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0" r:id="rId4"/>
    <p:sldId id="271" r:id="rId5"/>
    <p:sldId id="269" r:id="rId6"/>
    <p:sldId id="258" r:id="rId7"/>
    <p:sldId id="257" r:id="rId8"/>
    <p:sldId id="273" r:id="rId9"/>
    <p:sldId id="259" r:id="rId10"/>
    <p:sldId id="274" r:id="rId11"/>
    <p:sldId id="275" r:id="rId12"/>
    <p:sldId id="276" r:id="rId13"/>
    <p:sldId id="262" r:id="rId14"/>
    <p:sldId id="268" r:id="rId15"/>
    <p:sldId id="260" r:id="rId16"/>
    <p:sldId id="267" r:id="rId17"/>
    <p:sldId id="261" r:id="rId18"/>
    <p:sldId id="263" r:id="rId19"/>
    <p:sldId id="264" r:id="rId20"/>
    <p:sldId id="265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72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12:07:45.12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1441,'37'1,"-1"1,1 2,-1 2,52 14,-67-14,135 34,3 1,-109-35,85 1,-107-6,-1 2,0 1,28 8,-28-6,1-1,-1-1,32 1,100 8,529-13,-670-2,1 0,-1-1,0-1,0-1,23-9,39-9,42-14,117-14,-106 26,-97 20,0-1,67-21,-88 21,0-1,0 0,-1-1,0 0,16-14,8-7,-21 15,1 0,22-12,-21 14,-1 0,23-22,9-5,-17 10,-26 22,0 1,1 0,-1 0,1 1,10-6,16-2,-1 2,2 1,-1 2,41-5,53-3,-111 14,0 0,0-2,0 0,-1 0,18-9,65-33,-99 46,29-11,0-1,-1-1,-1-2,42-29,-58 37,1 0,0 1,0 0,0 1,15-4,17-7,42-11,0 1,-31 1,74-44,-103 53,52-36,-33 16,-5 5,49-49,-70 62,1 1,43-28,-34 25,115-65,-11 7,-72 34,-33 23,1 0,1 3,0 0,63-25,-52 18,-32 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12:07:54.60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0,'1'18,"1"0,1 0,1 0,6 21,-5-22,0 1,-1-1,-1 1,0 27,-3-11,2 0,0 1,15 65,50 125,-60-200,-1 0,-2 1,-1 0,0 0,-2 0,-1 1,-4 27,2 24,0 39,4 123,3-208,2 1,1-2,20 52,1 5,37 150,-45-147,-16-64,1 0,1 0,14 33,-13-36,0 0,-1 1,7 50,-10-46,2 1,13 40,61 167,-18-61,-54-162,-1-1,2 1,0-2,0 1,1-2,1 1,0-1,0-1,21 15,16 24,-41-40,0-1,0-1,0 1,1-1,0-1,0 1,1-1,14 7,-10-7,1-1,0 0,20 4,-28-8,0 0,0 0,0-1,0 0,0 0,-1 0,1-1,0 0,0 0,0 0,9-5,-9 2,0-1,0 0,0-1,-1 1,0-1,9-13,-5 7,-3 4,-1-1,0 0,0 0,5-14,12-24,-9 30,0 1,1 0,25-23,-22 23,0-1,22-28,-33 34,1 0,-2 0,1-1,-2 0,1 1,-2-2,0 1,3-17,7-29,26-42,-1-1,-25 58,16-70,-21 66,34-160,-30 157,9-93,5 24,-19 83,1 0,2 0,2 1,18-38,-17 39,1 2,-6 14,-1 0,-1 0,0-1,5-36,8-39,-13 72,-1 0,-1-1,2-42,-4 43,0 0,2 1,0-1,2 0,0 1,13-26,-15 34,-1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12:08:02.36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1 842,'5'1,"0"1,0-1,0 1,0 0,0 0,0 1,0-1,4 5,23 9,83 29,-27-15,51 13,-54-19,-46-13,-22-6,-1-1,0 2,0 0,18 10,85 37,-107-46,0-1,1-1,0 0,16 4,-15-5,0 0,0 2,18 9,197 98,-48-44,-118-50,-29-10,-1 1,65 30,-73-28,2 0,43 13,-2 0,33-2,-62-13,61 8,185-15,-148-5,-5-12,451 15,-565-2,0-2,1 1,-1-2,20-6,-20 4,0 2,1 0,0 1,20-1,-20 3,0-1,37-9,8-2,-34 9,-1-2,51-17,-3 5,-62 15,-1 0,1 0,-1-1,1-1,-2 0,27-15,-28 13,1 1,-1 1,26-8,-26 9,1 0,0-1,-1-1,12-7,78-30,-45 19,6-5,-57 26,0 0,0 1,0 0,0 0,14-2,21-8,14-10,-26 10,-1 0,33-20,-44 23,1 1,-1 0,28-7,29-13,27-10,-58 23,3 0,-30 10,0 0,-1-1,1-1,26-16,-19 10,41-18,-41 21,-1-1,25-16,76-56,-105 69,-1-2,0 0,15-18,2-3,43-34,-2 0,41-24,-87 68,1 1,1 2,1 1,1 2,39-20,-11 16,-45 20,-1-1,0-1,22-13,-27 15,0-1,1 2,0-1,15-3,38-17,-19-4,-1-2,48-44,-85 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12:08:07.49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0 157,'0'-3,"0"0,1 0,-1 0,1 1,-1-1,1 0,0 0,0 0,0 0,0 1,1-1,-1 1,1-1,0 1,-1-1,1 1,0 0,0 0,1 0,-1 0,3-2,4-1,1-1,-1 2,1-1,15-3,8-5,-17 6,0 1,1 1,0 0,0 2,0 0,34-2,-18 1,59-13,-83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12:11:29.215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738 671,'0'48,"0"-43,0-31,0-1,-2-1,0 1,-2-1,-1 1,-16-50,20 75,1-1,-1 1,0 0,0 0,0 1,0-1,0 0,-1 0,1 0,-1 1,1-1,-1 1,1-1,-1 1,0 0,0-1,1 1,-1 0,0 0,0 0,0 1,0-1,0 0,-3 0,3 1,0 1,1-1,-1 0,0 1,0-1,1 1,-1-1,1 1,-1 0,0 0,1-1,0 1,-1 0,1 0,-1 1,1-1,0 0,0 0,0 1,0-1,0 1,0-1,0 1,0-1,0 1,1-1,-1 1,1 0,-1-1,1 4,-5 14,4-12,-1 0,0 0,0 0,-1 0,-3 7,9-21,0-1,0 0,-1 1,1-1,-2 0,1 0,-1 0,0-13,-2-84,0 62,0 14,-2 0,-8-35,7 41,2 3,0 1,3-32,-4-31,-1 79,-1 13,-3 14,1 41,4 0,5 89,1-33,-3 321,1-417,2-1,7 31,0 4,0 1,-5-37,-1 0,1 34,-5-32,1 0,-6 50,4-67,-1 0,0 0,0-1,-1 1,0-1,0 1,0-1,-1 0,0 0,-8 9,-9 13,19-25,0 0,0-1,-1 1,0 0,0-1,0 1,0-1,0 0,0 0,-1 0,0 0,0-1,1 0,-1 0,-1 0,1 0,0 0,0-1,-1 0,-6 2,-47 1,-100-6,48-1,-31 3,200 2,-34 0,0-2,-1 0,1-1,26-6,48-34,10 12,-109 29,1 0,-1 0,0 0,0 0,1 0,-1 0,0 0,0 0,1 0,-1 0,0 0,0 0,1 0,-1 0,0 0,0 0,1 0,-1-1,0 1,0 0,0 0,1 0,-1 0,0-1,0 1,0 0,1 0,-1 0,0-1,0 1,0 0,0 0,0 0,0-1,1 1,-1 0,0 0,0-1,0 1,0 0,0 0,0-1,0 1,0 0,0 0,0-1,0 1,0 0,0 0,-1-1,1 1,0 0,0 0,0-1,0 1,-20-6,-25 1,-327 6,426 18,16 2,-50-14,1 0,-1-2,1 0,0-2,25 2,443-7,-485 2,-1 0,1 0,-1 1,1-1,-1 1,1 0,-1-1,0 2,1-1,-1 0,0 1,4 2,-7-4,1 0,-1 0,0 1,1-1,-1 0,0 1,0-1,1 0,-1 1,0-1,0 0,0 1,0-1,1 0,-1 1,0-1,0 1,0-1,0 0,0 1,0-1,0 1,0-1,0 0,0 1,0-1,0 1,0-1,-1 0,1 1,0-1,0 1,0-1,-1 1,-24 15,-17 8,35-20,0 1,0-1,0 0,0-1,0 0,-16 5,22-8,1 0,-1 0,1 0,-1 0,1-1,0 1,-1 0,1 0,-1 0,1 0,0-1,-1 1,1 0,-1 0,1-1,0 1,-1 0,1-1,0 1,0 0,-1-1,1 1,0 0,0-1,-1 1,1-1,0 1,0-1,0 1,0 0,0-1,0 1,0-1,0 1,0-1,0 1,0-1,0 1,0-1,2-28,-1 7,-5-7,1-1,2-53,2 56,-1 0,-1 0,-10-50,4 38,3 0,1 0,1 0,6-52,-1-2,-3-233,0 306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12:13:30.729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1 146,'12'1,"0"0,0 1,1 0,-1 1,-1 0,1 1,0 0,-1 1,0 0,0 1,0 0,-1 1,11 8,2 0,0-1,39 17,-61-31,0 0,0 0,-1 0,1 0,0 0,-1 0,1 0,0-1,0 1,-1 0,1 0,0-1,-1 1,1-1,0 1,-1 0,1-1,-1 1,1-1,-1 1,1-1,-1 0,1 1,-1-1,1 1,-1-1,0 0,1 1,-1-1,0 0,0 0,1 1,-1-1,0 0,0 1,0-1,0 0,0 0,0 1,0-1,0-1,1-43,-1 35,1 7,-1 0,1 1,-1-1,1 0,0 1,0-1,0 1,1-1,-1 1,0-1,1 1,0 0,-1 0,1 0,0 0,0 0,0 0,0 0,1 1,-1-1,0 1,1-1,-1 1,6-2,-4 1,0 0,-1 0,1 0,0 0,-1-1,0 0,1 0,4-6,-8 9,0 0,0-1,-1 1,1-1,0 1,0-1,0 1,-1 0,1-1,0 1,-1-1,1 1,0 0,-1-1,1 1,0 0,-1 0,1-1,-1 1,1 0,0 0,-1 0,1-1,-1 1,1 0,-1 0,1 0,-1 0,1 0,0 0,-1 0,1 0,-1 0,1 0,-1 0,1 0,-2 1,-21-3,4 4,-1 0,1 1,0 2,0-1,0 2,1 1,0 0,-18 11,29-13,1 0,0 1,0-1,1 2,0-1,0 0,0 1,1 0,0 0,0 0,1 1,0-1,0 1,1 0,0 0,0 0,1 0,0 0,0 0,1 0,0 0,0 0,1 0,0 0,3 11,-4-18,1 0,-1 0,0 0,1 0,-1 0,1 0,-1 0,1 0,0 0,-1 0,1-1,0 1,0 0,-1 0,1-1,0 1,0 0,0-1,0 1,0-1,0 1,0-1,0 0,0 1,0-1,0 0,0 0,0 0,2 0,0 0,-1-1,1 0,-1 0,0 0,1 0,-1 0,0 0,0-1,1 1,-1-1,3-3,5-5,-1-1,0 0,11-18,-12 19,0 0,0 0,1 0,0 1,1 1,18-14,25-21,42-53,-87 88,0 0,1 1,0 0,1 0,0 1,0 0,0 1,21-8,-10 4,-65 13,9 8,0 2,-49 26,59-24,1 0,-37 34,57-45,-1 0,1 1,0-1,0 1,1 0,-4 7,-11 18,12-20,0-1,1 1,0 0,0 1,1-1,-4 24,-8 21,14-52,0 0,0-1,-1 1,1-1,-1 1,0-1,0 0,0 0,0 0,-6 4,-7 6,7-4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12:13:06.69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0 949,'14'0,"-1"0,0-2,0 1,0-2,0 0,0 0,0-1,-1-1,0 0,0 0,0-2,12-8,-11 8,1 1,-1 0,1 1,16-4,33-14,-16 8,-39 13,-1 0,1 0,-1-1,0 0,1-1,9-6,36-21,-37 22,-1 0,0-1,20-17,-24 20,0 0,0 1,0 0,1 1,21-7,-13 5,38-13,-31 11,0-1,0-1,46-27,80-64,-93 69,37-24,66-55,22-29,-159 123,0 1,53-25,-31 17,-2 0,-41 22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B78C-8DB7-471E-BE15-1146B27A8C8F}" type="datetimeFigureOut">
              <a:rPr lang="pl-PL" smtClean="0"/>
              <a:t>02.01.2021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7114-3900-4048-8B1E-F92BA1DF4B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092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B78C-8DB7-471E-BE15-1146B27A8C8F}" type="datetimeFigureOut">
              <a:rPr lang="pl-PL" smtClean="0"/>
              <a:t>02.01.2021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7114-3900-4048-8B1E-F92BA1DF4B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0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B78C-8DB7-471E-BE15-1146B27A8C8F}" type="datetimeFigureOut">
              <a:rPr lang="pl-PL" smtClean="0"/>
              <a:t>02.01.2021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7114-3900-4048-8B1E-F92BA1DF4B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981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B78C-8DB7-471E-BE15-1146B27A8C8F}" type="datetimeFigureOut">
              <a:rPr lang="pl-PL" smtClean="0"/>
              <a:t>02.01.2021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7114-3900-4048-8B1E-F92BA1DF4B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031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B78C-8DB7-471E-BE15-1146B27A8C8F}" type="datetimeFigureOut">
              <a:rPr lang="pl-PL" smtClean="0"/>
              <a:t>02.01.2021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7114-3900-4048-8B1E-F92BA1DF4B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663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B78C-8DB7-471E-BE15-1146B27A8C8F}" type="datetimeFigureOut">
              <a:rPr lang="pl-PL" smtClean="0"/>
              <a:t>02.01.2021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7114-3900-4048-8B1E-F92BA1DF4B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793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B78C-8DB7-471E-BE15-1146B27A8C8F}" type="datetimeFigureOut">
              <a:rPr lang="pl-PL" smtClean="0"/>
              <a:t>02.01.2021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7114-3900-4048-8B1E-F92BA1DF4B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799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B78C-8DB7-471E-BE15-1146B27A8C8F}" type="datetimeFigureOut">
              <a:rPr lang="pl-PL" smtClean="0"/>
              <a:t>02.01.2021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7114-3900-4048-8B1E-F92BA1DF4B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026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B78C-8DB7-471E-BE15-1146B27A8C8F}" type="datetimeFigureOut">
              <a:rPr lang="pl-PL" smtClean="0"/>
              <a:t>02.01.2021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7114-3900-4048-8B1E-F92BA1DF4B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285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B78C-8DB7-471E-BE15-1146B27A8C8F}" type="datetimeFigureOut">
              <a:rPr lang="pl-PL" smtClean="0"/>
              <a:t>02.01.2021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7114-3900-4048-8B1E-F92BA1DF4B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649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B78C-8DB7-471E-BE15-1146B27A8C8F}" type="datetimeFigureOut">
              <a:rPr lang="pl-PL" smtClean="0"/>
              <a:t>02.01.2021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7114-3900-4048-8B1E-F92BA1DF4B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190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4B78C-8DB7-471E-BE15-1146B27A8C8F}" type="datetimeFigureOut">
              <a:rPr lang="pl-PL" smtClean="0"/>
              <a:t>02.01.2021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17114-3900-4048-8B1E-F92BA1DF4B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632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6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E35E6B-5CC4-47C5-AE44-33CE9AA9A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Algorytm </a:t>
            </a:r>
            <a:r>
              <a:rPr lang="pl-PL" dirty="0" err="1"/>
              <a:t>Fortune’a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21169BB-BBE3-43A4-81B2-7D64D1E16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l-PL" dirty="0"/>
              <a:t>Sylwia Marek</a:t>
            </a:r>
          </a:p>
          <a:p>
            <a:pPr algn="r"/>
            <a:r>
              <a:rPr lang="pl-PL" dirty="0"/>
              <a:t>Ryszard Pręcikowski</a:t>
            </a:r>
          </a:p>
        </p:txBody>
      </p:sp>
    </p:spTree>
    <p:extLst>
      <p:ext uri="{BB962C8B-B14F-4D97-AF65-F5344CB8AC3E}">
        <p14:creationId xmlns:p14="http://schemas.microsoft.com/office/powerpoint/2010/main" val="2822595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31161D-7CD2-4EC9-AF21-A442AEB4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Odszukiwanie łuku nad punktem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BA7999-383E-4255-AA5F-F8C8587D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Przeszukujemy strukturę stanu, aż znajdziemy parabolę, której „widoczna” część łuku znajduje się nad punktem.</a:t>
            </a:r>
          </a:p>
          <a:p>
            <a:r>
              <a:rPr lang="pl-PL" dirty="0"/>
              <a:t>Aby to zrobić sprawdzamy przecięcia z sąsiednimi parabolami i zależnie od wyniku idziemy w lewo lub w prawo w głąb drzewa.</a:t>
            </a:r>
          </a:p>
          <a:p>
            <a:r>
              <a:rPr lang="pl-PL" dirty="0"/>
              <a:t>Jeśli punkt jest na lewo od lewego przecięcia to idziemy w lewo, a jeśli na prawo od prawego to idziemy w prawo, jeśli jest pomiędzy to znaleźliśmy łuk, który nas interesuje.</a:t>
            </a:r>
          </a:p>
        </p:txBody>
      </p:sp>
    </p:spTree>
    <p:extLst>
      <p:ext uri="{BB962C8B-B14F-4D97-AF65-F5344CB8AC3E}">
        <p14:creationId xmlns:p14="http://schemas.microsoft.com/office/powerpoint/2010/main" val="231362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C9F6F5-138C-4EA3-8496-C9365D55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Dzielenie paraboli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9A78A7-F6C9-4833-8BDA-289D653B2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Tworzymy trzy nowe parabole, środkową w punkcie dzielącym oraz lewą i prawą zależne od oryginalnego punktu paraboli.</a:t>
            </a:r>
          </a:p>
          <a:p>
            <a:r>
              <a:rPr lang="pl-PL" dirty="0"/>
              <a:t>Podmieniamy oryginalną parabolę na środkową.</a:t>
            </a:r>
          </a:p>
          <a:p>
            <a:r>
              <a:rPr lang="pl-PL" dirty="0"/>
              <a:t>Wstawiamy do struktury stanu lewą i prawą parabolę w następujący sposób:</a:t>
            </a:r>
          </a:p>
          <a:p>
            <a:pPr lvl="1"/>
            <a:r>
              <a:rPr lang="pl-PL" dirty="0"/>
              <a:t>Lewą przed środkową parabolą,</a:t>
            </a:r>
          </a:p>
          <a:p>
            <a:pPr lvl="1"/>
            <a:r>
              <a:rPr lang="pl-PL" dirty="0"/>
              <a:t>Prawą po środkowej paraboli.</a:t>
            </a:r>
          </a:p>
        </p:txBody>
      </p:sp>
    </p:spTree>
    <p:extLst>
      <p:ext uri="{BB962C8B-B14F-4D97-AF65-F5344CB8AC3E}">
        <p14:creationId xmlns:p14="http://schemas.microsoft.com/office/powerpoint/2010/main" val="1228173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572B18-B484-4D91-B82D-2DDD857D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Sprawdzenie czy powstaje zdarzenie kołowe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87CC82-33CF-4F3C-AD9B-FE6C55F57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Jeśli poprzednik lewej, lub następnik prawej paraboli istnieje, to punkty je tworzące mogą potencjalnie utworzyć zdarzenie kołowe.</a:t>
            </a:r>
          </a:p>
          <a:p>
            <a:r>
              <a:rPr lang="pl-PL" dirty="0"/>
              <a:t>Obliczamy środek oraz promień okręgu wyznaczonego przez 3 punkty.</a:t>
            </a:r>
          </a:p>
          <a:p>
            <a:r>
              <a:rPr lang="pl-PL" dirty="0"/>
              <a:t>Jeśli najniższy punkt okręgu jest poniżej miotły, oraz punkty je tworzące są ustawione zgodnie z ruchem wskazówek zegara to dodajemy zdarzenie kołowe do struktury zdarzeń.</a:t>
            </a:r>
          </a:p>
        </p:txBody>
      </p:sp>
    </p:spTree>
    <p:extLst>
      <p:ext uri="{BB962C8B-B14F-4D97-AF65-F5344CB8AC3E}">
        <p14:creationId xmlns:p14="http://schemas.microsoft.com/office/powerpoint/2010/main" val="9665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C34D12-B04B-4A51-92F0-D427BB11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Koło powstałe po zdarzeniu punktowym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BB192F1A-533F-41DA-8ED7-CE8B39B7F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0913" y="1825625"/>
            <a:ext cx="48621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51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0AED03-B414-4F32-A0FC-B44621FB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Parabola powstała po zdarzeniu punktowym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7C41C760-B4F6-4069-A165-0EA62F86B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463" y="1854686"/>
            <a:ext cx="4915074" cy="4293215"/>
          </a:xfrm>
        </p:spPr>
      </p:pic>
    </p:spTree>
    <p:extLst>
      <p:ext uri="{BB962C8B-B14F-4D97-AF65-F5344CB8AC3E}">
        <p14:creationId xmlns:p14="http://schemas.microsoft.com/office/powerpoint/2010/main" val="4204671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ABD3BE-D690-47DB-A9EE-9BA4932F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Zdarzenie kołowe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3E4510-8A25-4D90-ACAD-07C10BB8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Środek koła wyznacza nowy wierzchołek diagramu.</a:t>
            </a:r>
          </a:p>
          <a:p>
            <a:r>
              <a:rPr lang="pl-PL" dirty="0"/>
              <a:t>Usuwamy zanikającą parabolę ze struktury stanu.</a:t>
            </a:r>
          </a:p>
          <a:p>
            <a:r>
              <a:rPr lang="pl-PL" dirty="0"/>
              <a:t>Zakańczamy półprostą, tworząc krawędź diagramu.</a:t>
            </a:r>
          </a:p>
          <a:p>
            <a:r>
              <a:rPr lang="pl-PL" dirty="0"/>
              <a:t>Sprawdzamy, czy po usunięciu paraboli nie stworzyły się nowe zdarzenia kołowe z:</a:t>
            </a:r>
          </a:p>
          <a:p>
            <a:pPr lvl="1"/>
            <a:r>
              <a:rPr lang="pl-PL" dirty="0"/>
              <a:t>Poprzedni lewego, lewego i prawego łuku,</a:t>
            </a:r>
          </a:p>
          <a:p>
            <a:pPr lvl="1"/>
            <a:r>
              <a:rPr lang="pl-PL" dirty="0"/>
              <a:t>Lewego, prawego i następnika prawego łuku.</a:t>
            </a:r>
          </a:p>
        </p:txBody>
      </p:sp>
    </p:spTree>
    <p:extLst>
      <p:ext uri="{BB962C8B-B14F-4D97-AF65-F5344CB8AC3E}">
        <p14:creationId xmlns:p14="http://schemas.microsoft.com/office/powerpoint/2010/main" val="679132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E89C07-B42E-4719-AE05-63B7AFC2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Sytuacja przed zdarzeniem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3A8207F-7676-4704-8CFF-6EED7D76F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2061" y="1861323"/>
            <a:ext cx="4899877" cy="4279941"/>
          </a:xfrm>
        </p:spPr>
      </p:pic>
    </p:spTree>
    <p:extLst>
      <p:ext uri="{BB962C8B-B14F-4D97-AF65-F5344CB8AC3E}">
        <p14:creationId xmlns:p14="http://schemas.microsoft.com/office/powerpoint/2010/main" val="4243370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9881B8-D161-45FD-A48A-2A5F80D5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Zdarzenie wykryło kolejne zdarzenie kołowe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92918C82-FCE0-43C0-9C2A-9A68D2780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6239" y="2122283"/>
            <a:ext cx="4951522" cy="43513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D6EB42D8-DAA8-4B7E-AB68-CE245B2ED641}"/>
                  </a:ext>
                </a:extLst>
              </p14:cNvPr>
              <p14:cNvContentPartPr/>
              <p14:nvPr/>
            </p14:nvContentPartPr>
            <p14:xfrm>
              <a:off x="2318057" y="2568798"/>
              <a:ext cx="293400" cy="569880"/>
            </p14:xfrm>
          </p:contentPart>
        </mc:Choice>
        <mc:Fallback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D6EB42D8-DAA8-4B7E-AB68-CE245B2ED6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2057" y="2532798"/>
                <a:ext cx="36504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Pismo odręczne 14">
                <a:extLst>
                  <a:ext uri="{FF2B5EF4-FFF2-40B4-BE49-F238E27FC236}">
                    <a16:creationId xmlns:a16="http://schemas.microsoft.com/office/drawing/2014/main" id="{BAA8470F-3DA3-4D1F-8047-AC8CCD20A0DB}"/>
                  </a:ext>
                </a:extLst>
              </p14:cNvPr>
              <p14:cNvContentPartPr/>
              <p14:nvPr/>
            </p14:nvContentPartPr>
            <p14:xfrm>
              <a:off x="3413340" y="2896080"/>
              <a:ext cx="196920" cy="162000"/>
            </p14:xfrm>
          </p:contentPart>
        </mc:Choice>
        <mc:Fallback>
          <p:pic>
            <p:nvPicPr>
              <p:cNvPr id="15" name="Pismo odręczne 14">
                <a:extLst>
                  <a:ext uri="{FF2B5EF4-FFF2-40B4-BE49-F238E27FC236}">
                    <a16:creationId xmlns:a16="http://schemas.microsoft.com/office/drawing/2014/main" id="{BAA8470F-3DA3-4D1F-8047-AC8CCD20A0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77700" y="2860440"/>
                <a:ext cx="268560" cy="23364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9AF37B74-A846-4ADF-A56B-3D4BF8066F14}"/>
              </a:ext>
            </a:extLst>
          </p:cNvPr>
          <p:cNvCxnSpPr>
            <a:cxnSpLocks/>
          </p:cNvCxnSpPr>
          <p:nvPr/>
        </p:nvCxnSpPr>
        <p:spPr>
          <a:xfrm>
            <a:off x="2869035" y="3138678"/>
            <a:ext cx="895908" cy="80165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Pismo odręczne 13">
                <a:extLst>
                  <a:ext uri="{FF2B5EF4-FFF2-40B4-BE49-F238E27FC236}">
                    <a16:creationId xmlns:a16="http://schemas.microsoft.com/office/drawing/2014/main" id="{C691A3A2-54B8-499E-A3CA-BA46B191DA07}"/>
                  </a:ext>
                </a:extLst>
              </p14:cNvPr>
              <p14:cNvContentPartPr/>
              <p14:nvPr/>
            </p14:nvContentPartPr>
            <p14:xfrm>
              <a:off x="3555780" y="3779400"/>
              <a:ext cx="639360" cy="342000"/>
            </p14:xfrm>
          </p:contentPart>
        </mc:Choice>
        <mc:Fallback>
          <p:pic>
            <p:nvPicPr>
              <p:cNvPr id="14" name="Pismo odręczne 13">
                <a:extLst>
                  <a:ext uri="{FF2B5EF4-FFF2-40B4-BE49-F238E27FC236}">
                    <a16:creationId xmlns:a16="http://schemas.microsoft.com/office/drawing/2014/main" id="{C691A3A2-54B8-499E-A3CA-BA46B191DA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37780" y="3743400"/>
                <a:ext cx="675000" cy="4136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pole tekstowe 3">
            <a:extLst>
              <a:ext uri="{FF2B5EF4-FFF2-40B4-BE49-F238E27FC236}">
                <a16:creationId xmlns:a16="http://schemas.microsoft.com/office/drawing/2014/main" id="{DF4A4F64-0F35-4804-9DDA-3A50D00F5D08}"/>
              </a:ext>
            </a:extLst>
          </p:cNvPr>
          <p:cNvSpPr txBox="1"/>
          <p:nvPr/>
        </p:nvSpPr>
        <p:spPr>
          <a:xfrm>
            <a:off x="1230701" y="2495152"/>
            <a:ext cx="2761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Ta parabola zostanie w następnym kroku usunięta</a:t>
            </a:r>
          </a:p>
        </p:txBody>
      </p:sp>
    </p:spTree>
    <p:extLst>
      <p:ext uri="{BB962C8B-B14F-4D97-AF65-F5344CB8AC3E}">
        <p14:creationId xmlns:p14="http://schemas.microsoft.com/office/powerpoint/2010/main" val="113791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2FC075-96B1-49C0-9283-31A5B9CB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Zdarzenie kołowe powstałe po usunięciu paraboli.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D735A7AA-3916-40FC-AC26-BA92B276B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9814" y="1825625"/>
            <a:ext cx="49843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48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304B52-AC46-4DFC-9A6D-739A04C8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Zakończenie półprostych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537504-76F2-4190-B90D-98FD6B755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Parabole, które zostały w strukturze stanu po opróżnieniu struktury zdarzeń zawierają informacje o niedokończonych półprostych.</a:t>
            </a:r>
          </a:p>
          <a:p>
            <a:r>
              <a:rPr lang="pl-PL" dirty="0"/>
              <a:t>Dla każdej półprostej wyznaczamy dwa punkty oryginalnego zestawu danych, między którymi powinna ona prowadzić. Następnie obliczamy środek odcinka je łączącego.</a:t>
            </a:r>
          </a:p>
          <a:p>
            <a:r>
              <a:rPr lang="pl-PL" dirty="0"/>
              <a:t>Znając współrzędne dwóch punktów wyznaczających prostą, możemy obliczyć jej równanie, a następnie współrzędne punktu przecięcia z obramowaniem.</a:t>
            </a:r>
          </a:p>
        </p:txBody>
      </p:sp>
    </p:spTree>
    <p:extLst>
      <p:ext uri="{BB962C8B-B14F-4D97-AF65-F5344CB8AC3E}">
        <p14:creationId xmlns:p14="http://schemas.microsoft.com/office/powerpoint/2010/main" val="103349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B05531-2476-4054-A702-AB18E857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Wstęp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D60522-BA4F-4977-B960-4AC124273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Algorytm </a:t>
            </a:r>
            <a:r>
              <a:rPr lang="pl-PL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Fortune’a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opiera się na algorytmie zamiatania, działa w czasie O(n log n), oraz używa O(n) pamięci. Został zaprezentowany przez Stevena </a:t>
            </a:r>
            <a:r>
              <a:rPr lang="pl-PL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Fortun‘ę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 1986 roku.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Algorytm działa w sposób przedstawiony w książce Marka de Berga – „</a:t>
            </a:r>
            <a:r>
              <a:rPr lang="pl-PL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Computational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Geometry </a:t>
            </a:r>
            <a:r>
              <a:rPr lang="pl-PL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Applications”.</a:t>
            </a:r>
          </a:p>
        </p:txBody>
      </p:sp>
    </p:spTree>
    <p:extLst>
      <p:ext uri="{BB962C8B-B14F-4D97-AF65-F5344CB8AC3E}">
        <p14:creationId xmlns:p14="http://schemas.microsoft.com/office/powerpoint/2010/main" val="1428568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8C8D06-9FB6-46FD-A09D-F2712596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Przed zakończeniem półprostych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DA802FF3-62AC-4AA6-A7F4-EBD0B287E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476" y="1878965"/>
            <a:ext cx="5253528" cy="4351338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2C6DA921-28E3-490D-8E93-8F24A7509842}"/>
              </a:ext>
            </a:extLst>
          </p:cNvPr>
          <p:cNvSpPr txBox="1"/>
          <p:nvPr/>
        </p:nvSpPr>
        <p:spPr>
          <a:xfrm>
            <a:off x="495300" y="2613660"/>
            <a:ext cx="26974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Różowe odcinki pokazują, gdzie powinny się pojawić krawędzie diagramu.</a:t>
            </a:r>
          </a:p>
        </p:txBody>
      </p:sp>
    </p:spTree>
    <p:extLst>
      <p:ext uri="{BB962C8B-B14F-4D97-AF65-F5344CB8AC3E}">
        <p14:creationId xmlns:p14="http://schemas.microsoft.com/office/powerpoint/2010/main" val="229243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1EB49A-E7B0-4E85-BE42-FB0A5537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 zakończeniu półprostych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7094962-139D-49BA-B61C-1FC9E3AB2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625" y="1848485"/>
            <a:ext cx="5280749" cy="4351338"/>
          </a:xfrm>
        </p:spPr>
      </p:pic>
    </p:spTree>
    <p:extLst>
      <p:ext uri="{BB962C8B-B14F-4D97-AF65-F5344CB8AC3E}">
        <p14:creationId xmlns:p14="http://schemas.microsoft.com/office/powerpoint/2010/main" val="288057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07C94A-507E-4B64-8C4B-8AAC4A61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 działania algorytmu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12D9D2-3D57-455C-A538-A3A926479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Zbiór wierzchołków diagramu </a:t>
            </a:r>
            <a:r>
              <a:rPr lang="pl-PL" dirty="0" err="1"/>
              <a:t>Voronoi</a:t>
            </a:r>
            <a:r>
              <a:rPr lang="pl-PL" dirty="0"/>
              <a:t>,</a:t>
            </a:r>
          </a:p>
          <a:p>
            <a:r>
              <a:rPr lang="pl-PL" dirty="0"/>
              <a:t>Lista krawędzi diagramu,</a:t>
            </a:r>
          </a:p>
          <a:p>
            <a:r>
              <a:rPr lang="pl-PL" dirty="0"/>
              <a:t>Do każdego punktu wejściowego przyporządkowywana jest jedna krawędź diagramu, a każdej krawędzi jej następnik oraz poprzednik. Dzięki takiemu rozwiązaniu otrzymujemy podwójną łączoną listę, z której możemy odczytać komórki </a:t>
            </a:r>
            <a:r>
              <a:rPr lang="pl-PL" dirty="0" err="1"/>
              <a:t>Voronoi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343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602B12-66E8-442C-A140-6A5C7CBB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A6B6200-4557-43ED-800A-34E02DF30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55AC15B-A11F-4DCE-9751-E387068FA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094" y="681037"/>
            <a:ext cx="6669812" cy="54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4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1EC3C2-2301-442D-9B49-D29E349A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199D28-F09D-4A5E-8430-35BC52337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Struktura zdarzeń:</a:t>
            </a:r>
          </a:p>
          <a:p>
            <a:pPr lvl="1"/>
            <a:r>
              <a:rPr lang="pl-PL" dirty="0"/>
              <a:t>Kolejka priorytetowa zawierająca zdarzenia punktowe oraz kołowe, zwracająca punkty w kolejności malejącej.</a:t>
            </a:r>
          </a:p>
          <a:p>
            <a:pPr lvl="1"/>
            <a:r>
              <a:rPr lang="pl-PL" dirty="0"/>
              <a:t>Każde zdarzenie wyznacza współrzędną y miotły.</a:t>
            </a:r>
          </a:p>
          <a:p>
            <a:pPr marL="457200" lvl="1" indent="0">
              <a:buNone/>
            </a:pPr>
            <a:endParaRPr lang="pl-PL" dirty="0"/>
          </a:p>
          <a:p>
            <a:r>
              <a:rPr lang="pl-PL" dirty="0"/>
              <a:t>Struktura stanu:</a:t>
            </a:r>
          </a:p>
          <a:p>
            <a:pPr lvl="1"/>
            <a:r>
              <a:rPr lang="pl-PL" dirty="0"/>
              <a:t>Nazywana linią brzegową.</a:t>
            </a:r>
          </a:p>
          <a:p>
            <a:pPr lvl="1"/>
            <a:r>
              <a:rPr lang="pl-PL" dirty="0"/>
              <a:t>Składa się z parabol.</a:t>
            </a:r>
          </a:p>
          <a:p>
            <a:pPr lvl="1"/>
            <a:r>
              <a:rPr lang="pl-PL" dirty="0"/>
              <a:t>Reprezentowana jest przez zrównoważone drzewo poszukiwań binarnych.</a:t>
            </a:r>
          </a:p>
        </p:txBody>
      </p:sp>
    </p:spTree>
    <p:extLst>
      <p:ext uri="{BB962C8B-B14F-4D97-AF65-F5344CB8AC3E}">
        <p14:creationId xmlns:p14="http://schemas.microsoft.com/office/powerpoint/2010/main" val="110492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8C9AF4-5537-4A41-B5F2-6A98E675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408" y="2120774"/>
            <a:ext cx="3974592" cy="4097146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Zielone parabole przedstawiają strukturę stanu, część zaznaczona na żółto to linia brzegowa.</a:t>
            </a:r>
            <a:br>
              <a:rPr lang="pl-P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l-P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Miotła to niebieska pozioma linia. </a:t>
            </a:r>
            <a:br>
              <a:rPr lang="pl-P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l-P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czerwono zostały zaznaczone już ustalone krawędzie i wierzchołki diagramu </a:t>
            </a:r>
            <a:r>
              <a:rPr lang="pl-P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Voronoi</a:t>
            </a:r>
            <a:r>
              <a:rPr lang="pl-P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pl-P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l-P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różowo zaznaczony jest docelowy wygląd diagramu.</a:t>
            </a:r>
            <a:endParaRPr lang="pl-PL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C1D2F7-4C27-49F5-91B7-7BDAC71EE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2232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38" name="Symbol zastępczy zawartości 37">
            <a:extLst>
              <a:ext uri="{FF2B5EF4-FFF2-40B4-BE49-F238E27FC236}">
                <a16:creationId xmlns:a16="http://schemas.microsoft.com/office/drawing/2014/main" id="{CDDCA484-2944-411A-A969-43B175A26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5" t="1575" r="1820" b="3256"/>
          <a:stretch/>
        </p:blipFill>
        <p:spPr>
          <a:xfrm>
            <a:off x="0" y="2078439"/>
            <a:ext cx="5169408" cy="4341956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60D366D9-505D-436C-9A17-F510762A6E58}"/>
              </a:ext>
            </a:extLst>
          </p:cNvPr>
          <p:cNvSpPr txBox="1"/>
          <p:nvPr/>
        </p:nvSpPr>
        <p:spPr>
          <a:xfrm>
            <a:off x="804672" y="437605"/>
            <a:ext cx="7534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/>
              <a:t>Wizualizacja struktur danych.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558BB17F-5395-4600-8587-5DE881DF7ECE}"/>
                  </a:ext>
                </a:extLst>
              </p14:cNvPr>
              <p14:cNvContentPartPr/>
              <p14:nvPr/>
            </p14:nvContentPartPr>
            <p14:xfrm>
              <a:off x="66420" y="3810105"/>
              <a:ext cx="1952640" cy="586080"/>
            </p14:xfrm>
          </p:contentPart>
        </mc:Choice>
        <mc:Fallback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558BB17F-5395-4600-8587-5DE881DF7E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20" y="3738105"/>
                <a:ext cx="2024280" cy="7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Pismo odręczne 4">
                <a:extLst>
                  <a:ext uri="{FF2B5EF4-FFF2-40B4-BE49-F238E27FC236}">
                    <a16:creationId xmlns:a16="http://schemas.microsoft.com/office/drawing/2014/main" id="{ADA8C3AB-F387-48DD-B9E8-C609A5ECE5E6}"/>
                  </a:ext>
                </a:extLst>
              </p14:cNvPr>
              <p14:cNvContentPartPr/>
              <p14:nvPr/>
            </p14:nvContentPartPr>
            <p14:xfrm>
              <a:off x="2052540" y="3809745"/>
              <a:ext cx="623520" cy="1092600"/>
            </p14:xfrm>
          </p:contentPart>
        </mc:Choice>
        <mc:Fallback>
          <p:pic>
            <p:nvPicPr>
              <p:cNvPr id="5" name="Pismo odręczne 4">
                <a:extLst>
                  <a:ext uri="{FF2B5EF4-FFF2-40B4-BE49-F238E27FC236}">
                    <a16:creationId xmlns:a16="http://schemas.microsoft.com/office/drawing/2014/main" id="{ADA8C3AB-F387-48DD-B9E8-C609A5ECE5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6540" y="3737745"/>
                <a:ext cx="695160" cy="12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Pismo odręczne 5">
                <a:extLst>
                  <a:ext uri="{FF2B5EF4-FFF2-40B4-BE49-F238E27FC236}">
                    <a16:creationId xmlns:a16="http://schemas.microsoft.com/office/drawing/2014/main" id="{7B3CA87B-9C0B-4CDF-B0F6-9F8EED892386}"/>
                  </a:ext>
                </a:extLst>
              </p14:cNvPr>
              <p14:cNvContentPartPr/>
              <p14:nvPr/>
            </p14:nvContentPartPr>
            <p14:xfrm>
              <a:off x="2709540" y="3773385"/>
              <a:ext cx="2278080" cy="566280"/>
            </p14:xfrm>
          </p:contentPart>
        </mc:Choice>
        <mc:Fallback>
          <p:pic>
            <p:nvPicPr>
              <p:cNvPr id="6" name="Pismo odręczne 5">
                <a:extLst>
                  <a:ext uri="{FF2B5EF4-FFF2-40B4-BE49-F238E27FC236}">
                    <a16:creationId xmlns:a16="http://schemas.microsoft.com/office/drawing/2014/main" id="{7B3CA87B-9C0B-4CDF-B0F6-9F8EED8923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73900" y="3701745"/>
                <a:ext cx="2349720" cy="7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Pismo odręczne 8">
                <a:extLst>
                  <a:ext uri="{FF2B5EF4-FFF2-40B4-BE49-F238E27FC236}">
                    <a16:creationId xmlns:a16="http://schemas.microsoft.com/office/drawing/2014/main" id="{9109AA9D-AE96-4698-8EDF-9CD5159D1E87}"/>
                  </a:ext>
                </a:extLst>
              </p14:cNvPr>
              <p14:cNvContentPartPr/>
              <p14:nvPr/>
            </p14:nvContentPartPr>
            <p14:xfrm>
              <a:off x="4948020" y="3748545"/>
              <a:ext cx="148320" cy="56520"/>
            </p14:xfrm>
          </p:contentPart>
        </mc:Choice>
        <mc:Fallback>
          <p:pic>
            <p:nvPicPr>
              <p:cNvPr id="9" name="Pismo odręczne 8">
                <a:extLst>
                  <a:ext uri="{FF2B5EF4-FFF2-40B4-BE49-F238E27FC236}">
                    <a16:creationId xmlns:a16="http://schemas.microsoft.com/office/drawing/2014/main" id="{9109AA9D-AE96-4698-8EDF-9CD5159D1E8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12020" y="3676905"/>
                <a:ext cx="219960" cy="2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560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2C461B-1598-438F-BD78-4DE081A7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Punkt załamania generujący nowy wierzchołek diagramu </a:t>
            </a:r>
            <a:r>
              <a:rPr lang="pl-PL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Voronoi</a:t>
            </a:r>
            <a:r>
              <a:rPr lang="pl-P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l-PL" sz="6000" dirty="0"/>
          </a:p>
        </p:txBody>
      </p:sp>
      <p:pic>
        <p:nvPicPr>
          <p:cNvPr id="2049" name="Obraz 28">
            <a:extLst>
              <a:ext uri="{FF2B5EF4-FFF2-40B4-BE49-F238E27FC236}">
                <a16:creationId xmlns:a16="http://schemas.microsoft.com/office/drawing/2014/main" id="{47D96531-12A7-4618-B8A0-EA6FB7E84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 b="758"/>
          <a:stretch/>
        </p:blipFill>
        <p:spPr bwMode="auto">
          <a:xfrm>
            <a:off x="1235243" y="1454150"/>
            <a:ext cx="61817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D1B75D6C-5A0D-4FA6-BDAD-A19478CA057A}"/>
              </a:ext>
            </a:extLst>
          </p:cNvPr>
          <p:cNvCxnSpPr>
            <a:cxnSpLocks/>
          </p:cNvCxnSpPr>
          <p:nvPr/>
        </p:nvCxnSpPr>
        <p:spPr>
          <a:xfrm>
            <a:off x="184732" y="2962275"/>
            <a:ext cx="2877250" cy="11295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wal 5">
            <a:extLst>
              <a:ext uri="{FF2B5EF4-FFF2-40B4-BE49-F238E27FC236}">
                <a16:creationId xmlns:a16="http://schemas.microsoft.com/office/drawing/2014/main" id="{0335AA7B-AB8A-4F05-8A50-D70D5CC19CD1}"/>
              </a:ext>
            </a:extLst>
          </p:cNvPr>
          <p:cNvSpPr/>
          <p:nvPr/>
        </p:nvSpPr>
        <p:spPr>
          <a:xfrm>
            <a:off x="3150380" y="4078287"/>
            <a:ext cx="164320" cy="15636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l-PL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D615B3-9E17-42F8-86ED-DD391399E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72497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0EFE3D2-8256-43C9-8021-AC78E5546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95357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965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3A0D11-EEC0-46F6-90FE-1C50ECEC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Algorytmu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53C628-FED5-487C-9791-4D362126E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Inicjujemy strukturę zdarzeń zawierającą wszystkie punkty wejściowego zbioru danych.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Inicjujemy pustą strukturę stanu.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Dopóki w kolejce są jakieś zdarzenia:</a:t>
            </a:r>
          </a:p>
          <a:p>
            <a:pPr lvl="1"/>
            <a:r>
              <a:rPr lang="pl-PL" dirty="0"/>
              <a:t>Jeśli zdarzenie należy do zbioru wejściowego:</a:t>
            </a:r>
          </a:p>
          <a:p>
            <a:pPr lvl="2"/>
            <a:r>
              <a:rPr lang="pl-PL" dirty="0"/>
              <a:t>Mamy do czynienia ze zdarzeniem punktowym</a:t>
            </a:r>
          </a:p>
          <a:p>
            <a:pPr lvl="1"/>
            <a:r>
              <a:rPr lang="pl-PL" dirty="0"/>
              <a:t>Jeśli zdarzenie nie należy do zbioru wejściowego:</a:t>
            </a:r>
          </a:p>
          <a:p>
            <a:pPr lvl="2"/>
            <a:r>
              <a:rPr lang="pl-PL" dirty="0"/>
              <a:t>Mamy do czynienia ze zdarzeniem kołowym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09824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002F3E-861B-44A1-881C-29F2BBB3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Zdarzenie punktowe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ECF851-D21E-4F86-AFFF-78CA31E94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Odszukujemy łuk znajdujący się nad danym punktem.</a:t>
            </a:r>
          </a:p>
          <a:p>
            <a:r>
              <a:rPr lang="pl-PL" dirty="0"/>
              <a:t>Powstaje nowy łuk, a parabola nad danym punktem zostaje podzielona na dwie nowe.</a:t>
            </a:r>
          </a:p>
          <a:p>
            <a:r>
              <a:rPr lang="pl-PL" dirty="0"/>
              <a:t>Tworzy się nowa półprosta.</a:t>
            </a:r>
          </a:p>
          <a:p>
            <a:r>
              <a:rPr lang="pl-PL" dirty="0"/>
              <a:t>Należy sprawdzić, czy nie powstaje nowe zdarzenie kołowe</a:t>
            </a:r>
          </a:p>
        </p:txBody>
      </p:sp>
    </p:spTree>
    <p:extLst>
      <p:ext uri="{BB962C8B-B14F-4D97-AF65-F5344CB8AC3E}">
        <p14:creationId xmlns:p14="http://schemas.microsoft.com/office/powerpoint/2010/main" val="209873749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</TotalTime>
  <Words>655</Words>
  <Application>Microsoft Office PowerPoint</Application>
  <PresentationFormat>Pokaz na ekranie (4:3)</PresentationFormat>
  <Paragraphs>69</Paragraphs>
  <Slides>21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Motyw pakietu Office</vt:lpstr>
      <vt:lpstr>Algorytm Fortune’a</vt:lpstr>
      <vt:lpstr>Wstęp</vt:lpstr>
      <vt:lpstr>Wynik działania algorytmu</vt:lpstr>
      <vt:lpstr>Prezentacja programu PowerPoint</vt:lpstr>
      <vt:lpstr>Struktury danych</vt:lpstr>
      <vt:lpstr>Zielone parabole przedstawiają strukturę stanu, część zaznaczona na żółto to linia brzegowa.  Miotła to niebieska pozioma linia.   Na czerwono zostały zaznaczone już ustalone krawędzie i wierzchołki diagramu Voronoi.  Na różowo zaznaczony jest docelowy wygląd diagramu.</vt:lpstr>
      <vt:lpstr>Punkt załamania generujący nowy wierzchołek diagramu Voronoi.</vt:lpstr>
      <vt:lpstr>Opis Algorytmu</vt:lpstr>
      <vt:lpstr>Zdarzenie punktowe</vt:lpstr>
      <vt:lpstr>Odszukiwanie łuku nad punktem</vt:lpstr>
      <vt:lpstr>Dzielenie paraboli</vt:lpstr>
      <vt:lpstr>Sprawdzenie czy powstaje zdarzenie kołowe</vt:lpstr>
      <vt:lpstr>Koło powstałe po zdarzeniu punktowym</vt:lpstr>
      <vt:lpstr>Parabola powstała po zdarzeniu punktowym</vt:lpstr>
      <vt:lpstr>Zdarzenie kołowe</vt:lpstr>
      <vt:lpstr>Sytuacja przed zdarzeniem</vt:lpstr>
      <vt:lpstr>Zdarzenie wykryło kolejne zdarzenie kołowe</vt:lpstr>
      <vt:lpstr>Zdarzenie kołowe powstałe po usunięciu paraboli.</vt:lpstr>
      <vt:lpstr>Zakończenie półprostych</vt:lpstr>
      <vt:lpstr>Przed zakończeniem półprostych</vt:lpstr>
      <vt:lpstr>Po zakończeniu półprostych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Ryszard Pręcikowski</dc:creator>
  <cp:lastModifiedBy>Ryszard Pręcikowski</cp:lastModifiedBy>
  <cp:revision>33</cp:revision>
  <dcterms:created xsi:type="dcterms:W3CDTF">2020-12-31T12:27:27Z</dcterms:created>
  <dcterms:modified xsi:type="dcterms:W3CDTF">2021-01-02T12:24:59Z</dcterms:modified>
</cp:coreProperties>
</file>