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02" r:id="rId1"/>
  </p:sldMasterIdLst>
  <p:notesMasterIdLst>
    <p:notesMasterId r:id="rId15"/>
  </p:notesMasterIdLst>
  <p:sldIdLst>
    <p:sldId id="258" r:id="rId2"/>
    <p:sldId id="257" r:id="rId3"/>
    <p:sldId id="260" r:id="rId4"/>
    <p:sldId id="261" r:id="rId5"/>
    <p:sldId id="262" r:id="rId6"/>
    <p:sldId id="263" r:id="rId7"/>
    <p:sldId id="270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uko Koko" initials="RK" lastIdx="1" clrIdx="0">
    <p:extLst>
      <p:ext uri="{19B8F6BF-5375-455C-9EA6-DF929625EA0E}">
        <p15:presenceInfo xmlns:p15="http://schemas.microsoft.com/office/powerpoint/2012/main" userId="1fe85e2d592a0a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7CDA"/>
    <a:srgbClr val="C9BEAA"/>
    <a:srgbClr val="C8BEB2"/>
    <a:srgbClr val="52564F"/>
    <a:srgbClr val="77CEEF"/>
    <a:srgbClr val="FCF8D8"/>
    <a:srgbClr val="E3CFB6"/>
    <a:srgbClr val="5BA277"/>
    <a:srgbClr val="D3E39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90C17-7AFF-44AA-9001-25428F9A699F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BEEBA-72A2-43C5-A45A-67C9FB503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35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effectLst/>
                <a:latin typeface="Söhne"/>
              </a:rPr>
              <a:t>1.5 Последствия Расстройств: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D1D5DB"/>
                </a:solidFill>
                <a:effectLst/>
                <a:latin typeface="Söhne"/>
              </a:rPr>
              <a:t>Физические заболевания:</a:t>
            </a: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Увеличение риска сердечно-сосудистых заболеваний.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Проблемы с сном и пищеварением.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Хроническая боль и мигрени.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Ухудшение общего физического состояния.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D1D5DB"/>
                </a:solidFill>
                <a:effectLst/>
                <a:latin typeface="Söhne"/>
              </a:rPr>
              <a:t>Социальная изоляция:</a:t>
            </a: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Утрата связей с близкими.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Снижение профессиональной активности.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Затруднения в установлении новых отношений.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Уменьшение социальной поддержки и вовлеченности в общество.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7BEEBA-72A2-43C5-A45A-67C9FB503AE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510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7BEEBA-72A2-43C5-A45A-67C9FB503AE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693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F357A33B-5F9D-457D-8563-9B9C6B870096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C5DEA4B-01FA-41B3-8C86-221122F8CE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358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A33B-5F9D-457D-8563-9B9C6B870096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EA4B-01FA-41B3-8C86-221122F8CE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00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A33B-5F9D-457D-8563-9B9C6B870096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EA4B-01FA-41B3-8C86-221122F8CE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51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A33B-5F9D-457D-8563-9B9C6B870096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EA4B-01FA-41B3-8C86-221122F8CE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28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357A33B-5F9D-457D-8563-9B9C6B870096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AC5DEA4B-01FA-41B3-8C86-221122F8CE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09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A33B-5F9D-457D-8563-9B9C6B870096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EA4B-01FA-41B3-8C86-221122F8CE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38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A33B-5F9D-457D-8563-9B9C6B870096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EA4B-01FA-41B3-8C86-221122F8CE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07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A33B-5F9D-457D-8563-9B9C6B870096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EA4B-01FA-41B3-8C86-221122F8CE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25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A33B-5F9D-457D-8563-9B9C6B870096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EA4B-01FA-41B3-8C86-221122F8CE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782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A33B-5F9D-457D-8563-9B9C6B870096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5DEA4B-01FA-41B3-8C86-221122F8CE0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217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357A33B-5F9D-457D-8563-9B9C6B870096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5DEA4B-01FA-41B3-8C86-221122F8CE0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039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57A33B-5F9D-457D-8563-9B9C6B870096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C5DEA4B-01FA-41B3-8C86-221122F8CE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42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3" r:id="rId1"/>
    <p:sldLayoutId id="2147484404" r:id="rId2"/>
    <p:sldLayoutId id="2147484405" r:id="rId3"/>
    <p:sldLayoutId id="2147484406" r:id="rId4"/>
    <p:sldLayoutId id="2147484407" r:id="rId5"/>
    <p:sldLayoutId id="2147484408" r:id="rId6"/>
    <p:sldLayoutId id="2147484409" r:id="rId7"/>
    <p:sldLayoutId id="2147484410" r:id="rId8"/>
    <p:sldLayoutId id="2147484411" r:id="rId9"/>
    <p:sldLayoutId id="2147484412" r:id="rId10"/>
    <p:sldLayoutId id="21474844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ebp"/><Relationship Id="rId3" Type="http://schemas.openxmlformats.org/officeDocument/2006/relationships/image" Target="../media/image4.svg"/><Relationship Id="rId7" Type="http://schemas.openxmlformats.org/officeDocument/2006/relationships/image" Target="../media/image2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4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svg"/><Relationship Id="rId7" Type="http://schemas.openxmlformats.org/officeDocument/2006/relationships/image" Target="../media/image2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9660">
              <a:srgbClr val="8DA9BE"/>
            </a:gs>
            <a:gs pos="76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526778E-5717-0F3B-E317-01FFC8A6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0" i="0" cap="non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Признаки расстройства психики у пострадавших в очагах чрезвычайных ситуаций. </a:t>
            </a:r>
            <a:br>
              <a:rPr lang="ru-RU" sz="3200" b="0" i="0" cap="non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</a:br>
            <a:br>
              <a:rPr lang="ru-RU" sz="3200" b="0" i="0" cap="non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</a:br>
            <a:r>
              <a:rPr lang="ru-RU" sz="3200" b="0" i="0" cap="non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Первая медицинская помощь, особенности её оказания.</a:t>
            </a:r>
            <a:endParaRPr lang="ru-RU" sz="3200" cap="non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4175E0-2442-BD2A-ADA5-20E729878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0576" y="4682061"/>
            <a:ext cx="9070848" cy="457200"/>
          </a:xfrm>
        </p:spPr>
        <p:txBody>
          <a:bodyPr/>
          <a:lstStyle/>
          <a:p>
            <a:r>
              <a:rPr lang="ru-RU" dirty="0"/>
              <a:t>Автор</a:t>
            </a:r>
            <a:r>
              <a:rPr lang="en-US" dirty="0"/>
              <a:t>: </a:t>
            </a:r>
            <a:r>
              <a:rPr lang="ru-RU" dirty="0"/>
              <a:t>Шишова Татьяна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141F89-84B3-B2F6-2A5A-FA705D585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7065" y="1297374"/>
            <a:ext cx="577870" cy="57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793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3E5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E9DF10-334A-6D53-FFAA-E7C28616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9039"/>
            <a:ext cx="8016240" cy="502821"/>
          </a:xfrm>
          <a:solidFill>
            <a:srgbClr val="5BA277"/>
          </a:solidFill>
        </p:spPr>
        <p:txBody>
          <a:bodyPr>
            <a:noAutofit/>
          </a:bodyPr>
          <a:lstStyle/>
          <a:p>
            <a:pPr algn="r"/>
            <a:r>
              <a:rPr lang="en-US" sz="2200" b="1" i="0" dirty="0">
                <a:solidFill>
                  <a:srgbClr val="FFFFFF"/>
                </a:solidFill>
                <a:effectLst/>
                <a:latin typeface="Söhne"/>
              </a:rPr>
              <a:t>2</a:t>
            </a:r>
            <a:r>
              <a:rPr lang="ru-RU" sz="2200" b="1" i="0" dirty="0">
                <a:solidFill>
                  <a:srgbClr val="FFFFFF"/>
                </a:solidFill>
                <a:effectLst/>
                <a:latin typeface="Söhne"/>
              </a:rPr>
              <a:t>. Первая медицинская помощь, особенности её оказания.</a:t>
            </a:r>
            <a:endParaRPr lang="ru-RU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224F47-B1AB-1216-8552-7720FC8F286F}"/>
              </a:ext>
            </a:extLst>
          </p:cNvPr>
          <p:cNvSpPr txBox="1"/>
          <p:nvPr/>
        </p:nvSpPr>
        <p:spPr>
          <a:xfrm>
            <a:off x="2861337" y="1673077"/>
            <a:ext cx="6469325" cy="430887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Самое главное ЭМПАТИЯ и ПОДДЕРЖКА</a:t>
            </a:r>
            <a:endParaRPr lang="ru-RU" sz="22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DE806-2102-8401-6133-507C5AE5F1BD}"/>
              </a:ext>
            </a:extLst>
          </p:cNvPr>
          <p:cNvSpPr txBox="1"/>
          <p:nvPr/>
        </p:nvSpPr>
        <p:spPr>
          <a:xfrm>
            <a:off x="5163937" y="2368294"/>
            <a:ext cx="1864124" cy="400110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Используйте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:</a:t>
            </a:r>
            <a:endParaRPr lang="ru-RU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E4F3B9D-B481-FF09-684E-0701EA1A7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84905" y="209039"/>
            <a:ext cx="577870" cy="577870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66A94B-3A84-0D6D-4E40-029AA1007A74}"/>
              </a:ext>
            </a:extLst>
          </p:cNvPr>
          <p:cNvSpPr txBox="1">
            <a:spLocks/>
          </p:cNvSpPr>
          <p:nvPr/>
        </p:nvSpPr>
        <p:spPr>
          <a:xfrm>
            <a:off x="0" y="895044"/>
            <a:ext cx="4602480" cy="502821"/>
          </a:xfrm>
          <a:prstGeom prst="rect">
            <a:avLst/>
          </a:prstGeom>
          <a:solidFill>
            <a:srgbClr val="8BD99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r"/>
            <a:r>
              <a:rPr lang="ru-RU" sz="2000" b="1" dirty="0">
                <a:solidFill>
                  <a:schemeClr val="bg1"/>
                </a:solidFill>
                <a:latin typeface="Söhne"/>
              </a:rPr>
              <a:t>2.1 Особенности Первой</a:t>
            </a:r>
            <a:r>
              <a:rPr lang="en-US" sz="2000" b="1" dirty="0">
                <a:solidFill>
                  <a:schemeClr val="bg1"/>
                </a:solidFill>
                <a:latin typeface="Söhne"/>
              </a:rPr>
              <a:t> </a:t>
            </a:r>
            <a:r>
              <a:rPr lang="ru-RU" sz="2000" b="1" dirty="0">
                <a:solidFill>
                  <a:schemeClr val="bg1"/>
                </a:solidFill>
                <a:latin typeface="Söhne"/>
              </a:rPr>
              <a:t>Помощи: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DA0583-89EB-86E1-D2AB-E67A986F524C}"/>
              </a:ext>
            </a:extLst>
          </p:cNvPr>
          <p:cNvSpPr txBox="1"/>
          <p:nvPr/>
        </p:nvSpPr>
        <p:spPr>
          <a:xfrm>
            <a:off x="1191577" y="3909987"/>
            <a:ext cx="9808844" cy="1015663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pPr algn="l"/>
            <a:r>
              <a:rPr lang="ru-RU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Трудно представить, что ты сейчас чувствуешь</a:t>
            </a:r>
            <a:endParaRPr lang="ru-RU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algn="l"/>
            <a:r>
              <a:rPr lang="ru-R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Скажите, что не можете даже представить, что он сейчас чувствует, но готовы разделить с ним все неприятности.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CCAE6F-C450-3973-E6E0-4F94FA26A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5767" y="281180"/>
            <a:ext cx="460405" cy="46040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5123750-C02F-EDCE-0C38-75EFF1D749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29165" y="222448"/>
            <a:ext cx="577870" cy="5778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84807B-FC66-0531-CFD9-A2A1C934C0AC}"/>
              </a:ext>
            </a:extLst>
          </p:cNvPr>
          <p:cNvSpPr txBox="1"/>
          <p:nvPr/>
        </p:nvSpPr>
        <p:spPr>
          <a:xfrm>
            <a:off x="517186" y="3059910"/>
            <a:ext cx="7776571" cy="707886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pPr algn="l" fontAlgn="base"/>
            <a:r>
              <a:rPr lang="ru-RU" sz="2000" b="0" i="0" dirty="0">
                <a:solidFill>
                  <a:srgbClr val="231F20"/>
                </a:solidFill>
                <a:effectLst/>
                <a:latin typeface="Golos"/>
              </a:rPr>
              <a:t>Фразы, способные выразить сочувствие и сопереживание.</a:t>
            </a:r>
          </a:p>
          <a:p>
            <a:pPr algn="l" fontAlgn="base"/>
            <a:r>
              <a:rPr lang="ru-RU" sz="2000" b="0" i="0" dirty="0">
                <a:solidFill>
                  <a:srgbClr val="231F20"/>
                </a:solidFill>
                <a:effectLst/>
                <a:latin typeface="Golos"/>
              </a:rPr>
              <a:t>Скажите: «</a:t>
            </a:r>
            <a:r>
              <a:rPr lang="ru-RU" sz="2000" b="1" i="1" dirty="0">
                <a:solidFill>
                  <a:srgbClr val="231F20"/>
                </a:solidFill>
                <a:effectLst/>
                <a:latin typeface="Golos"/>
              </a:rPr>
              <a:t>Мне искренне жаль, что ты попал в такую ситуацию»</a:t>
            </a:r>
            <a:endParaRPr lang="ru-RU" sz="2000" b="0" i="0" dirty="0">
              <a:solidFill>
                <a:srgbClr val="231F20"/>
              </a:solidFill>
              <a:effectLst/>
              <a:latin typeface="Golo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5FD6FE-D310-3160-49BA-CC0F505DC91D}"/>
              </a:ext>
            </a:extLst>
          </p:cNvPr>
          <p:cNvSpPr txBox="1"/>
          <p:nvPr/>
        </p:nvSpPr>
        <p:spPr>
          <a:xfrm>
            <a:off x="1296036" y="5962956"/>
            <a:ext cx="3306444" cy="400110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pPr algn="l"/>
            <a:r>
              <a:rPr lang="ru-RU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Поделитесь своим опытом</a:t>
            </a:r>
            <a:endParaRPr lang="ru-RU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A86CEB-65AA-601F-0714-C21A94CD60F9}"/>
              </a:ext>
            </a:extLst>
          </p:cNvPr>
          <p:cNvSpPr txBox="1"/>
          <p:nvPr/>
        </p:nvSpPr>
        <p:spPr>
          <a:xfrm>
            <a:off x="517186" y="5195333"/>
            <a:ext cx="11348722" cy="400110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pPr algn="l"/>
            <a:r>
              <a:rPr lang="ru-R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Просто </a:t>
            </a:r>
            <a:r>
              <a:rPr lang="ru-RU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находитесь рядом</a:t>
            </a:r>
            <a:r>
              <a:rPr lang="ru-R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, иногда необязательно разговаривать чтобы почувствовать себя лучше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866336-4A8C-2BF8-A5FC-974C8BC2D39B}"/>
              </a:ext>
            </a:extLst>
          </p:cNvPr>
          <p:cNvSpPr txBox="1"/>
          <p:nvPr/>
        </p:nvSpPr>
        <p:spPr>
          <a:xfrm>
            <a:off x="5348421" y="5983104"/>
            <a:ext cx="5747550" cy="400110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pPr algn="l"/>
            <a:r>
              <a:rPr lang="ru-RU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Успокаивайте человека </a:t>
            </a:r>
            <a:r>
              <a:rPr lang="ru-RU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словами ободрения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A48D010-8ACB-F433-88D3-6A3B7959548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6" t="9037" r="24367" b="6923"/>
          <a:stretch/>
        </p:blipFill>
        <p:spPr>
          <a:xfrm>
            <a:off x="9557922" y="1148782"/>
            <a:ext cx="2498225" cy="269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67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BF6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E9DF10-334A-6D53-FFAA-E7C28616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9039"/>
            <a:ext cx="8016240" cy="502821"/>
          </a:xfrm>
          <a:solidFill>
            <a:srgbClr val="5BA277"/>
          </a:solidFill>
        </p:spPr>
        <p:txBody>
          <a:bodyPr>
            <a:noAutofit/>
          </a:bodyPr>
          <a:lstStyle/>
          <a:p>
            <a:pPr algn="r"/>
            <a:r>
              <a:rPr lang="en-US" sz="2200" b="1" i="0" dirty="0">
                <a:solidFill>
                  <a:srgbClr val="FFFFFF"/>
                </a:solidFill>
                <a:effectLst/>
                <a:latin typeface="Söhne"/>
              </a:rPr>
              <a:t>2</a:t>
            </a:r>
            <a:r>
              <a:rPr lang="ru-RU" sz="2200" b="1" i="0" dirty="0">
                <a:solidFill>
                  <a:srgbClr val="FFFFFF"/>
                </a:solidFill>
                <a:effectLst/>
                <a:latin typeface="Söhne"/>
              </a:rPr>
              <a:t>. Первая медицинская помощь, особенности её оказания.</a:t>
            </a:r>
            <a:endParaRPr lang="ru-RU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DE806-2102-8401-6133-507C5AE5F1BD}"/>
              </a:ext>
            </a:extLst>
          </p:cNvPr>
          <p:cNvSpPr txBox="1"/>
          <p:nvPr/>
        </p:nvSpPr>
        <p:spPr>
          <a:xfrm>
            <a:off x="5163937" y="2368294"/>
            <a:ext cx="1864124" cy="400110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Используйте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:</a:t>
            </a:r>
            <a:endParaRPr lang="ru-RU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E4F3B9D-B481-FF09-684E-0701EA1A7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84905" y="209039"/>
            <a:ext cx="577870" cy="577870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66A94B-3A84-0D6D-4E40-029AA1007A74}"/>
              </a:ext>
            </a:extLst>
          </p:cNvPr>
          <p:cNvSpPr txBox="1">
            <a:spLocks/>
          </p:cNvSpPr>
          <p:nvPr/>
        </p:nvSpPr>
        <p:spPr>
          <a:xfrm>
            <a:off x="0" y="895044"/>
            <a:ext cx="3352800" cy="502821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r"/>
            <a:r>
              <a:rPr lang="ru-RU" sz="2000" b="1" dirty="0">
                <a:solidFill>
                  <a:schemeClr val="bg1"/>
                </a:solidFill>
                <a:latin typeface="Söhne"/>
              </a:rPr>
              <a:t>2.2 Порядок Действий: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CCAE6F-C450-3973-E6E0-4F94FA26A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5767" y="281180"/>
            <a:ext cx="460405" cy="46040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5123750-C02F-EDCE-0C38-75EFF1D749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29165" y="222448"/>
            <a:ext cx="577870" cy="5778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ECEE47-C3BB-D10E-0E5F-149078BDD590}"/>
              </a:ext>
            </a:extLst>
          </p:cNvPr>
          <p:cNvSpPr txBox="1"/>
          <p:nvPr/>
        </p:nvSpPr>
        <p:spPr>
          <a:xfrm>
            <a:off x="3662327" y="1339280"/>
            <a:ext cx="8402320" cy="1631216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contourW="38100">
            <a:contourClr>
              <a:schemeClr val="accent4"/>
            </a:contourClr>
          </a:sp3d>
        </p:spPr>
        <p:txBody>
          <a:bodyPr wrap="square" rtlCol="0">
            <a:spAutoFit/>
          </a:bodyPr>
          <a:lstStyle/>
          <a:p>
            <a:pPr algn="l"/>
            <a:r>
              <a:rPr lang="ru-RU" sz="2000" b="1" i="0" dirty="0">
                <a:effectLst/>
                <a:latin typeface="Söhne"/>
              </a:rPr>
              <a:t>Обеспечение безопасности</a:t>
            </a:r>
            <a:r>
              <a:rPr lang="ru-RU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</a:t>
            </a:r>
            <a:endParaRPr lang="ru-RU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Убедитесь, что нет непосредственной угрозы.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Предоставьте защиту и покой.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Соблюдайте собственную безопасность.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Информируйте людей о дальнейших действиях и ситуации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1D2450-8BC7-FDB2-2E0D-6171EA9ED2D2}"/>
              </a:ext>
            </a:extLst>
          </p:cNvPr>
          <p:cNvSpPr txBox="1"/>
          <p:nvPr/>
        </p:nvSpPr>
        <p:spPr>
          <a:xfrm>
            <a:off x="127356" y="3262966"/>
            <a:ext cx="9412884" cy="1631216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contourW="38100">
            <a:contourClr>
              <a:schemeClr val="accent4"/>
            </a:contourClr>
          </a:sp3d>
        </p:spPr>
        <p:txBody>
          <a:bodyPr wrap="square" rtlCol="0">
            <a:spAutoFit/>
          </a:bodyPr>
          <a:lstStyle/>
          <a:p>
            <a:pPr algn="l"/>
            <a:r>
              <a:rPr lang="ru-RU" sz="2000" b="1" i="0" dirty="0">
                <a:effectLst/>
                <a:latin typeface="Söhne"/>
              </a:rPr>
              <a:t>Обеспечение физиологических потребностей</a:t>
            </a:r>
            <a:r>
              <a:rPr lang="ru-RU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</a:t>
            </a:r>
            <a:endParaRPr lang="ru-RU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Предоставьте доступ к воде и пище.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Создайте комфортные условия для отдыха.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Помогите с основными физиологическими нуждами (переодевание, сон).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Обеспечьте медицинскую помощь в случае необходимости.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61E275-BCE0-834F-FDCF-8ED296E40C71}"/>
              </a:ext>
            </a:extLst>
          </p:cNvPr>
          <p:cNvSpPr txBox="1"/>
          <p:nvPr/>
        </p:nvSpPr>
        <p:spPr>
          <a:xfrm>
            <a:off x="3458223" y="5132103"/>
            <a:ext cx="8606424" cy="1631216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contourW="38100">
            <a:contourClr>
              <a:schemeClr val="accent4"/>
            </a:contourClr>
          </a:sp3d>
        </p:spPr>
        <p:txBody>
          <a:bodyPr wrap="square" rtlCol="0">
            <a:spAutoFit/>
          </a:bodyPr>
          <a:lstStyle/>
          <a:p>
            <a:pPr algn="l"/>
            <a:r>
              <a:rPr lang="ru-RU" sz="2000" b="1" i="0" dirty="0">
                <a:effectLst/>
                <a:latin typeface="Söhne"/>
              </a:rPr>
              <a:t>Оцените психологическое состояние</a:t>
            </a:r>
            <a:r>
              <a:rPr lang="ru-RU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</a:t>
            </a:r>
            <a:endParaRPr lang="ru-RU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Определите уровень стресса и дистресса.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Направьте к психологу или психиатру при необходимости.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Информируйте о ресурсах и услугах психологической поддержки.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Создайте план для дальнейшей помощи и восстановления.</a:t>
            </a:r>
          </a:p>
        </p:txBody>
      </p:sp>
    </p:spTree>
    <p:extLst>
      <p:ext uri="{BB962C8B-B14F-4D97-AF65-F5344CB8AC3E}">
        <p14:creationId xmlns:p14="http://schemas.microsoft.com/office/powerpoint/2010/main" val="763436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D7D9B7-CB20-2280-9BD7-17EE34396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76" y="2063829"/>
            <a:ext cx="9070848" cy="3290492"/>
          </a:xfrm>
        </p:spPr>
        <p:txBody>
          <a:bodyPr/>
          <a:lstStyle/>
          <a:p>
            <a:pPr algn="l"/>
            <a:r>
              <a:rPr lang="ru-RU" sz="2200" cap="none" dirty="0">
                <a:latin typeface="Söhne"/>
              </a:rPr>
              <a:t>В чрезвычайных ситуациях оказание помощи имеет фундаментальное значение, влияя не только на физическое, но и на психологическое благополучие пострадавших. </a:t>
            </a:r>
            <a:br>
              <a:rPr lang="ru-RU" sz="2200" cap="none" dirty="0">
                <a:latin typeface="Söhne"/>
              </a:rPr>
            </a:br>
            <a:br>
              <a:rPr lang="ru-RU" sz="2200" cap="none" dirty="0">
                <a:latin typeface="Söhne"/>
              </a:rPr>
            </a:br>
            <a:r>
              <a:rPr lang="ru-RU" sz="2200" cap="none" dirty="0">
                <a:latin typeface="Söhne"/>
              </a:rPr>
              <a:t>Акты доброты и эмоциональной поддержки способны снизить уровень страха и тревоги, создавая чувство безопасности и укрепляя социальные связи. </a:t>
            </a:r>
            <a:br>
              <a:rPr lang="ru-RU" sz="2200" cap="none" dirty="0">
                <a:latin typeface="Söhne"/>
              </a:rPr>
            </a:br>
            <a:br>
              <a:rPr lang="ru-RU" sz="2200" cap="none" dirty="0">
                <a:latin typeface="Söhne"/>
              </a:rPr>
            </a:br>
            <a:r>
              <a:rPr lang="ru-RU" sz="2200" cap="none" dirty="0">
                <a:latin typeface="Söhne"/>
              </a:rPr>
              <a:t>Помощь в трудных моментах не только обеспечивает непосредственную поддержку, но и может стать катализатором для посттравматического роста, способствуя лучшему восстановлению и формированию более стойкого общества.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E76C40-AD6F-6C49-83B5-AD95F0068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7065" y="1289248"/>
            <a:ext cx="577870" cy="57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31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7453B6-F727-06C6-F765-F65DC61FF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720" y="1381760"/>
            <a:ext cx="3806190" cy="525272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5C29CA-877A-9CAE-5DB1-371B7B1F01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" y="1381760"/>
            <a:ext cx="3780790" cy="52527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B115D6-B27C-9CF0-0A61-243519A9AA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230" y="1381760"/>
            <a:ext cx="3914140" cy="5252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600E2B-A3B9-E0B9-790C-F0E4CF46A67D}"/>
              </a:ext>
            </a:extLst>
          </p:cNvPr>
          <p:cNvSpPr txBox="1"/>
          <p:nvPr/>
        </p:nvSpPr>
        <p:spPr>
          <a:xfrm>
            <a:off x="1" y="289154"/>
            <a:ext cx="12192000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Söhne"/>
              </a:rPr>
              <a:t>Спасибо за внимание!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F48DA-9221-EBE6-CA11-7F7EC215129B}"/>
              </a:ext>
            </a:extLst>
          </p:cNvPr>
          <p:cNvSpPr txBox="1"/>
          <p:nvPr/>
        </p:nvSpPr>
        <p:spPr>
          <a:xfrm>
            <a:off x="3921939" y="943178"/>
            <a:ext cx="4322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öhne"/>
              </a:rPr>
              <a:t>Помогали</a:t>
            </a:r>
            <a:r>
              <a:rPr lang="ru-RU" sz="1200" dirty="0">
                <a:latin typeface="Söhne"/>
              </a:rPr>
              <a:t>(мешали) </a:t>
            </a:r>
            <a:r>
              <a:rPr lang="ru-RU" dirty="0">
                <a:latin typeface="Söhne"/>
              </a:rPr>
              <a:t>работать над докладом:</a:t>
            </a:r>
          </a:p>
        </p:txBody>
      </p:sp>
    </p:spTree>
    <p:extLst>
      <p:ext uri="{BB962C8B-B14F-4D97-AF65-F5344CB8AC3E}">
        <p14:creationId xmlns:p14="http://schemas.microsoft.com/office/powerpoint/2010/main" val="115021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Бедность Ты чево наделал?, Мем Ты чево наделал">
            <a:extLst>
              <a:ext uri="{FF2B5EF4-FFF2-40B4-BE49-F238E27FC236}">
                <a16:creationId xmlns:a16="http://schemas.microsoft.com/office/drawing/2014/main" id="{68AE0F5F-EF6A-FFC7-7F46-F641537061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03"/>
          <a:stretch/>
        </p:blipFill>
        <p:spPr bwMode="auto">
          <a:xfrm>
            <a:off x="10219035" y="2765123"/>
            <a:ext cx="1972965" cy="155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E9DF10-334A-6D53-FFAA-E7C28616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9039"/>
            <a:ext cx="6776720" cy="502821"/>
          </a:xfrm>
          <a:solidFill>
            <a:srgbClr val="253154"/>
          </a:solidFill>
        </p:spPr>
        <p:txBody>
          <a:bodyPr>
            <a:noAutofit/>
          </a:bodyPr>
          <a:lstStyle/>
          <a:p>
            <a:pPr algn="r"/>
            <a:r>
              <a:rPr lang="ru-RU" sz="2400" b="1" i="0" dirty="0">
                <a:solidFill>
                  <a:srgbClr val="FFFFFF"/>
                </a:solidFill>
                <a:effectLst/>
                <a:latin typeface="Söhne"/>
              </a:rPr>
              <a:t>1. Признаки расстройства психики в очагах ЧС  </a:t>
            </a:r>
            <a:endParaRPr lang="ru-RU" sz="24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68121D0-B5F0-B3F2-CC75-3121B1697CD3}"/>
              </a:ext>
            </a:extLst>
          </p:cNvPr>
          <p:cNvSpPr txBox="1">
            <a:spLocks/>
          </p:cNvSpPr>
          <p:nvPr/>
        </p:nvSpPr>
        <p:spPr>
          <a:xfrm>
            <a:off x="0" y="895044"/>
            <a:ext cx="3454400" cy="502821"/>
          </a:xfrm>
          <a:prstGeom prst="rect">
            <a:avLst/>
          </a:prstGeom>
          <a:solidFill>
            <a:srgbClr val="7AA2BF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r"/>
            <a:r>
              <a:rPr lang="ru-RU" sz="2000" b="1" dirty="0">
                <a:solidFill>
                  <a:srgbClr val="FFFFFF"/>
                </a:solidFill>
                <a:latin typeface="Söhne"/>
              </a:rPr>
              <a:t>1.1 Причины расстройств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224F47-B1AB-1216-8552-7720FC8F286F}"/>
              </a:ext>
            </a:extLst>
          </p:cNvPr>
          <p:cNvSpPr txBox="1"/>
          <p:nvPr/>
        </p:nvSpPr>
        <p:spPr>
          <a:xfrm>
            <a:off x="3359409" y="2041848"/>
            <a:ext cx="5994400" cy="1446550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pPr algn="l"/>
            <a:r>
              <a:rPr lang="ru-RU" sz="2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Травматические события:</a:t>
            </a:r>
            <a:endParaRPr lang="ru-RU" sz="22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800100" lvl="1" indent="-342900" algn="l">
              <a:buFont typeface="Symbol" panose="05050102010706020507" pitchFamily="18" charset="2"/>
              <a:buChar char="-"/>
            </a:pPr>
            <a:r>
              <a:rPr lang="ru-RU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Наводнения, землетрясения, пожары.</a:t>
            </a:r>
          </a:p>
          <a:p>
            <a:pPr marL="800100" lvl="1" indent="-342900" algn="l">
              <a:buFont typeface="Symbol" panose="05050102010706020507" pitchFamily="18" charset="2"/>
              <a:buChar char="-"/>
            </a:pPr>
            <a:r>
              <a:rPr lang="ru-RU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Теракты и атаки.</a:t>
            </a:r>
          </a:p>
          <a:p>
            <a:pPr marL="800100" lvl="1" indent="-342900" algn="l">
              <a:buFont typeface="Symbol" panose="05050102010706020507" pitchFamily="18" charset="2"/>
              <a:buChar char="-"/>
            </a:pPr>
            <a:r>
              <a:rPr lang="ru-RU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Участие в военных конфликтах.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DE806-2102-8401-6133-507C5AE5F1BD}"/>
              </a:ext>
            </a:extLst>
          </p:cNvPr>
          <p:cNvSpPr txBox="1"/>
          <p:nvPr/>
        </p:nvSpPr>
        <p:spPr>
          <a:xfrm>
            <a:off x="352406" y="4279932"/>
            <a:ext cx="5446239" cy="1785104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pPr algn="l"/>
            <a:r>
              <a:rPr lang="ru-RU" sz="2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Потеря близких:</a:t>
            </a:r>
            <a:endParaRPr lang="ru-RU" sz="22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800100" lvl="1" indent="-342900" algn="l">
              <a:buFont typeface="Symbol" panose="05050102010706020507" pitchFamily="18" charset="2"/>
              <a:buChar char="-"/>
            </a:pPr>
            <a:r>
              <a:rPr lang="ru-RU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Смерть родственников или друзей.</a:t>
            </a:r>
          </a:p>
          <a:p>
            <a:pPr marL="800100" lvl="1" indent="-342900" algn="l">
              <a:buFont typeface="Symbol" panose="05050102010706020507" pitchFamily="18" charset="2"/>
              <a:buChar char="-"/>
            </a:pPr>
            <a:r>
              <a:rPr lang="ru-RU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Разрушение социальной сети.</a:t>
            </a:r>
          </a:p>
          <a:p>
            <a:pPr marL="800100" lvl="1" indent="-342900" algn="l">
              <a:buFont typeface="Symbol" panose="05050102010706020507" pitchFamily="18" charset="2"/>
              <a:buChar char="-"/>
            </a:pPr>
            <a:r>
              <a:rPr lang="ru-RU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Развод или разрыв отношений.</a:t>
            </a:r>
          </a:p>
          <a:p>
            <a:pPr marL="800100" lvl="1" indent="-342900" algn="l">
              <a:buFont typeface="Symbol" panose="05050102010706020507" pitchFamily="18" charset="2"/>
              <a:buChar char="-"/>
            </a:pPr>
            <a:r>
              <a:rPr lang="ru-RU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Потеря домашних животных.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E4F3B9D-B481-FF09-684E-0701EA1A7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84905" y="209039"/>
            <a:ext cx="577870" cy="57787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B3E79E6-40A1-40E9-2312-294218A6A3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98981" y="1556708"/>
            <a:ext cx="970280" cy="97028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9835558-5E5B-EBC2-62E8-0832B01300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11612" y="2963252"/>
            <a:ext cx="757748" cy="75774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9E5B94C-F720-A5D6-0622-6ECCFF6BBB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38482" y="5321731"/>
            <a:ext cx="857517" cy="8575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E4D770-41AC-ECDB-65C4-6C85DB0C58CF}"/>
              </a:ext>
            </a:extLst>
          </p:cNvPr>
          <p:cNvSpPr txBox="1"/>
          <p:nvPr/>
        </p:nvSpPr>
        <p:spPr>
          <a:xfrm>
            <a:off x="7229464" y="4279932"/>
            <a:ext cx="4155441" cy="1785104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pPr algn="l"/>
            <a:r>
              <a:rPr lang="ru-RU" sz="2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Потеря имущества и дома:</a:t>
            </a:r>
            <a:endParaRPr lang="ru-RU" sz="22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Symbol" panose="05050102010706020507" pitchFamily="18" charset="2"/>
              <a:buChar char=""/>
            </a:pPr>
            <a:r>
              <a:rPr lang="ru-RU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Экономические трудности.</a:t>
            </a:r>
          </a:p>
          <a:p>
            <a:pPr marL="742950" lvl="1" indent="-285750" algn="l">
              <a:buFont typeface="Symbol" panose="05050102010706020507" pitchFamily="18" charset="2"/>
              <a:buChar char=""/>
            </a:pPr>
            <a:r>
              <a:rPr lang="ru-RU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Бездомность.</a:t>
            </a:r>
          </a:p>
          <a:p>
            <a:pPr marL="742950" lvl="1" indent="-285750" algn="l">
              <a:buFont typeface="Symbol" panose="05050102010706020507" pitchFamily="18" charset="2"/>
              <a:buChar char=""/>
            </a:pPr>
            <a:r>
              <a:rPr lang="ru-RU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Потеря рабочего места.</a:t>
            </a:r>
          </a:p>
          <a:p>
            <a:pPr marL="742950" lvl="1" indent="-285750" algn="l">
              <a:buFont typeface="Symbol" panose="05050102010706020507" pitchFamily="18" charset="2"/>
              <a:buChar char=""/>
            </a:pPr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Ф</a:t>
            </a:r>
            <a:r>
              <a:rPr lang="ru-RU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инансовые проблемы.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0FE3ED3-6C25-BF01-87D9-161B978518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110" y="6021433"/>
            <a:ext cx="836567" cy="8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0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E9DF10-334A-6D53-FFAA-E7C28616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9039"/>
            <a:ext cx="6776720" cy="502821"/>
          </a:xfrm>
          <a:solidFill>
            <a:srgbClr val="253154"/>
          </a:solidFill>
        </p:spPr>
        <p:txBody>
          <a:bodyPr>
            <a:noAutofit/>
          </a:bodyPr>
          <a:lstStyle/>
          <a:p>
            <a:pPr algn="r"/>
            <a:r>
              <a:rPr lang="ru-RU" sz="2400" b="1" i="0" dirty="0">
                <a:solidFill>
                  <a:srgbClr val="FFFFFF"/>
                </a:solidFill>
                <a:effectLst/>
                <a:latin typeface="Söhne"/>
              </a:rPr>
              <a:t>1. Признаки расстройства психики в очагах ЧС  </a:t>
            </a:r>
            <a:endParaRPr lang="ru-RU" sz="24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68121D0-B5F0-B3F2-CC75-3121B1697CD3}"/>
              </a:ext>
            </a:extLst>
          </p:cNvPr>
          <p:cNvSpPr txBox="1">
            <a:spLocks/>
          </p:cNvSpPr>
          <p:nvPr/>
        </p:nvSpPr>
        <p:spPr>
          <a:xfrm>
            <a:off x="0" y="895044"/>
            <a:ext cx="3962400" cy="5028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r"/>
            <a:r>
              <a:rPr lang="ru-RU" sz="2000" b="1" dirty="0">
                <a:solidFill>
                  <a:srgbClr val="FFFFFF"/>
                </a:solidFill>
                <a:latin typeface="Söhne"/>
              </a:rPr>
              <a:t>1.2 Типы и Виды Расстройств: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224F47-B1AB-1216-8552-7720FC8F286F}"/>
              </a:ext>
            </a:extLst>
          </p:cNvPr>
          <p:cNvSpPr txBox="1"/>
          <p:nvPr/>
        </p:nvSpPr>
        <p:spPr>
          <a:xfrm>
            <a:off x="4890266" y="921595"/>
            <a:ext cx="6678671" cy="430887"/>
          </a:xfrm>
          <a:prstGeom prst="rect">
            <a:avLst/>
          </a:prstGeom>
          <a:solidFill>
            <a:srgbClr val="FE6874"/>
          </a:solidFill>
        </p:spPr>
        <p:txBody>
          <a:bodyPr wrap="square" rtlCol="0">
            <a:spAutoFit/>
          </a:bodyPr>
          <a:lstStyle/>
          <a:p>
            <a:pPr algn="l"/>
            <a:r>
              <a:rPr lang="ru-RU" sz="2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Посттравматическое стрессовое расстройство (PTSD)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E4F3B9D-B481-FF09-684E-0701EA1A7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84905" y="209039"/>
            <a:ext cx="577870" cy="577870"/>
          </a:xfrm>
          <a:prstGeom prst="rect">
            <a:avLst/>
          </a:prstGeom>
        </p:spPr>
      </p:pic>
      <p:pic>
        <p:nvPicPr>
          <p:cNvPr id="2050" name="Picture 2" descr="Посттравматическое стрессовое расстройство у взрослых и детей.">
            <a:extLst>
              <a:ext uri="{FF2B5EF4-FFF2-40B4-BE49-F238E27FC236}">
                <a16:creationId xmlns:a16="http://schemas.microsoft.com/office/drawing/2014/main" id="{3FA044EF-05E6-59C2-AB6E-FB60F6204A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4" t="4945" r="6655" b="7531"/>
          <a:stretch/>
        </p:blipFill>
        <p:spPr bwMode="auto">
          <a:xfrm>
            <a:off x="4127758" y="1544320"/>
            <a:ext cx="8158480" cy="531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D117B9-B82A-5CDC-AEBF-4E6A2B44CC64}"/>
              </a:ext>
            </a:extLst>
          </p:cNvPr>
          <p:cNvSpPr txBox="1"/>
          <p:nvPr/>
        </p:nvSpPr>
        <p:spPr>
          <a:xfrm>
            <a:off x="71755" y="1941953"/>
            <a:ext cx="3984248" cy="2708434"/>
          </a:xfrm>
          <a:prstGeom prst="rect">
            <a:avLst/>
          </a:prstGeom>
          <a:solidFill>
            <a:srgbClr val="D3E398"/>
          </a:solidFill>
        </p:spPr>
        <p:txBody>
          <a:bodyPr wrap="square">
            <a:spAutoFit/>
          </a:bodyPr>
          <a:lstStyle/>
          <a:p>
            <a:pPr marL="347472" indent="-347472" algn="l" rtl="0" eaLnBrk="1" latinLnBrk="0" hangingPunct="1">
              <a:spcBef>
                <a:spcPts val="0"/>
              </a:spcBef>
              <a:spcAft>
                <a:spcPts val="1200"/>
              </a:spcAft>
              <a:buClrTx/>
              <a:buSzPts val="2200"/>
              <a:buFont typeface="Symbol" panose="05050102010706020507" pitchFamily="18" charset="2"/>
              <a:buChar char="-"/>
            </a:pPr>
            <a:r>
              <a:rPr lang="ru-RU" sz="2000" i="0" kern="1200" dirty="0">
                <a:solidFill>
                  <a:srgbClr val="0D0D0D"/>
                </a:solidFill>
                <a:effectLst/>
                <a:latin typeface="Söhne"/>
                <a:ea typeface="+mn-ea"/>
                <a:cs typeface="+mn-cs"/>
              </a:rPr>
              <a:t>Повторяющиеся воспоминания и кошмары. </a:t>
            </a:r>
            <a:endParaRPr lang="ru-RU" sz="2000" i="0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1200"/>
              </a:spcAft>
              <a:buClrTx/>
              <a:buSzPts val="2200"/>
              <a:buFont typeface="Symbol" panose="05050102010706020507" pitchFamily="18" charset="2"/>
              <a:buChar char="-"/>
            </a:pPr>
            <a:r>
              <a:rPr lang="ru-RU" sz="2000" kern="1200" dirty="0">
                <a:solidFill>
                  <a:srgbClr val="0D0D0D"/>
                </a:solidFill>
                <a:effectLst/>
                <a:latin typeface="Söhne"/>
                <a:ea typeface="+mn-ea"/>
                <a:cs typeface="+mn-cs"/>
              </a:rPr>
              <a:t>Избегание </a:t>
            </a:r>
            <a:r>
              <a:rPr lang="ru-RU" sz="2000" i="0" kern="1200" dirty="0">
                <a:solidFill>
                  <a:srgbClr val="0D0D0D"/>
                </a:solidFill>
                <a:effectLst/>
                <a:latin typeface="Söhne"/>
                <a:ea typeface="+mn-ea"/>
                <a:cs typeface="+mn-cs"/>
              </a:rPr>
              <a:t>триггеров. </a:t>
            </a:r>
            <a:endParaRPr lang="ru-RU" sz="2000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1200"/>
              </a:spcAft>
              <a:buClrTx/>
              <a:buSzPts val="2200"/>
              <a:buFont typeface="Symbol" panose="05050102010706020507" pitchFamily="18" charset="2"/>
              <a:buChar char="-"/>
            </a:pPr>
            <a:r>
              <a:rPr lang="ru-RU" sz="2000" i="0" kern="1200" dirty="0" err="1">
                <a:solidFill>
                  <a:srgbClr val="0D0D0D"/>
                </a:solidFill>
                <a:effectLst/>
                <a:latin typeface="Söhne"/>
                <a:ea typeface="+mn-ea"/>
                <a:cs typeface="+mn-cs"/>
              </a:rPr>
              <a:t>Флешбеки</a:t>
            </a:r>
            <a:r>
              <a:rPr lang="ru-RU" sz="2000" i="0" kern="1200" dirty="0">
                <a:solidFill>
                  <a:srgbClr val="0D0D0D"/>
                </a:solidFill>
                <a:effectLst/>
                <a:latin typeface="Söhne"/>
                <a:ea typeface="+mn-ea"/>
                <a:cs typeface="+mn-cs"/>
              </a:rPr>
              <a:t> в повседневной жизни. </a:t>
            </a:r>
            <a:endParaRPr lang="ru-RU" sz="2000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1200"/>
              </a:spcAft>
              <a:buClrTx/>
              <a:buSzPts val="2200"/>
              <a:buFont typeface="Symbol" panose="05050102010706020507" pitchFamily="18" charset="2"/>
              <a:buChar char="-"/>
            </a:pPr>
            <a:r>
              <a:rPr lang="ru-RU" sz="2000" i="0" kern="1200" dirty="0">
                <a:solidFill>
                  <a:srgbClr val="0D0D0D"/>
                </a:solidFill>
                <a:effectLst/>
                <a:latin typeface="Söhne"/>
                <a:ea typeface="+mn-ea"/>
                <a:cs typeface="+mn-cs"/>
              </a:rPr>
              <a:t>Ощущение эмоциональной оцепенелости.</a:t>
            </a:r>
            <a:endParaRPr lang="ru-RU" sz="2000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2C2F54-AE83-9B3E-F719-54B340B0A506}"/>
              </a:ext>
            </a:extLst>
          </p:cNvPr>
          <p:cNvSpPr txBox="1"/>
          <p:nvPr/>
        </p:nvSpPr>
        <p:spPr>
          <a:xfrm>
            <a:off x="0" y="5185452"/>
            <a:ext cx="4127758" cy="1200329"/>
          </a:xfrm>
          <a:prstGeom prst="rect">
            <a:avLst/>
          </a:prstGeom>
          <a:solidFill>
            <a:srgbClr val="D3E398"/>
          </a:solidFill>
        </p:spPr>
        <p:txBody>
          <a:bodyPr wrap="square">
            <a:spAutoFit/>
          </a:bodyPr>
          <a:lstStyle/>
          <a:p>
            <a:pPr algn="l" rtl="0" eaLnBrk="1" latinLnBrk="0" hangingPunct="1">
              <a:spcBef>
                <a:spcPts val="0"/>
              </a:spcBef>
              <a:spcAft>
                <a:spcPts val="1200"/>
              </a:spcAft>
              <a:buClrTx/>
              <a:buSzPts val="2200"/>
            </a:pPr>
            <a:r>
              <a:rPr lang="ru-RU" b="0" i="0" dirty="0">
                <a:effectLst/>
                <a:latin typeface="Söhne"/>
              </a:rPr>
              <a:t>По данным Всемирной Организации Здравоохранения, около </a:t>
            </a:r>
            <a:r>
              <a:rPr lang="ru-RU" b="1" i="0" dirty="0">
                <a:effectLst/>
                <a:latin typeface="Söhne"/>
              </a:rPr>
              <a:t>3-4% </a:t>
            </a:r>
            <a:r>
              <a:rPr lang="ru-RU" b="0" i="0" dirty="0">
                <a:effectLst/>
                <a:latin typeface="Söhne"/>
              </a:rPr>
              <a:t>населения в мире сталкивается с PTSD после чрезвычайных ситуаций.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9499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E9DF10-334A-6D53-FFAA-E7C28616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9039"/>
            <a:ext cx="6776720" cy="502821"/>
          </a:xfrm>
          <a:solidFill>
            <a:srgbClr val="253154"/>
          </a:solidFill>
        </p:spPr>
        <p:txBody>
          <a:bodyPr>
            <a:noAutofit/>
          </a:bodyPr>
          <a:lstStyle/>
          <a:p>
            <a:pPr algn="r"/>
            <a:r>
              <a:rPr lang="ru-RU" sz="2400" b="1" i="0" dirty="0">
                <a:solidFill>
                  <a:srgbClr val="FFFFFF"/>
                </a:solidFill>
                <a:effectLst/>
                <a:latin typeface="Söhne"/>
              </a:rPr>
              <a:t>1. Признаки расстройства психики в очагах ЧС  </a:t>
            </a:r>
            <a:endParaRPr lang="ru-RU" sz="24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68121D0-B5F0-B3F2-CC75-3121B1697CD3}"/>
              </a:ext>
            </a:extLst>
          </p:cNvPr>
          <p:cNvSpPr txBox="1">
            <a:spLocks/>
          </p:cNvSpPr>
          <p:nvPr/>
        </p:nvSpPr>
        <p:spPr>
          <a:xfrm>
            <a:off x="0" y="895044"/>
            <a:ext cx="3962400" cy="5028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r"/>
            <a:r>
              <a:rPr lang="ru-RU" sz="2000" b="1" dirty="0">
                <a:solidFill>
                  <a:srgbClr val="FFFFFF"/>
                </a:solidFill>
                <a:latin typeface="Söhne"/>
              </a:rPr>
              <a:t>1.2 Типы и Виды Расстройств: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224F47-B1AB-1216-8552-7720FC8F286F}"/>
              </a:ext>
            </a:extLst>
          </p:cNvPr>
          <p:cNvSpPr txBox="1"/>
          <p:nvPr/>
        </p:nvSpPr>
        <p:spPr>
          <a:xfrm>
            <a:off x="6363467" y="1171578"/>
            <a:ext cx="4304534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ru-RU" sz="2400" b="1" i="0" dirty="0">
                <a:solidFill>
                  <a:schemeClr val="bg1"/>
                </a:solidFill>
                <a:effectLst/>
                <a:latin typeface="Söhne"/>
              </a:rPr>
              <a:t>Депрессивные расстройства:</a:t>
            </a:r>
            <a:endParaRPr lang="ru-RU" sz="2200" b="1" i="0" dirty="0">
              <a:solidFill>
                <a:schemeClr val="bg1"/>
              </a:solidFill>
              <a:effectLst/>
              <a:latin typeface="Söhne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E4F3B9D-B481-FF09-684E-0701EA1A7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84905" y="209039"/>
            <a:ext cx="577870" cy="577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D117B9-B82A-5CDC-AEBF-4E6A2B44CC64}"/>
              </a:ext>
            </a:extLst>
          </p:cNvPr>
          <p:cNvSpPr txBox="1"/>
          <p:nvPr/>
        </p:nvSpPr>
        <p:spPr>
          <a:xfrm>
            <a:off x="176062" y="1864540"/>
            <a:ext cx="3412490" cy="27084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7472" indent="-347472" algn="l" rtl="0" eaLnBrk="1" latinLnBrk="0" hangingPunct="1">
              <a:spcBef>
                <a:spcPts val="0"/>
              </a:spcBef>
              <a:spcAft>
                <a:spcPts val="1200"/>
              </a:spcAft>
              <a:buClrTx/>
              <a:buSzPts val="2200"/>
              <a:buFont typeface="Symbol" panose="05050102010706020507" pitchFamily="18" charset="2"/>
              <a:buChar char="-"/>
            </a:pPr>
            <a:r>
              <a:rPr lang="ru-RU" sz="2000" i="0" kern="1200" dirty="0">
                <a:solidFill>
                  <a:srgbClr val="0D0D0D"/>
                </a:solidFill>
                <a:effectLst/>
                <a:latin typeface="Söhne"/>
                <a:ea typeface="+mn-ea"/>
                <a:cs typeface="+mn-cs"/>
              </a:rPr>
              <a:t>Потеря интереса к жизни.</a:t>
            </a: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1200"/>
              </a:spcAft>
              <a:buClrTx/>
              <a:buSzPts val="2200"/>
              <a:buFont typeface="Symbol" panose="05050102010706020507" pitchFamily="18" charset="2"/>
              <a:buChar char="-"/>
            </a:pPr>
            <a:r>
              <a:rPr lang="ru-RU" sz="2000" i="0" kern="1200" dirty="0">
                <a:solidFill>
                  <a:srgbClr val="0D0D0D"/>
                </a:solidFill>
                <a:effectLst/>
                <a:latin typeface="Söhne"/>
                <a:ea typeface="+mn-ea"/>
                <a:cs typeface="+mn-cs"/>
              </a:rPr>
              <a:t>Снижение уровня энергии.</a:t>
            </a: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1200"/>
              </a:spcAft>
              <a:buClrTx/>
              <a:buSzPts val="2200"/>
              <a:buFont typeface="Symbol" panose="05050102010706020507" pitchFamily="18" charset="2"/>
              <a:buChar char="-"/>
            </a:pPr>
            <a:r>
              <a:rPr lang="ru-RU" sz="2000" i="0" kern="1200" dirty="0">
                <a:solidFill>
                  <a:srgbClr val="0D0D0D"/>
                </a:solidFill>
                <a:effectLst/>
                <a:latin typeface="Söhne"/>
                <a:ea typeface="+mn-ea"/>
                <a:cs typeface="+mn-cs"/>
              </a:rPr>
              <a:t>Повышенная раздражительность.</a:t>
            </a: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1200"/>
              </a:spcAft>
              <a:buClrTx/>
              <a:buSzPts val="2200"/>
              <a:buFont typeface="Symbol" panose="05050102010706020507" pitchFamily="18" charset="2"/>
              <a:buChar char="-"/>
            </a:pPr>
            <a:r>
              <a:rPr lang="ru-RU" sz="2000" i="0" kern="1200" dirty="0">
                <a:solidFill>
                  <a:srgbClr val="0D0D0D"/>
                </a:solidFill>
                <a:effectLst/>
                <a:latin typeface="Söhne"/>
                <a:ea typeface="+mn-ea"/>
                <a:cs typeface="+mn-cs"/>
              </a:rPr>
              <a:t>Самоуничижение и низкое самооценка.</a:t>
            </a:r>
            <a:endParaRPr lang="ru-RU" sz="2000" dirty="0">
              <a:effectLst/>
            </a:endParaRPr>
          </a:p>
        </p:txBody>
      </p:sp>
      <p:pic>
        <p:nvPicPr>
          <p:cNvPr id="3074" name="Picture 2" descr="Как выявить депрессию: Как распознать депрессию —">
            <a:extLst>
              <a:ext uri="{FF2B5EF4-FFF2-40B4-BE49-F238E27FC236}">
                <a16:creationId xmlns:a16="http://schemas.microsoft.com/office/drawing/2014/main" id="{AA00AE31-324B-EAFF-D5D8-AB8B81D38D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3" t="30317" r="8322" b="4168"/>
          <a:stretch/>
        </p:blipFill>
        <p:spPr bwMode="auto">
          <a:xfrm>
            <a:off x="3588552" y="2092961"/>
            <a:ext cx="8603447" cy="386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7CF93E-FC94-448B-1D81-F961C2A97718}"/>
              </a:ext>
            </a:extLst>
          </p:cNvPr>
          <p:cNvSpPr txBox="1"/>
          <p:nvPr/>
        </p:nvSpPr>
        <p:spPr>
          <a:xfrm>
            <a:off x="176062" y="5039649"/>
            <a:ext cx="326009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 rtl="0" eaLnBrk="1" latinLnBrk="0" hangingPunct="1">
              <a:spcBef>
                <a:spcPts val="0"/>
              </a:spcBef>
              <a:spcAft>
                <a:spcPts val="1200"/>
              </a:spcAft>
              <a:buClrTx/>
              <a:buSzPts val="2200"/>
            </a:pPr>
            <a:r>
              <a:rPr lang="ru-RU" i="0" kern="1200" dirty="0">
                <a:solidFill>
                  <a:srgbClr val="0D0D0D"/>
                </a:solidFill>
                <a:effectLst/>
                <a:latin typeface="Söhne"/>
                <a:ea typeface="+mn-ea"/>
                <a:cs typeface="+mn-cs"/>
              </a:rPr>
              <a:t>Согласно Национальному Институту Психического Здоровья, более </a:t>
            </a:r>
            <a:r>
              <a:rPr lang="ru-RU" b="1" i="0" kern="1200" dirty="0">
                <a:solidFill>
                  <a:srgbClr val="0D0D0D"/>
                </a:solidFill>
                <a:effectLst/>
                <a:latin typeface="Söhne"/>
                <a:ea typeface="+mn-ea"/>
                <a:cs typeface="+mn-cs"/>
              </a:rPr>
              <a:t>20%</a:t>
            </a:r>
            <a:r>
              <a:rPr lang="ru-RU" i="0" kern="1200" dirty="0">
                <a:solidFill>
                  <a:srgbClr val="0D0D0D"/>
                </a:solidFill>
                <a:effectLst/>
                <a:latin typeface="Söhne"/>
                <a:ea typeface="+mn-ea"/>
                <a:cs typeface="+mn-cs"/>
              </a:rPr>
              <a:t> людей, переживших природные бедствия, развивают депрессию.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949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8E04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E9DF10-334A-6D53-FFAA-E7C28616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9039"/>
            <a:ext cx="6776720" cy="502821"/>
          </a:xfrm>
          <a:solidFill>
            <a:srgbClr val="253154"/>
          </a:solidFill>
        </p:spPr>
        <p:txBody>
          <a:bodyPr>
            <a:noAutofit/>
          </a:bodyPr>
          <a:lstStyle/>
          <a:p>
            <a:pPr algn="r"/>
            <a:r>
              <a:rPr lang="ru-RU" sz="2400" b="1" i="0" dirty="0">
                <a:solidFill>
                  <a:srgbClr val="FFFFFF"/>
                </a:solidFill>
                <a:effectLst/>
                <a:latin typeface="Söhne"/>
              </a:rPr>
              <a:t>1. Признаки расстройства психики в очагах ЧС  </a:t>
            </a:r>
            <a:endParaRPr lang="ru-RU" sz="24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68121D0-B5F0-B3F2-CC75-3121B1697CD3}"/>
              </a:ext>
            </a:extLst>
          </p:cNvPr>
          <p:cNvSpPr txBox="1">
            <a:spLocks/>
          </p:cNvSpPr>
          <p:nvPr/>
        </p:nvSpPr>
        <p:spPr>
          <a:xfrm>
            <a:off x="0" y="895044"/>
            <a:ext cx="3962400" cy="5028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r"/>
            <a:r>
              <a:rPr lang="ru-RU" sz="2000" b="1" dirty="0">
                <a:solidFill>
                  <a:srgbClr val="FFFFFF"/>
                </a:solidFill>
                <a:latin typeface="Söhne"/>
              </a:rPr>
              <a:t>1.2 Типы и Виды Расстройств: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224F47-B1AB-1216-8552-7720FC8F286F}"/>
              </a:ext>
            </a:extLst>
          </p:cNvPr>
          <p:cNvSpPr txBox="1"/>
          <p:nvPr/>
        </p:nvSpPr>
        <p:spPr>
          <a:xfrm>
            <a:off x="6668267" y="1018829"/>
            <a:ext cx="3796533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l"/>
            <a:r>
              <a:rPr lang="ru-RU" sz="2400" b="1" i="0" dirty="0">
                <a:solidFill>
                  <a:schemeClr val="bg1"/>
                </a:solidFill>
                <a:effectLst/>
                <a:latin typeface="Söhne"/>
              </a:rPr>
              <a:t>Тревожные расстройства:</a:t>
            </a:r>
            <a:endParaRPr lang="ru-RU" sz="2200" b="1" i="0" dirty="0">
              <a:solidFill>
                <a:schemeClr val="bg1"/>
              </a:solidFill>
              <a:effectLst/>
              <a:latin typeface="Söhne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E4F3B9D-B481-FF09-684E-0701EA1A7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84905" y="209039"/>
            <a:ext cx="577870" cy="577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D117B9-B82A-5CDC-AEBF-4E6A2B44CC64}"/>
              </a:ext>
            </a:extLst>
          </p:cNvPr>
          <p:cNvSpPr txBox="1"/>
          <p:nvPr/>
        </p:nvSpPr>
        <p:spPr>
          <a:xfrm>
            <a:off x="72390" y="2929849"/>
            <a:ext cx="2691130" cy="2241592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marL="347472" indent="-347472" algn="l" rtl="0" eaLnBrk="1" latinLnBrk="0" hangingPunct="1">
              <a:spcBef>
                <a:spcPts val="0"/>
              </a:spcBef>
              <a:spcAft>
                <a:spcPts val="1200"/>
              </a:spcAft>
              <a:buClrTx/>
              <a:buSzPts val="2200"/>
              <a:buFont typeface="Symbol" panose="05050102010706020507" pitchFamily="18" charset="2"/>
              <a:buChar char="-"/>
            </a:pPr>
            <a:r>
              <a:rPr lang="ru-RU" sz="2000" i="0" kern="1200" dirty="0">
                <a:solidFill>
                  <a:srgbClr val="0D0D0D"/>
                </a:solidFill>
                <a:effectLst/>
                <a:latin typeface="Söhne"/>
                <a:ea typeface="+mn-ea"/>
                <a:cs typeface="+mn-cs"/>
              </a:rPr>
              <a:t>Постоянная беспокойство и тревога.</a:t>
            </a: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1200"/>
              </a:spcAft>
              <a:buClrTx/>
              <a:buSzPts val="2200"/>
              <a:buFont typeface="Symbol" panose="05050102010706020507" pitchFamily="18" charset="2"/>
              <a:buChar char="-"/>
            </a:pPr>
            <a:r>
              <a:rPr lang="ru-RU" sz="2000" i="0" kern="1200" dirty="0">
                <a:solidFill>
                  <a:srgbClr val="0D0D0D"/>
                </a:solidFill>
                <a:effectLst/>
                <a:latin typeface="Söhne"/>
                <a:ea typeface="+mn-ea"/>
                <a:cs typeface="+mn-cs"/>
              </a:rPr>
              <a:t>Панические атаки.</a:t>
            </a: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1200"/>
              </a:spcAft>
              <a:buClrTx/>
              <a:buSzPts val="2200"/>
              <a:buFont typeface="Symbol" panose="05050102010706020507" pitchFamily="18" charset="2"/>
              <a:buChar char="-"/>
            </a:pPr>
            <a:r>
              <a:rPr lang="ru-RU" sz="2000" i="0" kern="1200" dirty="0">
                <a:solidFill>
                  <a:srgbClr val="0D0D0D"/>
                </a:solidFill>
                <a:effectLst/>
                <a:latin typeface="Söhne"/>
                <a:ea typeface="+mn-ea"/>
                <a:cs typeface="+mn-cs"/>
              </a:rPr>
              <a:t>Фобии и избегание триггеров.</a:t>
            </a:r>
            <a:endParaRPr lang="ru-RU" sz="2000" dirty="0">
              <a:effectLst/>
            </a:endParaRPr>
          </a:p>
        </p:txBody>
      </p:sp>
      <p:pic>
        <p:nvPicPr>
          <p:cNvPr id="4098" name="Picture 2" descr="Тревожное расстройство: причины, симптомы, лечение, профилактика в домашних  условиях">
            <a:extLst>
              <a:ext uri="{FF2B5EF4-FFF2-40B4-BE49-F238E27FC236}">
                <a16:creationId xmlns:a16="http://schemas.microsoft.com/office/drawing/2014/main" id="{A8AD4531-E299-D7AF-696E-42C279C7C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163" y="1690514"/>
            <a:ext cx="9234447" cy="511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704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B7C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E9DF10-334A-6D53-FFAA-E7C28616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9039"/>
            <a:ext cx="6776720" cy="502821"/>
          </a:xfrm>
          <a:solidFill>
            <a:srgbClr val="253154"/>
          </a:solidFill>
        </p:spPr>
        <p:txBody>
          <a:bodyPr>
            <a:noAutofit/>
          </a:bodyPr>
          <a:lstStyle/>
          <a:p>
            <a:pPr algn="r"/>
            <a:r>
              <a:rPr lang="ru-RU" sz="2400" b="1" i="0" dirty="0">
                <a:solidFill>
                  <a:srgbClr val="FFFFFF"/>
                </a:solidFill>
                <a:effectLst/>
                <a:latin typeface="Söhne"/>
              </a:rPr>
              <a:t>1. Признаки расстройства психики в очагах ЧС  </a:t>
            </a: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224F47-B1AB-1216-8552-7720FC8F286F}"/>
              </a:ext>
            </a:extLst>
          </p:cNvPr>
          <p:cNvSpPr txBox="1"/>
          <p:nvPr/>
        </p:nvSpPr>
        <p:spPr>
          <a:xfrm>
            <a:off x="4406817" y="2019960"/>
            <a:ext cx="3049776" cy="430887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Последствия</a:t>
            </a:r>
            <a:r>
              <a:rPr lang="en-US" sz="2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:</a:t>
            </a:r>
            <a:endParaRPr lang="ru-RU" sz="22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DE806-2102-8401-6133-507C5AE5F1BD}"/>
              </a:ext>
            </a:extLst>
          </p:cNvPr>
          <p:cNvSpPr txBox="1"/>
          <p:nvPr/>
        </p:nvSpPr>
        <p:spPr>
          <a:xfrm>
            <a:off x="511672" y="3039991"/>
            <a:ext cx="4793496" cy="2554545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pPr algn="l"/>
            <a:r>
              <a:rPr lang="ru-RU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Физические заболевания: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Увеличение риска сердечно-сосудистых заболеваний.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Проблемы с сном и пищеварением.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Хроническая боль и мигрени.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Ухудшение общего физического состояния.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E4F3B9D-B481-FF09-684E-0701EA1A7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84905" y="209039"/>
            <a:ext cx="577870" cy="577870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66A94B-3A84-0D6D-4E40-029AA1007A74}"/>
              </a:ext>
            </a:extLst>
          </p:cNvPr>
          <p:cNvSpPr txBox="1">
            <a:spLocks/>
          </p:cNvSpPr>
          <p:nvPr/>
        </p:nvSpPr>
        <p:spPr>
          <a:xfrm>
            <a:off x="0" y="895044"/>
            <a:ext cx="3962400" cy="5028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r"/>
            <a:r>
              <a:rPr lang="ru-RU" sz="2000" b="1" dirty="0">
                <a:solidFill>
                  <a:srgbClr val="FFFFFF"/>
                </a:solidFill>
                <a:latin typeface="Söhne"/>
              </a:rPr>
              <a:t>1.2 Типы и Виды Расстройств:</a:t>
            </a: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DA0583-89EB-86E1-D2AB-E67A986F524C}"/>
              </a:ext>
            </a:extLst>
          </p:cNvPr>
          <p:cNvSpPr txBox="1"/>
          <p:nvPr/>
        </p:nvSpPr>
        <p:spPr>
          <a:xfrm>
            <a:off x="6417952" y="3039991"/>
            <a:ext cx="5106997" cy="2554545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pPr algn="l"/>
            <a:r>
              <a:rPr lang="ru-RU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Социальная изоляция: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Утрата связей с близкими.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Снижение профессиональной активности.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Затруднения в установлении новых отношений.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Уменьшение социальной поддержки и вовлеченности в общество.</a:t>
            </a:r>
          </a:p>
        </p:txBody>
      </p:sp>
    </p:spTree>
    <p:extLst>
      <p:ext uri="{BB962C8B-B14F-4D97-AF65-F5344CB8AC3E}">
        <p14:creationId xmlns:p14="http://schemas.microsoft.com/office/powerpoint/2010/main" val="2456369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E9DF10-334A-6D53-FFAA-E7C28616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9039"/>
            <a:ext cx="6776720" cy="502821"/>
          </a:xfrm>
          <a:solidFill>
            <a:srgbClr val="253154"/>
          </a:solidFill>
        </p:spPr>
        <p:txBody>
          <a:bodyPr>
            <a:noAutofit/>
          </a:bodyPr>
          <a:lstStyle/>
          <a:p>
            <a:pPr algn="r"/>
            <a:r>
              <a:rPr lang="ru-RU" sz="2400" b="1" i="0" dirty="0">
                <a:solidFill>
                  <a:srgbClr val="FFFFFF"/>
                </a:solidFill>
                <a:effectLst/>
                <a:latin typeface="Söhne"/>
              </a:rPr>
              <a:t>1. Признаки расстройства психики в очагах ЧС  </a:t>
            </a: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224F47-B1AB-1216-8552-7720FC8F286F}"/>
              </a:ext>
            </a:extLst>
          </p:cNvPr>
          <p:cNvSpPr txBox="1"/>
          <p:nvPr/>
        </p:nvSpPr>
        <p:spPr>
          <a:xfrm>
            <a:off x="4340915" y="1808843"/>
            <a:ext cx="3049776" cy="430887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Примеры</a:t>
            </a:r>
            <a:r>
              <a:rPr lang="en-US" sz="2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:</a:t>
            </a:r>
            <a:endParaRPr lang="ru-RU" sz="22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DE806-2102-8401-6133-507C5AE5F1BD}"/>
              </a:ext>
            </a:extLst>
          </p:cNvPr>
          <p:cNvSpPr txBox="1"/>
          <p:nvPr/>
        </p:nvSpPr>
        <p:spPr>
          <a:xfrm>
            <a:off x="454006" y="2650708"/>
            <a:ext cx="8608714" cy="707886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pPr algn="l"/>
            <a:r>
              <a:rPr lang="ru-R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Мужчина пережил теракт, стал избегать толп и мест с большим скоплением людей, страдает кошмарами о событии.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E4F3B9D-B481-FF09-684E-0701EA1A7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84905" y="209039"/>
            <a:ext cx="577870" cy="577870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66A94B-3A84-0D6D-4E40-029AA1007A74}"/>
              </a:ext>
            </a:extLst>
          </p:cNvPr>
          <p:cNvSpPr txBox="1">
            <a:spLocks/>
          </p:cNvSpPr>
          <p:nvPr/>
        </p:nvSpPr>
        <p:spPr>
          <a:xfrm>
            <a:off x="0" y="895044"/>
            <a:ext cx="3962400" cy="5028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r"/>
            <a:r>
              <a:rPr lang="ru-RU" sz="2000" b="1" dirty="0">
                <a:solidFill>
                  <a:srgbClr val="FFFFFF"/>
                </a:solidFill>
                <a:latin typeface="Söhne"/>
              </a:rPr>
              <a:t>1.2 Типы и Виды Расстройств:</a:t>
            </a:r>
            <a:endParaRPr lang="ru-RU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41FBF-6AAA-46D3-A7DD-E72609989641}"/>
              </a:ext>
            </a:extLst>
          </p:cNvPr>
          <p:cNvSpPr txBox="1"/>
          <p:nvPr/>
        </p:nvSpPr>
        <p:spPr>
          <a:xfrm>
            <a:off x="1561446" y="3827176"/>
            <a:ext cx="8608714" cy="707886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pPr algn="l"/>
            <a:r>
              <a:rPr lang="ru-R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Семья потеряла дом в результате лесного пожара, члены семьи начали избегать обсуждения прошлого и впали в глубокую депрессию.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DA0583-89EB-86E1-D2AB-E67A986F524C}"/>
              </a:ext>
            </a:extLst>
          </p:cNvPr>
          <p:cNvSpPr txBox="1"/>
          <p:nvPr/>
        </p:nvSpPr>
        <p:spPr>
          <a:xfrm>
            <a:off x="2776191" y="5018326"/>
            <a:ext cx="8608714" cy="707886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pPr algn="l"/>
            <a:r>
              <a:rPr lang="ru-R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Женщина потеряла дом в результате наводнения, начала избегать любой информации о погоде и реагировать на звук дождя с паникой.</a:t>
            </a:r>
          </a:p>
        </p:txBody>
      </p:sp>
    </p:spTree>
    <p:extLst>
      <p:ext uri="{BB962C8B-B14F-4D97-AF65-F5344CB8AC3E}">
        <p14:creationId xmlns:p14="http://schemas.microsoft.com/office/powerpoint/2010/main" val="4072921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D7D9B7-CB20-2280-9BD7-17EE3439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cap="none" dirty="0"/>
              <a:t>Первая медицинская помощь, особенности её оказания.</a:t>
            </a:r>
          </a:p>
        </p:txBody>
      </p:sp>
    </p:spTree>
    <p:extLst>
      <p:ext uri="{BB962C8B-B14F-4D97-AF65-F5344CB8AC3E}">
        <p14:creationId xmlns:p14="http://schemas.microsoft.com/office/powerpoint/2010/main" val="4207203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3E5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E9DF10-334A-6D53-FFAA-E7C28616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9039"/>
            <a:ext cx="8016240" cy="502821"/>
          </a:xfrm>
          <a:solidFill>
            <a:srgbClr val="5BA277"/>
          </a:solidFill>
        </p:spPr>
        <p:txBody>
          <a:bodyPr>
            <a:noAutofit/>
          </a:bodyPr>
          <a:lstStyle/>
          <a:p>
            <a:pPr algn="r"/>
            <a:r>
              <a:rPr lang="en-US" sz="2200" b="1" i="0" dirty="0">
                <a:solidFill>
                  <a:srgbClr val="FFFFFF"/>
                </a:solidFill>
                <a:effectLst/>
                <a:latin typeface="Söhne"/>
              </a:rPr>
              <a:t>2</a:t>
            </a:r>
            <a:r>
              <a:rPr lang="ru-RU" sz="2200" b="1" i="0" dirty="0">
                <a:solidFill>
                  <a:srgbClr val="FFFFFF"/>
                </a:solidFill>
                <a:effectLst/>
                <a:latin typeface="Söhne"/>
              </a:rPr>
              <a:t>. Первая медицинская помощь, особенности её оказания.</a:t>
            </a:r>
            <a:endParaRPr lang="ru-RU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224F47-B1AB-1216-8552-7720FC8F286F}"/>
              </a:ext>
            </a:extLst>
          </p:cNvPr>
          <p:cNvSpPr txBox="1"/>
          <p:nvPr/>
        </p:nvSpPr>
        <p:spPr>
          <a:xfrm>
            <a:off x="2861336" y="1967955"/>
            <a:ext cx="6469325" cy="430887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Самое главное ЭМПАТИЯ и ПОДДЕРЖКА</a:t>
            </a:r>
            <a:endParaRPr lang="ru-RU" sz="22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DE806-2102-8401-6133-507C5AE5F1BD}"/>
              </a:ext>
            </a:extLst>
          </p:cNvPr>
          <p:cNvSpPr txBox="1"/>
          <p:nvPr/>
        </p:nvSpPr>
        <p:spPr>
          <a:xfrm>
            <a:off x="3441046" y="3331345"/>
            <a:ext cx="8608714" cy="1785104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Слушайте внимательно без осуждения.</a:t>
            </a:r>
          </a:p>
          <a:p>
            <a:pPr marL="342900" indent="-3429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Предоставьте физическую и эмоциональную поддержку.</a:t>
            </a:r>
          </a:p>
          <a:p>
            <a:pPr marL="342900" indent="-3429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Помните о том что мы все разные и у всех разные реакции на стресс.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231F20"/>
                </a:solidFill>
                <a:effectLst/>
                <a:latin typeface="Golos"/>
              </a:rPr>
              <a:t>Дайте человеку выговориться и поплакать, когда ему это нужно.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E4F3B9D-B481-FF09-684E-0701EA1A7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84905" y="209039"/>
            <a:ext cx="577870" cy="577870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66A94B-3A84-0D6D-4E40-029AA1007A74}"/>
              </a:ext>
            </a:extLst>
          </p:cNvPr>
          <p:cNvSpPr txBox="1">
            <a:spLocks/>
          </p:cNvSpPr>
          <p:nvPr/>
        </p:nvSpPr>
        <p:spPr>
          <a:xfrm>
            <a:off x="0" y="895044"/>
            <a:ext cx="4602480" cy="502821"/>
          </a:xfrm>
          <a:prstGeom prst="rect">
            <a:avLst/>
          </a:prstGeom>
          <a:solidFill>
            <a:srgbClr val="8BD99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r"/>
            <a:r>
              <a:rPr lang="ru-RU" sz="2000" b="1" dirty="0">
                <a:solidFill>
                  <a:schemeClr val="bg1"/>
                </a:solidFill>
                <a:latin typeface="Söhne"/>
              </a:rPr>
              <a:t>2.1 Особенности Первой</a:t>
            </a:r>
            <a:r>
              <a:rPr lang="en-US" sz="2000" b="1" dirty="0">
                <a:solidFill>
                  <a:schemeClr val="bg1"/>
                </a:solidFill>
                <a:latin typeface="Söhne"/>
              </a:rPr>
              <a:t> </a:t>
            </a:r>
            <a:r>
              <a:rPr lang="ru-RU" sz="2000" b="1" dirty="0">
                <a:solidFill>
                  <a:schemeClr val="bg1"/>
                </a:solidFill>
                <a:latin typeface="Söhne"/>
              </a:rPr>
              <a:t>Помощи: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CCAE6F-C450-3973-E6E0-4F94FA26A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5767" y="281180"/>
            <a:ext cx="460405" cy="46040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5123750-C02F-EDCE-0C38-75EFF1D749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29165" y="222448"/>
            <a:ext cx="577870" cy="577870"/>
          </a:xfrm>
          <a:prstGeom prst="rect">
            <a:avLst/>
          </a:prstGeom>
        </p:spPr>
      </p:pic>
      <p:pic>
        <p:nvPicPr>
          <p:cNvPr id="5122" name="Picture 2" descr="Эмпатия простыми словами: что это такое и для чего это вообще нужно | Блог  4brain">
            <a:extLst>
              <a:ext uri="{FF2B5EF4-FFF2-40B4-BE49-F238E27FC236}">
                <a16:creationId xmlns:a16="http://schemas.microsoft.com/office/drawing/2014/main" id="{766FAD23-0D96-0D0A-42D2-075919086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6" r="22666"/>
          <a:stretch/>
        </p:blipFill>
        <p:spPr bwMode="auto">
          <a:xfrm>
            <a:off x="142240" y="2968932"/>
            <a:ext cx="3088640" cy="280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290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Савон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778</Words>
  <Application>Microsoft Office PowerPoint</Application>
  <PresentationFormat>Широкоэкранный</PresentationFormat>
  <Paragraphs>112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Calibri</vt:lpstr>
      <vt:lpstr>Century Gothic</vt:lpstr>
      <vt:lpstr>Garamond</vt:lpstr>
      <vt:lpstr>Golos</vt:lpstr>
      <vt:lpstr>Söhne</vt:lpstr>
      <vt:lpstr>Symbol</vt:lpstr>
      <vt:lpstr>Савон</vt:lpstr>
      <vt:lpstr>Признаки расстройства психики у пострадавших в очагах чрезвычайных ситуаций.   Первая медицинская помощь, особенности её оказания.</vt:lpstr>
      <vt:lpstr>1. Признаки расстройства психики в очагах ЧС  </vt:lpstr>
      <vt:lpstr>1. Признаки расстройства психики в очагах ЧС  </vt:lpstr>
      <vt:lpstr>1. Признаки расстройства психики в очагах ЧС  </vt:lpstr>
      <vt:lpstr>1. Признаки расстройства психики в очагах ЧС  </vt:lpstr>
      <vt:lpstr>1. Признаки расстройства психики в очагах ЧС  </vt:lpstr>
      <vt:lpstr>1. Признаки расстройства психики в очагах ЧС  </vt:lpstr>
      <vt:lpstr>Первая медицинская помощь, особенности её оказания.</vt:lpstr>
      <vt:lpstr>2. Первая медицинская помощь, особенности её оказания.</vt:lpstr>
      <vt:lpstr>2. Первая медицинская помощь, особенности её оказания.</vt:lpstr>
      <vt:lpstr>2. Первая медицинская помощь, особенности её оказания.</vt:lpstr>
      <vt:lpstr>В чрезвычайных ситуациях оказание помощи имеет фундаментальное значение, влияя не только на физическое, но и на психологическое благополучие пострадавших.   Акты доброты и эмоциональной поддержки способны снизить уровень страха и тревоги, создавая чувство безопасности и укрепляя социальные связи.   Помощь в трудных моментах не только обеспечивает непосредственную поддержку, но и может стать катализатором для посттравматического роста, способствуя лучшему восстановлению и формированию более стойкого общества.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Признаки расстройства психики у пострадавших в очагах чрезвычайных ситуаций.   Первая медицинская помощь, особенности её оказания.</dc:title>
  <dc:creator>Ryuko Koko</dc:creator>
  <cp:lastModifiedBy>Ryuko Koko</cp:lastModifiedBy>
  <cp:revision>8</cp:revision>
  <dcterms:created xsi:type="dcterms:W3CDTF">2023-11-30T19:16:18Z</dcterms:created>
  <dcterms:modified xsi:type="dcterms:W3CDTF">2023-12-01T05:16:58Z</dcterms:modified>
</cp:coreProperties>
</file>