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87" r:id="rId4"/>
    <p:sldId id="288" r:id="rId5"/>
    <p:sldId id="290" r:id="rId6"/>
    <p:sldId id="289" r:id="rId7"/>
    <p:sldId id="291" r:id="rId8"/>
    <p:sldId id="292" r:id="rId9"/>
    <p:sldId id="293" r:id="rId10"/>
    <p:sldId id="295" r:id="rId11"/>
    <p:sldId id="296" r:id="rId12"/>
    <p:sldId id="297" r:id="rId13"/>
    <p:sldId id="298" r:id="rId14"/>
    <p:sldId id="301" r:id="rId15"/>
    <p:sldId id="299" r:id="rId16"/>
    <p:sldId id="30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EFF"/>
    <a:srgbClr val="67D472"/>
    <a:srgbClr val="CFFF37"/>
    <a:srgbClr val="8678FF"/>
    <a:srgbClr val="EC805A"/>
    <a:srgbClr val="E79858"/>
    <a:srgbClr val="F06269"/>
    <a:srgbClr val="958CEC"/>
    <a:srgbClr val="9C93ED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CF576-12A8-2722-708F-C395135B5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4FCEA7-8910-60E0-D4A9-2345FEDEA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E5B578-1396-D171-6355-51CB11AC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41AC-9327-432B-8D61-73DDC2F60D3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94A44C-5E09-DE41-6565-5EB0EA04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7F926-0576-88B0-9779-16D5E25A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FE80-460C-41FB-ACE0-2C69D51B8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5B1AD-3AF9-338B-D326-ADD51250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D201E3-940B-2F45-2937-1F3CAF486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63C353-7A14-A20C-E926-0DEAFE3F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41AC-9327-432B-8D61-73DDC2F60D3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4B1A0F-EEBF-7D6D-3FA5-4A959088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1AE78A-7F58-8AFD-C270-8B7B899C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FE80-460C-41FB-ACE0-2C69D51B8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07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9DE92E-C6AB-3CCD-C9C2-B21DDF94F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44B81D-874E-5D75-4812-C49EDDFDE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6B8C15-3D5C-918E-BC02-FAD45297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41AC-9327-432B-8D61-73DDC2F60D3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ECF435-BA7B-E6E1-1342-60683F12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E20269-32A2-A915-8B69-2BEEEB23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FE80-460C-41FB-ACE0-2C69D51B8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63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E13E8-C45E-E14A-A0D4-5C2A497B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95A09-F958-FCB0-F233-FF9CCA2C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513644-D781-5B1B-3711-31057486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41AC-9327-432B-8D61-73DDC2F60D3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B77EDD-D7EE-000F-EAEE-0A4E0F25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F29979-3AEF-DD84-88BB-0D4E97B2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FE80-460C-41FB-ACE0-2C69D51B8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73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2E3C1-1DE0-B65D-F797-F7E28895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9142C2-FB6B-5645-402C-FF486A5C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FEC9E1-41EF-2DA5-9B0E-DD9E544B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41AC-9327-432B-8D61-73DDC2F60D3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F7909D-1923-414B-1B69-576E86BB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9451F5-663A-084C-3672-8DD072C0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FE80-460C-41FB-ACE0-2C69D51B8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42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2BAE-7ECE-8358-FDAF-E59D2F8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92D834-2B04-A554-1E31-89D09D2F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C4B0EB-3B89-911E-0232-D1DE0F90B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D30984-2357-B5F3-ECBB-A5004B0E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41AC-9327-432B-8D61-73DDC2F60D3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BF851D-8043-B671-9E0B-F8C54DE4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709AB7-FFDB-11C4-A7F4-FF15252F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FE80-460C-41FB-ACE0-2C69D51B8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11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1E1D7-07A2-1C3A-484F-0AEEBAF2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9EA984-1442-57AB-A6BD-C78F9B55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750E6D-CF98-15AE-02B1-B4731619F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68F682-FDB1-3327-48A8-0D7E32E1C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A01375-35DC-A067-49C1-5EFF81185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211167-FD9F-25C1-C1E4-59BE096A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41AC-9327-432B-8D61-73DDC2F60D3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A42774-E0E5-5F3E-17BB-9B157B98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E41F18-6EED-5950-9D78-A2F6D2FE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FE80-460C-41FB-ACE0-2C69D51B8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07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3916F-4829-8B7F-3965-630AC940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FC22AA-E5A5-4B21-9226-60304B87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41AC-9327-432B-8D61-73DDC2F60D3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AD0944-C534-7A78-F89A-05A722E0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F1E6E6-7600-B945-A603-B1C449F3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FE80-460C-41FB-ACE0-2C69D51B8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65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D708E9-B5B6-142B-DFF5-E0ECD71F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41AC-9327-432B-8D61-73DDC2F60D3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B6F0D6-3F6E-2E03-9E33-4BD266E1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43780E-2CEE-BCF3-27CE-342534D0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FE80-460C-41FB-ACE0-2C69D51B8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95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30338-06EC-75E8-6ED0-C6E42A68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B4205C-B2DC-8365-6202-B8C837E8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3C9FEB-1DAE-5E21-5F6C-70183F9C0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23BF3A-9716-C389-D4AB-76F2353F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41AC-9327-432B-8D61-73DDC2F60D3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BB4D5C-4D42-A241-1C13-2E263DEB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C39BA6-BA25-F22A-2AF5-37310290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FE80-460C-41FB-ACE0-2C69D51B8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25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9FFFC-086C-8BC8-28FB-21803345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975901-5648-0A7B-0275-3F488FF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BE514B-B209-B57B-3D92-CCD0BE419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124705-53A9-7227-AE7E-8CF621DD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41AC-9327-432B-8D61-73DDC2F60D3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78BACF-AAB9-B09D-387C-4A8CB53F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BD360-37F5-3026-9E6F-D71C18A1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FE80-460C-41FB-ACE0-2C69D51B8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43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2F2D7-E0B1-8E2F-4C42-BA929685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A2F752-02C3-4AF3-9253-9651FFF3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093A67-2A30-8229-FECF-CF7722790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41AC-9327-432B-8D61-73DDC2F60D32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0425C6-C0C5-601E-2A1E-8C377F563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04D30B-C9D0-D793-AB75-B222F9A88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FE80-460C-41FB-ACE0-2C69D51B8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61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922FF-E49D-CCA0-6E97-909B3016F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9453"/>
            <a:ext cx="9144000" cy="284927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dirty="0"/>
              <a:t>Менеджер задач</a:t>
            </a:r>
            <a:br>
              <a:rPr lang="ru-RU" dirty="0"/>
            </a:br>
            <a:r>
              <a:rPr lang="ru-RU" dirty="0"/>
              <a:t>ЦА</a:t>
            </a:r>
          </a:p>
        </p:txBody>
      </p:sp>
    </p:spTree>
    <p:extLst>
      <p:ext uri="{BB962C8B-B14F-4D97-AF65-F5344CB8AC3E}">
        <p14:creationId xmlns:p14="http://schemas.microsoft.com/office/powerpoint/2010/main" val="354878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5E7535-FACD-D1FD-46A1-47224D466CF8}"/>
              </a:ext>
            </a:extLst>
          </p:cNvPr>
          <p:cNvSpPr txBox="1"/>
          <p:nvPr/>
        </p:nvSpPr>
        <p:spPr>
          <a:xfrm>
            <a:off x="10704945" y="526473"/>
            <a:ext cx="148705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Persona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0B171C-96CE-5357-B669-38AA81D4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22" y="0"/>
            <a:ext cx="8555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1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5E7535-FACD-D1FD-46A1-47224D466CF8}"/>
              </a:ext>
            </a:extLst>
          </p:cNvPr>
          <p:cNvSpPr txBox="1"/>
          <p:nvPr/>
        </p:nvSpPr>
        <p:spPr>
          <a:xfrm>
            <a:off x="10704945" y="526473"/>
            <a:ext cx="148705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Persona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54F939-8AFD-F3CD-A36B-53DBD0A2E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10" y="0"/>
            <a:ext cx="8563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7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5E7535-FACD-D1FD-46A1-47224D466CF8}"/>
              </a:ext>
            </a:extLst>
          </p:cNvPr>
          <p:cNvSpPr txBox="1"/>
          <p:nvPr/>
        </p:nvSpPr>
        <p:spPr>
          <a:xfrm>
            <a:off x="10704945" y="526473"/>
            <a:ext cx="148705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Persona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B6FDAB-9BC2-15D7-FCB0-B7468166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531" y="0"/>
            <a:ext cx="8592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8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58ECEE-A52E-FE4F-E1A0-4E3E00B2A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49" y="-10592"/>
            <a:ext cx="8050069" cy="6868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43FD08-AA19-4364-C194-D2AE938773DF}"/>
              </a:ext>
            </a:extLst>
          </p:cNvPr>
          <p:cNvSpPr txBox="1"/>
          <p:nvPr/>
        </p:nvSpPr>
        <p:spPr>
          <a:xfrm>
            <a:off x="960582" y="5805178"/>
            <a:ext cx="1487055" cy="369332"/>
          </a:xfrm>
          <a:prstGeom prst="rect">
            <a:avLst/>
          </a:prstGeom>
          <a:solidFill>
            <a:srgbClr val="F0626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Story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4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6CBC8A-9C40-BBA3-301F-0503CD1AC0E0}"/>
              </a:ext>
            </a:extLst>
          </p:cNvPr>
          <p:cNvSpPr txBox="1"/>
          <p:nvPr/>
        </p:nvSpPr>
        <p:spPr>
          <a:xfrm>
            <a:off x="0" y="568099"/>
            <a:ext cx="1487055" cy="369332"/>
          </a:xfrm>
          <a:prstGeom prst="rect">
            <a:avLst/>
          </a:prstGeom>
          <a:solidFill>
            <a:srgbClr val="8678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FFF37"/>
                </a:solidFill>
              </a:rPr>
              <a:t>User Case</a:t>
            </a:r>
            <a:endParaRPr lang="ru-RU" dirty="0">
              <a:solidFill>
                <a:srgbClr val="CFFF37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C85775-396F-4286-47DC-F040D698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63" y="98570"/>
            <a:ext cx="7393074" cy="478746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FBC542-77F3-9A68-0C68-6A410498E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740" y="4809853"/>
            <a:ext cx="9114520" cy="194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1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6D9265-F674-91B6-C6A9-B85B386BCB26}"/>
              </a:ext>
            </a:extLst>
          </p:cNvPr>
          <p:cNvSpPr txBox="1"/>
          <p:nvPr/>
        </p:nvSpPr>
        <p:spPr>
          <a:xfrm>
            <a:off x="0" y="568099"/>
            <a:ext cx="1487055" cy="369332"/>
          </a:xfrm>
          <a:prstGeom prst="rect">
            <a:avLst/>
          </a:prstGeom>
          <a:solidFill>
            <a:srgbClr val="67D47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FFF37"/>
                </a:solidFill>
              </a:rPr>
              <a:t>User Case</a:t>
            </a:r>
            <a:endParaRPr lang="ru-RU" dirty="0">
              <a:solidFill>
                <a:srgbClr val="CFFF37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C03DE8-F6A8-2217-687B-F649769B0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289791"/>
            <a:ext cx="6454994" cy="481259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ABE289-5584-BF10-4D38-D9F8937D7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6" y="5574542"/>
            <a:ext cx="11802847" cy="78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77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6CBC8A-9C40-BBA3-301F-0503CD1AC0E0}"/>
              </a:ext>
            </a:extLst>
          </p:cNvPr>
          <p:cNvSpPr txBox="1"/>
          <p:nvPr/>
        </p:nvSpPr>
        <p:spPr>
          <a:xfrm>
            <a:off x="0" y="568099"/>
            <a:ext cx="1487055" cy="369332"/>
          </a:xfrm>
          <a:prstGeom prst="rect">
            <a:avLst/>
          </a:prstGeom>
          <a:solidFill>
            <a:srgbClr val="78AE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FFF37"/>
                </a:solidFill>
              </a:rPr>
              <a:t>User Case</a:t>
            </a:r>
            <a:endParaRPr lang="ru-RU" dirty="0">
              <a:solidFill>
                <a:srgbClr val="CFFF37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F7B561-4A17-5BC7-D33C-8942BF2EF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00" y="206951"/>
            <a:ext cx="7495599" cy="48638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6CD0C7-CB11-6164-D9E4-57F7E76D0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1" y="5505963"/>
            <a:ext cx="11650189" cy="78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1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19207-2AD6-ABBF-D0F2-CC2B93C3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18" y="198870"/>
            <a:ext cx="10633364" cy="105727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Рекомендаций по будущему функционалу и дизайну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143EE-215C-695F-1336-C8DB76BAD298}"/>
              </a:ext>
            </a:extLst>
          </p:cNvPr>
          <p:cNvSpPr txBox="1"/>
          <p:nvPr/>
        </p:nvSpPr>
        <p:spPr>
          <a:xfrm>
            <a:off x="779318" y="1163782"/>
            <a:ext cx="1063336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Функциональные</a:t>
            </a:r>
            <a:r>
              <a:rPr lang="en-US" sz="2000" dirty="0"/>
              <a:t>:</a:t>
            </a:r>
            <a:endParaRPr lang="ru-RU" sz="2000" dirty="0"/>
          </a:p>
          <a:p>
            <a:pPr marL="360363" indent="-92075">
              <a:buFont typeface="Arial" panose="020B0604020202020204" pitchFamily="34" charset="0"/>
              <a:buChar char="•"/>
            </a:pPr>
            <a:r>
              <a:rPr lang="ru-RU" sz="2000" dirty="0"/>
              <a:t>Возможность оформлять задачи</a:t>
            </a:r>
            <a:r>
              <a:rPr lang="en-US" sz="2000" dirty="0"/>
              <a:t>: </a:t>
            </a:r>
            <a:r>
              <a:rPr lang="ru-RU" sz="2000" dirty="0"/>
              <a:t>задавать приоритет, сроки, дублирование, длительность, создавать вложенность и списки задач</a:t>
            </a:r>
          </a:p>
          <a:p>
            <a:pPr marL="360363" indent="-92075">
              <a:buFont typeface="Arial" panose="020B0604020202020204" pitchFamily="34" charset="0"/>
              <a:buChar char="•"/>
            </a:pPr>
            <a:r>
              <a:rPr lang="ru-RU" sz="2000" dirty="0"/>
              <a:t>Наличие календаря со списком задач</a:t>
            </a:r>
          </a:p>
          <a:p>
            <a:pPr marL="360363" indent="-92075">
              <a:buFont typeface="Arial" panose="020B0604020202020204" pitchFamily="34" charset="0"/>
              <a:buChar char="•"/>
            </a:pPr>
            <a:r>
              <a:rPr lang="ru-RU" sz="2000" dirty="0"/>
              <a:t>Наличие </a:t>
            </a:r>
            <a:r>
              <a:rPr lang="ru-RU" sz="2000" dirty="0" err="1"/>
              <a:t>канбан</a:t>
            </a:r>
            <a:r>
              <a:rPr lang="ru-RU" sz="2000" dirty="0"/>
              <a:t>-доски</a:t>
            </a:r>
          </a:p>
          <a:p>
            <a:pPr marL="360363" indent="-92075">
              <a:buFont typeface="Arial" panose="020B0604020202020204" pitchFamily="34" charset="0"/>
              <a:buChar char="•"/>
            </a:pPr>
            <a:r>
              <a:rPr lang="ru-RU" sz="2000" dirty="0"/>
              <a:t>Возможность закреплять файлы к задачам</a:t>
            </a:r>
          </a:p>
          <a:p>
            <a:pPr marL="360363" indent="-92075">
              <a:buFont typeface="Arial" panose="020B0604020202020204" pitchFamily="34" charset="0"/>
              <a:buChar char="•"/>
            </a:pPr>
            <a:r>
              <a:rPr lang="ru-RU" sz="2000" dirty="0"/>
              <a:t>Наличие поиска по задачам</a:t>
            </a:r>
          </a:p>
          <a:p>
            <a:pPr marL="360363" indent="-92075">
              <a:buFont typeface="Arial" panose="020B0604020202020204" pitchFamily="34" charset="0"/>
              <a:buChar char="•"/>
            </a:pPr>
            <a:r>
              <a:rPr lang="ru-RU" sz="2000" dirty="0"/>
              <a:t>Возможность задавать теги к задачам</a:t>
            </a:r>
          </a:p>
          <a:p>
            <a:pPr marL="360363" indent="-92075">
              <a:buFont typeface="Arial" panose="020B0604020202020204" pitchFamily="34" charset="0"/>
              <a:buChar char="•"/>
            </a:pPr>
            <a:r>
              <a:rPr lang="ru-RU" sz="2000" dirty="0"/>
              <a:t>Выбор цветовой гаммы программы</a:t>
            </a:r>
          </a:p>
          <a:p>
            <a:pPr marL="360363" indent="-92075">
              <a:buFont typeface="Arial" panose="020B0604020202020204" pitchFamily="34" charset="0"/>
              <a:buChar char="•"/>
            </a:pPr>
            <a:r>
              <a:rPr lang="ru-RU" sz="2000" dirty="0"/>
              <a:t>Задание фонового изображения календарю</a:t>
            </a:r>
          </a:p>
          <a:p>
            <a:pPr marL="360363" indent="-92075">
              <a:buFont typeface="Arial" panose="020B0604020202020204" pitchFamily="34" charset="0"/>
              <a:buChar char="•"/>
            </a:pPr>
            <a:r>
              <a:rPr lang="ru-RU" sz="2000" dirty="0"/>
              <a:t>Наличие таймера фокуса</a:t>
            </a:r>
            <a:endParaRPr lang="en-US" sz="2000" dirty="0"/>
          </a:p>
          <a:p>
            <a:pPr marL="360363" indent="-92075">
              <a:buFont typeface="Arial" panose="020B0604020202020204" pitchFamily="34" charset="0"/>
              <a:buChar char="•"/>
            </a:pPr>
            <a:r>
              <a:rPr lang="ru-RU" sz="2000" dirty="0"/>
              <a:t>Возможность делиться задачами с друзьями</a:t>
            </a:r>
          </a:p>
          <a:p>
            <a:pPr marL="176213" indent="-176213"/>
            <a:endParaRPr lang="ru-RU" sz="2000" dirty="0"/>
          </a:p>
          <a:p>
            <a:pPr marL="176213" indent="-176213"/>
            <a:r>
              <a:rPr lang="ru-RU" sz="2000" dirty="0"/>
              <a:t>Рекомендации к дизайну</a:t>
            </a:r>
            <a:r>
              <a:rPr lang="en-US" sz="2000" dirty="0"/>
              <a:t>:</a:t>
            </a:r>
            <a:endParaRPr lang="ru-RU" sz="2000" dirty="0"/>
          </a:p>
          <a:p>
            <a:pPr marL="342900" indent="-74613">
              <a:buFont typeface="Arial" panose="020B0604020202020204" pitchFamily="34" charset="0"/>
              <a:buChar char="•"/>
            </a:pPr>
            <a:r>
              <a:rPr lang="ru-RU" sz="2000" dirty="0"/>
              <a:t>Наличие боковой панели управления</a:t>
            </a:r>
          </a:p>
          <a:p>
            <a:pPr marL="342900" indent="-74613">
              <a:buFont typeface="Arial" panose="020B0604020202020204" pitchFamily="34" charset="0"/>
              <a:buChar char="•"/>
            </a:pPr>
            <a:r>
              <a:rPr lang="ru-RU" sz="2000" dirty="0"/>
              <a:t>Создание темной темы(так чтобы все элементы были видны)</a:t>
            </a:r>
          </a:p>
          <a:p>
            <a:pPr marL="342900" indent="-74613">
              <a:buFont typeface="Arial" panose="020B0604020202020204" pitchFamily="34" charset="0"/>
              <a:buChar char="•"/>
            </a:pPr>
            <a:r>
              <a:rPr lang="ru-RU" sz="2000" dirty="0"/>
              <a:t>Оформление таймера</a:t>
            </a:r>
          </a:p>
          <a:p>
            <a:pPr marL="342900" indent="-74613">
              <a:buFont typeface="Arial" panose="020B0604020202020204" pitchFamily="34" charset="0"/>
              <a:buChar char="•"/>
            </a:pPr>
            <a:r>
              <a:rPr lang="ru-RU" sz="2000" dirty="0"/>
              <a:t>Отрисовать возможные иконки профиля</a:t>
            </a:r>
          </a:p>
          <a:p>
            <a:pPr marL="342900" indent="-74613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6821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8F0EFF5-A51C-DFBA-39B8-53557A5CF19A}"/>
              </a:ext>
            </a:extLst>
          </p:cNvPr>
          <p:cNvSpPr/>
          <p:nvPr/>
        </p:nvSpPr>
        <p:spPr>
          <a:xfrm>
            <a:off x="748144" y="507264"/>
            <a:ext cx="5347855" cy="1763860"/>
          </a:xfrm>
          <a:prstGeom prst="roundRect">
            <a:avLst/>
          </a:prstGeom>
          <a:ln w="38100">
            <a:solidFill>
              <a:srgbClr val="FFCF37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92075" indent="-920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Возможность оформлять задачи</a:t>
            </a:r>
            <a:r>
              <a:rPr lang="en-US" sz="1600" dirty="0"/>
              <a:t>: </a:t>
            </a:r>
            <a:r>
              <a:rPr lang="ru-RU" sz="1600" dirty="0"/>
              <a:t>задавать приоритет, сроки, дублирование, длительность, создавать вложенность и списки задач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Наличие календаря со списком задач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Возможность задавать теги к задачам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6813675-AE79-664B-89DE-F39A8069D43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6095999" y="1384151"/>
            <a:ext cx="694594" cy="5043"/>
          </a:xfrm>
          <a:prstGeom prst="straightConnector1">
            <a:avLst/>
          </a:prstGeom>
          <a:ln w="28575">
            <a:solidFill>
              <a:srgbClr val="FFC618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BFDDF6-00C3-040A-5113-84E32A9B20D7}"/>
              </a:ext>
            </a:extLst>
          </p:cNvPr>
          <p:cNvSpPr txBox="1"/>
          <p:nvPr/>
        </p:nvSpPr>
        <p:spPr>
          <a:xfrm>
            <a:off x="6790593" y="968652"/>
            <a:ext cx="5087509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Пользователь получает возможность упорядочить и структурировать свои списки и отслеживать важность и срок задач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E12F4B1-41C7-75F3-8FC4-B4F1CF1A195D}"/>
              </a:ext>
            </a:extLst>
          </p:cNvPr>
          <p:cNvSpPr/>
          <p:nvPr/>
        </p:nvSpPr>
        <p:spPr>
          <a:xfrm>
            <a:off x="5423196" y="2622329"/>
            <a:ext cx="2773637" cy="667911"/>
          </a:xfrm>
          <a:prstGeom prst="roundRect">
            <a:avLst/>
          </a:prstGeom>
          <a:ln w="38100">
            <a:solidFill>
              <a:srgbClr val="FFCF37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6213" indent="-1762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Наличие канбан-доски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05EC3B7-ADCB-07BD-F51E-CED53356920F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8196833" y="2956284"/>
            <a:ext cx="985119" cy="1"/>
          </a:xfrm>
          <a:prstGeom prst="straightConnector1">
            <a:avLst/>
          </a:prstGeom>
          <a:ln w="28575">
            <a:solidFill>
              <a:srgbClr val="FFC618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C7E94E-24B3-07FF-4701-0772106D0310}"/>
              </a:ext>
            </a:extLst>
          </p:cNvPr>
          <p:cNvSpPr txBox="1"/>
          <p:nvPr/>
        </p:nvSpPr>
        <p:spPr>
          <a:xfrm>
            <a:off x="9181952" y="2648507"/>
            <a:ext cx="26961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Возможность</a:t>
            </a:r>
            <a:r>
              <a:rPr lang="ru-RU" dirty="0"/>
              <a:t> </a:t>
            </a:r>
            <a:r>
              <a:rPr lang="ru-RU" sz="1600" dirty="0"/>
              <a:t>отслеживать этап выполнения задач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8F62A2B1-B307-A7C9-E7A9-0823C87706C0}"/>
              </a:ext>
            </a:extLst>
          </p:cNvPr>
          <p:cNvSpPr/>
          <p:nvPr/>
        </p:nvSpPr>
        <p:spPr>
          <a:xfrm>
            <a:off x="508000" y="3290240"/>
            <a:ext cx="4304146" cy="1696266"/>
          </a:xfrm>
          <a:prstGeom prst="roundRect">
            <a:avLst/>
          </a:prstGeom>
          <a:ln w="38100">
            <a:solidFill>
              <a:srgbClr val="FFCF37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92075" indent="-920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  <a:tab pos="442913" algn="l"/>
              </a:tabLst>
            </a:pPr>
            <a:r>
              <a:rPr lang="ru-RU" sz="1600" dirty="0"/>
              <a:t>Выбор цветовой гаммы программы</a:t>
            </a:r>
          </a:p>
          <a:p>
            <a:pPr marL="92075" indent="-920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  <a:tab pos="442913" algn="l"/>
              </a:tabLst>
            </a:pPr>
            <a:r>
              <a:rPr lang="ru-RU" sz="1600" dirty="0"/>
              <a:t>Задание фонового изображения календарю</a:t>
            </a:r>
          </a:p>
          <a:p>
            <a:pPr marL="92075" indent="-920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  <a:tab pos="442913" algn="l"/>
              </a:tabLst>
            </a:pPr>
            <a:r>
              <a:rPr lang="ru-RU" sz="1600" dirty="0"/>
              <a:t>Создание темной темы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0" algn="l"/>
                <a:tab pos="442913" algn="l"/>
              </a:tabLst>
            </a:pPr>
            <a:r>
              <a:rPr lang="ru-RU" sz="1600" dirty="0"/>
              <a:t>Настройка отображения даты/времени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EC5447E-9CCD-01A1-E9A6-E585ADDA6153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4812146" y="4134460"/>
            <a:ext cx="772104" cy="3913"/>
          </a:xfrm>
          <a:prstGeom prst="straightConnector1">
            <a:avLst/>
          </a:prstGeom>
          <a:ln w="28575">
            <a:solidFill>
              <a:srgbClr val="FFC618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BFEFB8-A95F-F08C-E1AA-1BE0556914E7}"/>
              </a:ext>
            </a:extLst>
          </p:cNvPr>
          <p:cNvSpPr txBox="1"/>
          <p:nvPr/>
        </p:nvSpPr>
        <p:spPr>
          <a:xfrm>
            <a:off x="5584250" y="3842072"/>
            <a:ext cx="5191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Улучшение восприятия программы, с помощью удобного оформления под себя</a:t>
            </a: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B8112835-A2C8-70BC-ECA2-285BBCECC316}"/>
              </a:ext>
            </a:extLst>
          </p:cNvPr>
          <p:cNvSpPr/>
          <p:nvPr/>
        </p:nvSpPr>
        <p:spPr>
          <a:xfrm>
            <a:off x="1397865" y="5596669"/>
            <a:ext cx="2854037" cy="667911"/>
          </a:xfrm>
          <a:prstGeom prst="roundRect">
            <a:avLst/>
          </a:prstGeom>
          <a:ln w="38100">
            <a:solidFill>
              <a:srgbClr val="FFCF37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ru-RU" sz="1600" dirty="0"/>
              <a:t>Наличие таймера фокуса</a:t>
            </a:r>
            <a:endParaRPr lang="en-US" sz="1600" dirty="0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391C5B6C-0DDF-675F-5635-63B93C315F65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4251902" y="5930624"/>
            <a:ext cx="665886" cy="1"/>
          </a:xfrm>
          <a:prstGeom prst="straightConnector1">
            <a:avLst/>
          </a:prstGeom>
          <a:ln w="28575">
            <a:solidFill>
              <a:srgbClr val="FFC618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45F261-785C-0062-E327-2AA0EDC9C9AB}"/>
              </a:ext>
            </a:extLst>
          </p:cNvPr>
          <p:cNvSpPr txBox="1"/>
          <p:nvPr/>
        </p:nvSpPr>
        <p:spPr>
          <a:xfrm>
            <a:off x="4917788" y="5499737"/>
            <a:ext cx="58575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Возможность</a:t>
            </a:r>
            <a:r>
              <a:rPr lang="ru-RU" dirty="0"/>
              <a:t> </a:t>
            </a:r>
            <a:r>
              <a:rPr lang="ru-RU" sz="1600" dirty="0"/>
              <a:t>отслеживать свой прогресс и время затраченное, на решение задач.</a:t>
            </a:r>
            <a:br>
              <a:rPr lang="ru-RU" sz="1600" dirty="0"/>
            </a:br>
            <a:r>
              <a:rPr lang="ru-RU" sz="1600" dirty="0"/>
              <a:t>Помощь для улучшения фокуса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E4B319-3BDB-FAF8-508D-13B6145ACB7A}"/>
              </a:ext>
            </a:extLst>
          </p:cNvPr>
          <p:cNvSpPr txBox="1"/>
          <p:nvPr/>
        </p:nvSpPr>
        <p:spPr>
          <a:xfrm>
            <a:off x="9501037" y="214065"/>
            <a:ext cx="269615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/>
              <a:t>Преимущества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143326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B8A79113-E8C0-CC9E-7C61-9E6BF547822B}"/>
              </a:ext>
            </a:extLst>
          </p:cNvPr>
          <p:cNvSpPr/>
          <p:nvPr/>
        </p:nvSpPr>
        <p:spPr>
          <a:xfrm>
            <a:off x="486641" y="930845"/>
            <a:ext cx="2358160" cy="695885"/>
          </a:xfrm>
          <a:prstGeom prst="roundRect">
            <a:avLst/>
          </a:prstGeom>
          <a:ln w="38100">
            <a:solidFill>
              <a:srgbClr val="FFCF37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ru-RU" sz="1600" dirty="0"/>
              <a:t>Наличие поиска по задачам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239EAB93-B36C-3BB2-F0B5-C22778C5D0AF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844801" y="1278788"/>
            <a:ext cx="1156276" cy="9388"/>
          </a:xfrm>
          <a:prstGeom prst="straightConnector1">
            <a:avLst/>
          </a:prstGeom>
          <a:ln w="28575">
            <a:solidFill>
              <a:srgbClr val="FFC618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56EB60-16F9-D230-6BED-EE04D5BB9EEF}"/>
              </a:ext>
            </a:extLst>
          </p:cNvPr>
          <p:cNvSpPr txBox="1"/>
          <p:nvPr/>
        </p:nvSpPr>
        <p:spPr>
          <a:xfrm>
            <a:off x="4001077" y="995788"/>
            <a:ext cx="478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При наличии большого списка задач ускоряет поиск необходимой задачи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3AC3F82-D800-B5D6-DDA8-EF8A49F50A74}"/>
              </a:ext>
            </a:extLst>
          </p:cNvPr>
          <p:cNvSpPr/>
          <p:nvPr/>
        </p:nvSpPr>
        <p:spPr>
          <a:xfrm>
            <a:off x="3173556" y="2174899"/>
            <a:ext cx="2626882" cy="806997"/>
          </a:xfrm>
          <a:prstGeom prst="roundRect">
            <a:avLst/>
          </a:prstGeom>
          <a:ln w="38100">
            <a:solidFill>
              <a:srgbClr val="FFCF37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ru-RU" sz="1600" dirty="0"/>
              <a:t>Возможность делиться задачами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CB58E33-7A3B-B9CA-EA46-D720A2BAC7E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800438" y="2578397"/>
            <a:ext cx="887553" cy="1"/>
          </a:xfrm>
          <a:prstGeom prst="straightConnector1">
            <a:avLst/>
          </a:prstGeom>
          <a:ln w="28575">
            <a:solidFill>
              <a:srgbClr val="FFC618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C5AE18-C7AB-C9FC-4221-06861366260E}"/>
              </a:ext>
            </a:extLst>
          </p:cNvPr>
          <p:cNvSpPr txBox="1"/>
          <p:nvPr/>
        </p:nvSpPr>
        <p:spPr>
          <a:xfrm>
            <a:off x="6687991" y="2409120"/>
            <a:ext cx="537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Позволяет распределять задачи и ускорить их оформление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E07839F-615B-A8FB-983D-9155C4C9B550}"/>
              </a:ext>
            </a:extLst>
          </p:cNvPr>
          <p:cNvSpPr/>
          <p:nvPr/>
        </p:nvSpPr>
        <p:spPr>
          <a:xfrm>
            <a:off x="486640" y="3625344"/>
            <a:ext cx="2826327" cy="806997"/>
          </a:xfrm>
          <a:prstGeom prst="roundRect">
            <a:avLst/>
          </a:prstGeom>
          <a:ln w="38100">
            <a:solidFill>
              <a:srgbClr val="FFCF37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6213" lvl="1" indent="-176213"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ru-RU" sz="1600" dirty="0"/>
              <a:t>Наличие боковой панели управления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5E8A840-5132-8E1D-0D27-31F9D84B913B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3312967" y="4000154"/>
            <a:ext cx="688109" cy="28689"/>
          </a:xfrm>
          <a:prstGeom prst="straightConnector1">
            <a:avLst/>
          </a:prstGeom>
          <a:ln w="28575">
            <a:solidFill>
              <a:srgbClr val="FFC618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2E3BE9-217D-71A7-2237-F1848CF6374B}"/>
              </a:ext>
            </a:extLst>
          </p:cNvPr>
          <p:cNvSpPr txBox="1"/>
          <p:nvPr/>
        </p:nvSpPr>
        <p:spPr>
          <a:xfrm>
            <a:off x="4001076" y="3830877"/>
            <a:ext cx="537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Быстрая и удобная навигация по функционалу программы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13491429-D73A-ED2E-F02C-28705138DF06}"/>
              </a:ext>
            </a:extLst>
          </p:cNvPr>
          <p:cNvSpPr/>
          <p:nvPr/>
        </p:nvSpPr>
        <p:spPr>
          <a:xfrm>
            <a:off x="3146714" y="4942769"/>
            <a:ext cx="2826327" cy="806997"/>
          </a:xfrm>
          <a:prstGeom prst="roundRect">
            <a:avLst/>
          </a:prstGeom>
          <a:ln w="38100">
            <a:solidFill>
              <a:srgbClr val="FFCF37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ru-RU" sz="1600" dirty="0"/>
              <a:t>Возможность закреплять файлы к задачам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577851E-E2C6-F48A-76CF-99E494CAD408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5973041" y="5346267"/>
            <a:ext cx="762001" cy="1"/>
          </a:xfrm>
          <a:prstGeom prst="straightConnector1">
            <a:avLst/>
          </a:prstGeom>
          <a:ln w="28575">
            <a:solidFill>
              <a:srgbClr val="FFC618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CE01DD-5368-6DEE-FA2B-E9D9F18C6139}"/>
              </a:ext>
            </a:extLst>
          </p:cNvPr>
          <p:cNvSpPr txBox="1"/>
          <p:nvPr/>
        </p:nvSpPr>
        <p:spPr>
          <a:xfrm>
            <a:off x="6735042" y="5176990"/>
            <a:ext cx="537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Уменьшает время на поиск необходимой документации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E3E86E-76B8-1FA4-AD4B-6B583ED8D035}"/>
              </a:ext>
            </a:extLst>
          </p:cNvPr>
          <p:cNvSpPr txBox="1"/>
          <p:nvPr/>
        </p:nvSpPr>
        <p:spPr>
          <a:xfrm>
            <a:off x="9501037" y="214065"/>
            <a:ext cx="269615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/>
              <a:t>Преимущества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8469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BE44C-61DC-A229-A633-BB943B70AD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ru-RU" dirty="0"/>
              <a:t>список людей, у которых есть потребность в описанных преимуществах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A47E1-17F2-D621-8C61-3064998D1A24}"/>
              </a:ext>
            </a:extLst>
          </p:cNvPr>
          <p:cNvSpPr txBox="1"/>
          <p:nvPr/>
        </p:nvSpPr>
        <p:spPr>
          <a:xfrm>
            <a:off x="1052945" y="2598003"/>
            <a:ext cx="37314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dirty="0"/>
              <a:t>Школьники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dirty="0"/>
              <a:t>Студенты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dirty="0"/>
              <a:t>Работники бизнес компаний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dirty="0"/>
              <a:t>Работники </a:t>
            </a:r>
            <a:r>
              <a:rPr lang="en-US" dirty="0"/>
              <a:t>IT-</a:t>
            </a:r>
            <a:r>
              <a:rPr lang="ru-RU" dirty="0"/>
              <a:t>индустрии</a:t>
            </a:r>
          </a:p>
        </p:txBody>
      </p:sp>
    </p:spTree>
    <p:extLst>
      <p:ext uri="{BB962C8B-B14F-4D97-AF65-F5344CB8AC3E}">
        <p14:creationId xmlns:p14="http://schemas.microsoft.com/office/powerpoint/2010/main" val="197344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79AD6E-DF31-CC65-1B89-C9F228541448}"/>
              </a:ext>
            </a:extLst>
          </p:cNvPr>
          <p:cNvSpPr txBox="1"/>
          <p:nvPr/>
        </p:nvSpPr>
        <p:spPr>
          <a:xfrm>
            <a:off x="1754910" y="2093936"/>
            <a:ext cx="35652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dirty="0"/>
              <a:t>Пол</a:t>
            </a:r>
            <a:r>
              <a:rPr lang="en-US" dirty="0"/>
              <a:t>:</a:t>
            </a:r>
            <a:r>
              <a:rPr lang="ru-RU" dirty="0"/>
              <a:t> м/ж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dirty="0"/>
              <a:t>Возраст</a:t>
            </a:r>
            <a:r>
              <a:rPr lang="en-US" dirty="0"/>
              <a:t>:</a:t>
            </a:r>
            <a:r>
              <a:rPr lang="ru-RU" dirty="0"/>
              <a:t> от 14 до ….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dirty="0"/>
              <a:t>Месторасположение</a:t>
            </a:r>
            <a:r>
              <a:rPr lang="en-US" dirty="0"/>
              <a:t>:</a:t>
            </a:r>
            <a:r>
              <a:rPr lang="ru-RU" dirty="0"/>
              <a:t> разное 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dirty="0"/>
              <a:t>Уровень доходов</a:t>
            </a:r>
            <a:r>
              <a:rPr lang="en-US" dirty="0"/>
              <a:t>: </a:t>
            </a:r>
            <a:r>
              <a:rPr lang="ru-RU" dirty="0"/>
              <a:t>разный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dirty="0"/>
              <a:t>Уровень образования</a:t>
            </a:r>
            <a:r>
              <a:rPr lang="en-US" dirty="0"/>
              <a:t>:</a:t>
            </a:r>
            <a:r>
              <a:rPr lang="ru-RU" dirty="0"/>
              <a:t> разный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dirty="0"/>
              <a:t>Семейное положение</a:t>
            </a:r>
            <a:r>
              <a:rPr lang="en-US" dirty="0"/>
              <a:t>:</a:t>
            </a:r>
            <a:r>
              <a:rPr lang="ru-RU" dirty="0"/>
              <a:t> разное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dirty="0"/>
              <a:t>Род занятий</a:t>
            </a:r>
            <a:r>
              <a:rPr lang="en-US" dirty="0"/>
              <a:t>:</a:t>
            </a:r>
            <a:r>
              <a:rPr lang="ru-RU" dirty="0"/>
              <a:t> разный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85F2B-440A-6612-84A0-E7B980E81A32}"/>
              </a:ext>
            </a:extLst>
          </p:cNvPr>
          <p:cNvSpPr txBox="1"/>
          <p:nvPr/>
        </p:nvSpPr>
        <p:spPr>
          <a:xfrm>
            <a:off x="6871856" y="2740266"/>
            <a:ext cx="39439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dirty="0"/>
              <a:t>Интересы</a:t>
            </a:r>
            <a:r>
              <a:rPr lang="en-US" dirty="0"/>
              <a:t>: </a:t>
            </a:r>
            <a:r>
              <a:rPr lang="ru-RU" dirty="0"/>
              <a:t>разные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dirty="0"/>
              <a:t>Образ жизни</a:t>
            </a:r>
            <a:r>
              <a:rPr lang="en-US" dirty="0"/>
              <a:t>: </a:t>
            </a:r>
            <a:r>
              <a:rPr lang="ru-RU" dirty="0"/>
              <a:t>чаще осознанный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dirty="0"/>
              <a:t>Хобби</a:t>
            </a:r>
            <a:r>
              <a:rPr lang="en-US" dirty="0"/>
              <a:t>:</a:t>
            </a:r>
            <a:r>
              <a:rPr lang="ru-RU" dirty="0"/>
              <a:t> разное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dirty="0"/>
              <a:t>Поведение</a:t>
            </a:r>
            <a:r>
              <a:rPr lang="en-US" dirty="0"/>
              <a:t>:</a:t>
            </a:r>
            <a:r>
              <a:rPr lang="ru-RU" dirty="0"/>
              <a:t> чаще адекватное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DE8FEC3-22AC-17AD-B84E-332DFE8A8832}"/>
              </a:ext>
            </a:extLst>
          </p:cNvPr>
          <p:cNvSpPr txBox="1">
            <a:spLocks/>
          </p:cNvSpPr>
          <p:nvPr/>
        </p:nvSpPr>
        <p:spPr>
          <a:xfrm>
            <a:off x="838200" y="392834"/>
            <a:ext cx="10515600" cy="1325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Определить общие факторы у этого списка людей.</a:t>
            </a:r>
          </a:p>
        </p:txBody>
      </p:sp>
    </p:spTree>
    <p:extLst>
      <p:ext uri="{BB962C8B-B14F-4D97-AF65-F5344CB8AC3E}">
        <p14:creationId xmlns:p14="http://schemas.microsoft.com/office/powerpoint/2010/main" val="355827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A5F51-693A-ECEB-1C16-72578FE2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9" y="540327"/>
            <a:ext cx="11166764" cy="1066505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ru-RU" dirty="0"/>
              <a:t>Сегмент </a:t>
            </a:r>
            <a:r>
              <a:rPr lang="en-US" dirty="0"/>
              <a:t>“</a:t>
            </a:r>
            <a:r>
              <a:rPr lang="ru-RU" dirty="0"/>
              <a:t>новички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05689-B8C5-A2E2-33FA-877CE7C854D1}"/>
              </a:ext>
            </a:extLst>
          </p:cNvPr>
          <p:cNvSpPr txBox="1"/>
          <p:nvPr/>
        </p:nvSpPr>
        <p:spPr>
          <a:xfrm>
            <a:off x="2244435" y="2148689"/>
            <a:ext cx="8580583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b="1" dirty="0"/>
              <a:t>Возраст:</a:t>
            </a:r>
            <a:r>
              <a:rPr lang="ru-RU" dirty="0"/>
              <a:t> 14-20 лет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b="1" dirty="0"/>
              <a:t>Опыт взаимодействия:</a:t>
            </a:r>
            <a:r>
              <a:rPr lang="ru-RU" dirty="0"/>
              <a:t> полное отсутствие опыта 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b="1" dirty="0"/>
              <a:t>Интерес:</a:t>
            </a:r>
            <a:r>
              <a:rPr lang="ru-RU" dirty="0"/>
              <a:t> научиться планировать день и задачи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b="1" dirty="0"/>
              <a:t>Контекст использования: </a:t>
            </a:r>
            <a:r>
              <a:rPr lang="ru-RU" dirty="0"/>
              <a:t>в свободное время или получив новую задачу записать в удобной для пользователя версии приложения (мобильной или десктопная)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b="1" dirty="0"/>
              <a:t>Задача: </a:t>
            </a:r>
            <a:r>
              <a:rPr lang="ru-RU" dirty="0"/>
              <a:t>научиться планированию и структурированию задач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b="1" dirty="0"/>
              <a:t>Желания: </a:t>
            </a:r>
            <a:r>
              <a:rPr lang="ru-RU" dirty="0"/>
              <a:t>иметь перед собой четкий список дел, не пропускать важные задачи, знать свой график</a:t>
            </a:r>
            <a:endParaRPr lang="en-US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5D8CE2B-121D-81AD-BF46-34FDD4779FC8}"/>
              </a:ext>
            </a:extLst>
          </p:cNvPr>
          <p:cNvCxnSpPr>
            <a:cxnSpLocks/>
          </p:cNvCxnSpPr>
          <p:nvPr/>
        </p:nvCxnSpPr>
        <p:spPr>
          <a:xfrm>
            <a:off x="535709" y="540327"/>
            <a:ext cx="0" cy="5777346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7FBD7E-214B-94B5-4EFA-2C5F736F53A5}"/>
              </a:ext>
            </a:extLst>
          </p:cNvPr>
          <p:cNvCxnSpPr/>
          <p:nvPr/>
        </p:nvCxnSpPr>
        <p:spPr>
          <a:xfrm>
            <a:off x="535709" y="6308436"/>
            <a:ext cx="1116676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1090B6B-05F6-1CE8-426A-128C08ED9A63}"/>
              </a:ext>
            </a:extLst>
          </p:cNvPr>
          <p:cNvCxnSpPr>
            <a:cxnSpLocks/>
          </p:cNvCxnSpPr>
          <p:nvPr/>
        </p:nvCxnSpPr>
        <p:spPr>
          <a:xfrm flipV="1">
            <a:off x="11702473" y="540327"/>
            <a:ext cx="0" cy="5777346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A5F51-693A-ECEB-1C16-72578FE2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9" y="540326"/>
            <a:ext cx="11166764" cy="1091217"/>
          </a:xfrm>
          <a:solidFill>
            <a:srgbClr val="FFD966"/>
          </a:solidFill>
        </p:spPr>
        <p:txBody>
          <a:bodyPr/>
          <a:lstStyle/>
          <a:p>
            <a:pPr algn="ctr"/>
            <a:r>
              <a:rPr lang="ru-RU" dirty="0"/>
              <a:t>Сегмент </a:t>
            </a:r>
            <a:r>
              <a:rPr lang="en-US" dirty="0"/>
              <a:t>“</a:t>
            </a:r>
            <a:r>
              <a:rPr lang="ru-RU" dirty="0"/>
              <a:t>опытные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05689-B8C5-A2E2-33FA-877CE7C854D1}"/>
              </a:ext>
            </a:extLst>
          </p:cNvPr>
          <p:cNvSpPr txBox="1"/>
          <p:nvPr/>
        </p:nvSpPr>
        <p:spPr>
          <a:xfrm>
            <a:off x="2272149" y="2148689"/>
            <a:ext cx="867294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b="1" dirty="0"/>
              <a:t>Возраст:</a:t>
            </a:r>
            <a:r>
              <a:rPr lang="ru-RU" dirty="0"/>
              <a:t> 18-27 лет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b="1" dirty="0"/>
              <a:t>Опыт взаимодействия:</a:t>
            </a:r>
            <a:r>
              <a:rPr lang="ru-RU" dirty="0"/>
              <a:t> использую менеджер задач больше года 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b="1" dirty="0"/>
              <a:t>Интерес:</a:t>
            </a:r>
            <a:r>
              <a:rPr lang="ru-RU" dirty="0"/>
              <a:t> поддерживать свою продуктивность и распорядок дня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b="1" dirty="0"/>
              <a:t>Контекст использования: </a:t>
            </a:r>
            <a:r>
              <a:rPr lang="ru-RU" dirty="0"/>
              <a:t>в свободное время или получив новую задачу записать в удобной для пользователя версии приложения (мобильной или десктопная)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b="1" dirty="0"/>
              <a:t>Задача: </a:t>
            </a:r>
            <a:r>
              <a:rPr lang="ru-RU" dirty="0"/>
              <a:t>продолжить структурировать свои задачи и поддерживать распорядок дня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b="1" dirty="0"/>
              <a:t>Желания: </a:t>
            </a:r>
            <a:r>
              <a:rPr lang="ru-RU" dirty="0"/>
              <a:t>иметь перед собой четкий список дел, не пропускать важные задачи, знать свой график</a:t>
            </a:r>
            <a:endParaRPr lang="en-US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5D8CE2B-121D-81AD-BF46-34FDD4779FC8}"/>
              </a:ext>
            </a:extLst>
          </p:cNvPr>
          <p:cNvCxnSpPr>
            <a:cxnSpLocks/>
          </p:cNvCxnSpPr>
          <p:nvPr/>
        </p:nvCxnSpPr>
        <p:spPr>
          <a:xfrm>
            <a:off x="535709" y="540327"/>
            <a:ext cx="0" cy="577734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7FBD7E-214B-94B5-4EFA-2C5F736F53A5}"/>
              </a:ext>
            </a:extLst>
          </p:cNvPr>
          <p:cNvCxnSpPr/>
          <p:nvPr/>
        </p:nvCxnSpPr>
        <p:spPr>
          <a:xfrm>
            <a:off x="535709" y="6308436"/>
            <a:ext cx="11166764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1090B6B-05F6-1CE8-426A-128C08ED9A63}"/>
              </a:ext>
            </a:extLst>
          </p:cNvPr>
          <p:cNvCxnSpPr>
            <a:cxnSpLocks/>
          </p:cNvCxnSpPr>
          <p:nvPr/>
        </p:nvCxnSpPr>
        <p:spPr>
          <a:xfrm flipV="1">
            <a:off x="11702473" y="540327"/>
            <a:ext cx="0" cy="5777346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6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A5F51-693A-ECEB-1C16-72578FE2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9" y="540327"/>
            <a:ext cx="11166764" cy="1091217"/>
          </a:xfrm>
          <a:solidFill>
            <a:srgbClr val="9C93ED"/>
          </a:solidFill>
          <a:ln>
            <a:solidFill>
              <a:srgbClr val="9C93ED"/>
            </a:solidFill>
          </a:ln>
        </p:spPr>
        <p:txBody>
          <a:bodyPr/>
          <a:lstStyle/>
          <a:p>
            <a:pPr algn="ctr"/>
            <a:r>
              <a:rPr lang="ru-RU" dirty="0"/>
              <a:t>Сегмент </a:t>
            </a:r>
            <a:r>
              <a:rPr lang="en-US" dirty="0"/>
              <a:t>“</a:t>
            </a:r>
            <a:r>
              <a:rPr lang="ru-RU" dirty="0"/>
              <a:t>профессионалы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05689-B8C5-A2E2-33FA-877CE7C854D1}"/>
              </a:ext>
            </a:extLst>
          </p:cNvPr>
          <p:cNvSpPr txBox="1"/>
          <p:nvPr/>
        </p:nvSpPr>
        <p:spPr>
          <a:xfrm>
            <a:off x="2272149" y="2148689"/>
            <a:ext cx="8543632" cy="39087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b="1" dirty="0"/>
              <a:t>Возраст:</a:t>
            </a:r>
            <a:r>
              <a:rPr lang="ru-RU" dirty="0"/>
              <a:t> 24-… лет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b="1" dirty="0"/>
              <a:t>Опыт взаимодействия:</a:t>
            </a:r>
            <a:r>
              <a:rPr lang="ru-RU" dirty="0"/>
              <a:t> использую менеджер задач больше 3 лет, пользуются всем доступным функционалом и чаще используют на больших проектах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b="1" dirty="0"/>
              <a:t>Интерес:</a:t>
            </a:r>
            <a:r>
              <a:rPr lang="ru-RU" dirty="0"/>
              <a:t> не упускать важные задачи, отслеживать прогресс, структурировать задачи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b="1" dirty="0"/>
              <a:t>Контекст использования: </a:t>
            </a:r>
            <a:r>
              <a:rPr lang="ru-RU" dirty="0"/>
              <a:t>в свободное время или получив новую задачу, записать в удобной для пользователя версии приложения (мобильной или десктопная)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b="1" dirty="0"/>
              <a:t>Задача: </a:t>
            </a:r>
            <a:r>
              <a:rPr lang="ru-RU" dirty="0"/>
              <a:t>структурировать задачи, отслеживать прогресс и поддерживать распорядок дня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ru-RU" b="1" dirty="0"/>
              <a:t>Желания: </a:t>
            </a:r>
            <a:r>
              <a:rPr lang="ru-RU" dirty="0"/>
              <a:t>иметь четкий список дел, отслеживать прогресс задач, структурировать список задач</a:t>
            </a:r>
            <a:endParaRPr lang="en-US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5D8CE2B-121D-81AD-BF46-34FDD4779FC8}"/>
              </a:ext>
            </a:extLst>
          </p:cNvPr>
          <p:cNvCxnSpPr>
            <a:cxnSpLocks/>
          </p:cNvCxnSpPr>
          <p:nvPr/>
        </p:nvCxnSpPr>
        <p:spPr>
          <a:xfrm>
            <a:off x="535709" y="540327"/>
            <a:ext cx="0" cy="5777346"/>
          </a:xfrm>
          <a:prstGeom prst="line">
            <a:avLst/>
          </a:prstGeom>
          <a:ln w="28575">
            <a:solidFill>
              <a:srgbClr val="9C93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7FBD7E-214B-94B5-4EFA-2C5F736F53A5}"/>
              </a:ext>
            </a:extLst>
          </p:cNvPr>
          <p:cNvCxnSpPr/>
          <p:nvPr/>
        </p:nvCxnSpPr>
        <p:spPr>
          <a:xfrm>
            <a:off x="535709" y="6308436"/>
            <a:ext cx="11166764" cy="0"/>
          </a:xfrm>
          <a:prstGeom prst="line">
            <a:avLst/>
          </a:prstGeom>
          <a:ln w="28575">
            <a:solidFill>
              <a:srgbClr val="9C93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1090B6B-05F6-1CE8-426A-128C08ED9A63}"/>
              </a:ext>
            </a:extLst>
          </p:cNvPr>
          <p:cNvCxnSpPr>
            <a:cxnSpLocks/>
          </p:cNvCxnSpPr>
          <p:nvPr/>
        </p:nvCxnSpPr>
        <p:spPr>
          <a:xfrm flipV="1">
            <a:off x="11702473" y="540327"/>
            <a:ext cx="0" cy="5777346"/>
          </a:xfrm>
          <a:prstGeom prst="line">
            <a:avLst/>
          </a:prstGeom>
          <a:ln w="28575">
            <a:solidFill>
              <a:srgbClr val="9C93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35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550</Words>
  <Application>Microsoft Office PowerPoint</Application>
  <PresentationFormat>Широкоэкранный</PresentationFormat>
  <Paragraphs>87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Менеджер задач ЦА</vt:lpstr>
      <vt:lpstr>Рекомендаций по будущему функционалу и дизайну</vt:lpstr>
      <vt:lpstr>Презентация PowerPoint</vt:lpstr>
      <vt:lpstr>Презентация PowerPoint</vt:lpstr>
      <vt:lpstr>список людей, у которых есть потребность в описанных преимуществах</vt:lpstr>
      <vt:lpstr>Презентация PowerPoint</vt:lpstr>
      <vt:lpstr>Сегмент “новички”</vt:lpstr>
      <vt:lpstr>Сегмент “опытные”</vt:lpstr>
      <vt:lpstr>Сегмент “профессионалы”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Ryuko Koko</dc:creator>
  <cp:lastModifiedBy>Ryuko Koko</cp:lastModifiedBy>
  <cp:revision>9</cp:revision>
  <dcterms:created xsi:type="dcterms:W3CDTF">2023-02-28T09:17:57Z</dcterms:created>
  <dcterms:modified xsi:type="dcterms:W3CDTF">2023-03-06T17:55:17Z</dcterms:modified>
</cp:coreProperties>
</file>