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61" r:id="rId6"/>
    <p:sldId id="262" r:id="rId7"/>
    <p:sldId id="264" r:id="rId8"/>
    <p:sldId id="265" r:id="rId9"/>
    <p:sldId id="263" r:id="rId10"/>
    <p:sldId id="269" r:id="rId11"/>
    <p:sldId id="271" r:id="rId12"/>
    <p:sldId id="268" r:id="rId13"/>
    <p:sldId id="270" r:id="rId14"/>
    <p:sldId id="267" r:id="rId15"/>
    <p:sldId id="266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80" r:id="rId24"/>
    <p:sldId id="286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547B"/>
    <a:srgbClr val="01C5C4"/>
    <a:srgbClr val="6194F9"/>
    <a:srgbClr val="FFC451"/>
    <a:srgbClr val="F1E189"/>
    <a:srgbClr val="8FDFE2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88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F3181-DE0A-DB8F-47BE-397DEAF46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083DA6-9037-2CBD-3FC3-C0E2FCE7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89E388-0296-CC54-64C7-E6CE5CD5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4AFF8-A6D9-3884-7280-CCEC3EB0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B61BE-EB7A-FD85-A6CB-BFB276CE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0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B1108-6136-DFB8-1944-30691EB8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11396-87E1-8ACB-A9EC-5603640FB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FDB06A-BDD0-3204-6C75-928F1717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6260F-D477-07AC-C7D1-F7D40F9D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D11770-4AF1-8575-C2E5-3DC3865D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0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BCADB5-453D-20A4-2B61-EE5909512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0344D3-4F51-B64F-8AC3-CDCC3C052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11300-079A-B82D-06A6-377D4C3A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0D7A5-D3F8-F49F-6BE5-81D31A2F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E4EC78-1C0F-7C95-FBC0-903E6D08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91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EAA00-169D-7FDB-C887-8881D9E0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13767-086D-B001-CF17-559B2845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992768-8E0E-E89D-3D21-0E11EAF2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8369D4-0044-0C4B-1DF2-592EDDD5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85E57-C1C3-0CD9-EE8C-4F6588BA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1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A63C3-062E-986C-4FDB-6ABEEA1B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01F66-AD36-AF67-6046-D89E954E8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A5CA9-D82A-A420-1F53-16C92A6B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A4940-AE89-D0DA-DB86-5F2DDB27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76F87-AC45-97AD-6039-B440F64D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5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D106E-B718-CAF8-ED6E-1A76884E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40BF4-D48E-0EBC-471E-F57918E2D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FEA3A6-BCFA-5201-49BB-B6CE23D0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1D104D-E981-0858-DBE8-8377F004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A9980-C1EF-42C4-4E05-0344E66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7E827-6A7E-24CB-B4C2-152AB137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26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40725-B6D5-711E-F7B4-5BF7409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451264-27D1-BD6F-98D7-411E07F6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7A1FE4-F004-597D-0FBB-4A6C63B88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757163-A6A4-F019-7CE4-45CE758D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782060-99A0-372A-D5E2-EDD2E9203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22C1FA-A256-0EDB-CBD2-BAFEF5CA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6619F7-430B-C664-D83C-494BC2E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79DE10-F755-676A-8985-AC24CA96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6E7C1-9A0B-2D2A-213E-6950C9C1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A588A7-81C2-C884-3256-7C055C46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DB97D9-B18E-8C76-849A-BEACA162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BF2021-04B4-7E26-AEDB-A7E6AA0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0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4A6822-EB9D-29B0-F326-61C9AC62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03C8DD-4729-929C-26AB-94675639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710942-7E90-9A30-B44D-3EA76F9A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0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F285D-3FA6-50AB-88C1-A709EE72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9E08B-B625-5660-1B2F-B6CBF31E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2B8441-BC84-C60E-FF10-CB548F6E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9D219-461D-5796-675B-29C0F41E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9CF9B8-0E30-82F8-003B-92DBE680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E4502-900E-5C45-AF44-BBC981B9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15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64C9F-D642-F451-D4DE-10E75145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E7854D-C2FC-447F-9AF3-494E3C249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7E0F24-EE7D-05F3-19E2-EC75D3C1D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2D7209-87D3-7761-B991-A175FEEB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6C4C88-4E67-D371-DADB-7AC400FB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1F4566-295B-FAA1-F5F9-8D34A707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2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C5701-79D1-A38E-C478-2DFD953D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319C3D-F187-4AFD-684F-784765250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9CFE41-B8EF-0D40-5EB9-ABE52B4F9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7AF5-7652-402A-B853-C5F0982F040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F08F2-6383-9273-0D04-A6E2ADC11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E4069-3121-6CA2-2FB8-2FE2C707E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0E4A-DF32-4D81-99AB-61628F15D2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922FF-E49D-CCA0-6E97-909B3016F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Менеджер задач</a:t>
            </a:r>
          </a:p>
        </p:txBody>
      </p:sp>
    </p:spTree>
    <p:extLst>
      <p:ext uri="{BB962C8B-B14F-4D97-AF65-F5344CB8AC3E}">
        <p14:creationId xmlns:p14="http://schemas.microsoft.com/office/powerpoint/2010/main" val="354878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B31F-BBFB-4F90-7C24-9C2B7C8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527" y="0"/>
            <a:ext cx="5507182" cy="66468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Прямые конкуренты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3B0B6-4F66-6253-5967-7F90987637B7}"/>
              </a:ext>
            </a:extLst>
          </p:cNvPr>
          <p:cNvSpPr txBox="1"/>
          <p:nvPr/>
        </p:nvSpPr>
        <p:spPr>
          <a:xfrm>
            <a:off x="135295" y="76657"/>
            <a:ext cx="155359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51956-D2EA-F17E-DAF5-1DF5D4C0E94D}"/>
              </a:ext>
            </a:extLst>
          </p:cNvPr>
          <p:cNvSpPr txBox="1"/>
          <p:nvPr/>
        </p:nvSpPr>
        <p:spPr>
          <a:xfrm>
            <a:off x="912090" y="664685"/>
            <a:ext cx="75114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у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станавливать сроки для задач и следить за их дедлайнами;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Наличие календаря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канбан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-доски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Наличие та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ймеров для фокуса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большого количества тем и оформления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Использовать голосовой ввод для создания задач;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Вести коллективную работу над разными проектами;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Распределять задачи по срокам и важности;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Декомпозировать задачи на подзадачи;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Настраивать фильтры для контроля сроков;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Разрабатывать и внедрять собственную базу знаний;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Устанавливать повторяемость для регулярных задач.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C75DFF-D108-BEBF-AFDC-5FAC5F7D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8" y="193763"/>
            <a:ext cx="8705461" cy="6470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7F916-B81F-3A06-F3F9-0890DF879161}"/>
              </a:ext>
            </a:extLst>
          </p:cNvPr>
          <p:cNvSpPr txBox="1"/>
          <p:nvPr/>
        </p:nvSpPr>
        <p:spPr>
          <a:xfrm>
            <a:off x="8546840" y="1427583"/>
            <a:ext cx="364516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Оформление задачи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можно выбрать тип задачи(действие или проект)</a:t>
            </a:r>
          </a:p>
          <a:p>
            <a:pPr lvl="1"/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поставить дату, приоритет, длительность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можно добавить теги для структурирования задачи</a:t>
            </a:r>
          </a:p>
          <a:p>
            <a:pPr lvl="1"/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можно скрыть, блокировать, дублировать задачу, а также добавлять изображения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A5102-CFAD-8B79-BDFC-D8291698F3AA}"/>
              </a:ext>
            </a:extLst>
          </p:cNvPr>
          <p:cNvSpPr txBox="1"/>
          <p:nvPr/>
        </p:nvSpPr>
        <p:spPr>
          <a:xfrm>
            <a:off x="10638408" y="0"/>
            <a:ext cx="155359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Week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76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EC5B97-D97A-421B-B4EA-79BA42B4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1" y="167950"/>
            <a:ext cx="7357038" cy="5327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E558EB-6F9F-767E-4426-1A928C71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72" y="3312366"/>
            <a:ext cx="6660956" cy="2943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35FAA-2878-358F-9689-BA36F5278404}"/>
              </a:ext>
            </a:extLst>
          </p:cNvPr>
          <p:cNvSpPr txBox="1"/>
          <p:nvPr/>
        </p:nvSpPr>
        <p:spPr>
          <a:xfrm>
            <a:off x="8173616" y="1540103"/>
            <a:ext cx="282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сервисы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95252-B4E6-C3F9-CAEE-8C584A4F11AB}"/>
              </a:ext>
            </a:extLst>
          </p:cNvPr>
          <p:cNvSpPr txBox="1"/>
          <p:nvPr/>
        </p:nvSpPr>
        <p:spPr>
          <a:xfrm>
            <a:off x="10638408" y="0"/>
            <a:ext cx="155359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Week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D8717-06BE-0588-525C-52B15D9E7B43}"/>
              </a:ext>
            </a:extLst>
          </p:cNvPr>
          <p:cNvSpPr txBox="1"/>
          <p:nvPr/>
        </p:nvSpPr>
        <p:spPr>
          <a:xfrm>
            <a:off x="419877" y="447870"/>
            <a:ext cx="52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поставить таймер медитации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AE83-3D9B-18B2-F297-01D74B7F62D8}"/>
              </a:ext>
            </a:extLst>
          </p:cNvPr>
          <p:cNvSpPr txBox="1"/>
          <p:nvPr/>
        </p:nvSpPr>
        <p:spPr>
          <a:xfrm>
            <a:off x="6016689" y="447870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Наличие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Pomodoro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таймера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26F8CC-6DEE-4EE1-98E8-A98D3D2A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5" y="925676"/>
            <a:ext cx="4283084" cy="554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1B8931-42EB-130E-1772-6C5F08FF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42" y="925676"/>
            <a:ext cx="3810000" cy="392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74AEB-502F-FE2E-EBF9-971A65C15314}"/>
              </a:ext>
            </a:extLst>
          </p:cNvPr>
          <p:cNvSpPr txBox="1"/>
          <p:nvPr/>
        </p:nvSpPr>
        <p:spPr>
          <a:xfrm>
            <a:off x="9247154" y="4958450"/>
            <a:ext cx="3240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Недостаток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темной теме тяжело увидеть цифры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FF97F5-00F5-D417-F7EE-CE392984F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21493"/>
            <a:ext cx="2949933" cy="2668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C98AF8-AF88-579D-88BC-BE1F56A47981}"/>
              </a:ext>
            </a:extLst>
          </p:cNvPr>
          <p:cNvSpPr txBox="1"/>
          <p:nvPr/>
        </p:nvSpPr>
        <p:spPr>
          <a:xfrm>
            <a:off x="10638408" y="0"/>
            <a:ext cx="155359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Week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818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099E84-4229-5895-14B1-8E3A03A9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27" y="900219"/>
            <a:ext cx="4646291" cy="5383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0BDD13-9921-111F-8214-44C2B322D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6" y="900219"/>
            <a:ext cx="6522098" cy="524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97599-6CC0-93B6-EE40-F157572C6BC4}"/>
              </a:ext>
            </a:extLst>
          </p:cNvPr>
          <p:cNvSpPr txBox="1"/>
          <p:nvPr/>
        </p:nvSpPr>
        <p:spPr>
          <a:xfrm>
            <a:off x="4105469" y="195943"/>
            <a:ext cx="379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Выбор оформления</a:t>
            </a:r>
          </a:p>
        </p:txBody>
      </p:sp>
    </p:spTree>
    <p:extLst>
      <p:ext uri="{BB962C8B-B14F-4D97-AF65-F5344CB8AC3E}">
        <p14:creationId xmlns:p14="http://schemas.microsoft.com/office/powerpoint/2010/main" val="34858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B31F-BBFB-4F90-7C24-9C2B7C8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884" y="402742"/>
            <a:ext cx="5257800" cy="66468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Прямые конкуренты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3B0B6-4F66-6253-5967-7F90987637B7}"/>
              </a:ext>
            </a:extLst>
          </p:cNvPr>
          <p:cNvSpPr txBox="1"/>
          <p:nvPr/>
        </p:nvSpPr>
        <p:spPr>
          <a:xfrm>
            <a:off x="558396" y="805817"/>
            <a:ext cx="335782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Яндекс.Трекер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4D329-01AF-51E4-4F24-1033776C45CC}"/>
              </a:ext>
            </a:extLst>
          </p:cNvPr>
          <p:cNvSpPr txBox="1"/>
          <p:nvPr/>
        </p:nvSpPr>
        <p:spPr>
          <a:xfrm>
            <a:off x="1838036" y="1394966"/>
            <a:ext cx="8515927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Можно группировать задачи по проекту, командам, отделам, приоритетам, срокам;</a:t>
            </a:r>
          </a:p>
          <a:p>
            <a:pPr marL="360363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Наличие календаря 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канбан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-доски</a:t>
            </a:r>
          </a:p>
          <a:p>
            <a:pPr marL="360363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</a:rPr>
              <a:t>Удобное оформление </a:t>
            </a:r>
            <a:endParaRPr lang="ru-RU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60363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Держать на контроле задачи с пометкой «избранное»;</a:t>
            </a:r>
          </a:p>
          <a:p>
            <a:pPr marL="360363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Использовать возможности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agile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-системы: доски, спринты, диаграмму сгорания задач, покер планирования;</a:t>
            </a:r>
          </a:p>
          <a:p>
            <a:pPr marL="360363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Регулировать нагрузку команды;</a:t>
            </a:r>
          </a:p>
          <a:p>
            <a:pPr marL="360363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Анализировать эффективность с помощью графиков, статистики, сводных таблиц и заметок;</a:t>
            </a:r>
          </a:p>
          <a:p>
            <a:pPr marL="360363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Переносить по API задачи из других программ в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Трекер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4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39F6C0-8687-4EEF-2A2E-6BDDFA25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9" y="826126"/>
            <a:ext cx="11905841" cy="5602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42192-6C57-DCCB-97A5-CDE8FCE3BE29}"/>
              </a:ext>
            </a:extLst>
          </p:cNvPr>
          <p:cNvSpPr txBox="1"/>
          <p:nvPr/>
        </p:nvSpPr>
        <p:spPr>
          <a:xfrm>
            <a:off x="4711485" y="281785"/>
            <a:ext cx="276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98268-474B-7B8F-E8AE-D198BE676C94}"/>
              </a:ext>
            </a:extLst>
          </p:cNvPr>
          <p:cNvSpPr txBox="1"/>
          <p:nvPr/>
        </p:nvSpPr>
        <p:spPr>
          <a:xfrm>
            <a:off x="6042655" y="2336800"/>
            <a:ext cx="2875715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Виджеты которые можно редактировать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19305-E577-2423-C2E7-127764078C3D}"/>
              </a:ext>
            </a:extLst>
          </p:cNvPr>
          <p:cNvSpPr txBox="1"/>
          <p:nvPr/>
        </p:nvSpPr>
        <p:spPr>
          <a:xfrm>
            <a:off x="0" y="0"/>
            <a:ext cx="24896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Яндекс.Трекер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4542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62D55-DA7B-9EDB-9F03-500DB29AFF00}"/>
              </a:ext>
            </a:extLst>
          </p:cNvPr>
          <p:cNvSpPr txBox="1"/>
          <p:nvPr/>
        </p:nvSpPr>
        <p:spPr>
          <a:xfrm>
            <a:off x="895928" y="181979"/>
            <a:ext cx="288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задач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3EBC9E-78AB-C8C0-9B59-7B5B58BC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91" y="643644"/>
            <a:ext cx="9023347" cy="5815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D6459A-A306-92BC-898F-245F63FDEF1E}"/>
              </a:ext>
            </a:extLst>
          </p:cNvPr>
          <p:cNvSpPr txBox="1"/>
          <p:nvPr/>
        </p:nvSpPr>
        <p:spPr>
          <a:xfrm>
            <a:off x="9702396" y="12702"/>
            <a:ext cx="24896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Яндекс.Трекер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4469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DA2D9-2453-BAA3-E76C-09B2908A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" y="2176292"/>
            <a:ext cx="11111345" cy="1490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B5739-DA2F-1771-3EAA-CBBA666A10A4}"/>
              </a:ext>
            </a:extLst>
          </p:cNvPr>
          <p:cNvSpPr txBox="1"/>
          <p:nvPr/>
        </p:nvSpPr>
        <p:spPr>
          <a:xfrm>
            <a:off x="4655127" y="1428888"/>
            <a:ext cx="288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Поиск задач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BAA35-4DA1-6D3C-31E3-E176F7EF1D05}"/>
              </a:ext>
            </a:extLst>
          </p:cNvPr>
          <p:cNvSpPr txBox="1"/>
          <p:nvPr/>
        </p:nvSpPr>
        <p:spPr>
          <a:xfrm>
            <a:off x="794328" y="646545"/>
            <a:ext cx="24896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Яндекс.Трекер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458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4B3969-412E-CEA3-F3A1-39BAA7EB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1" y="92363"/>
            <a:ext cx="2135447" cy="6673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C346FD-2EFE-93B8-D8A0-B66D66CC6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77" y="997527"/>
            <a:ext cx="9048063" cy="5389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26652-EEBB-C8B0-982F-9B6DEC1EB7EB}"/>
              </a:ext>
            </a:extLst>
          </p:cNvPr>
          <p:cNvSpPr txBox="1"/>
          <p:nvPr/>
        </p:nvSpPr>
        <p:spPr>
          <a:xfrm>
            <a:off x="5495637" y="471055"/>
            <a:ext cx="519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Большое количество сервисов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01385-9786-7285-5561-8A9F15D64A87}"/>
              </a:ext>
            </a:extLst>
          </p:cNvPr>
          <p:cNvSpPr txBox="1"/>
          <p:nvPr/>
        </p:nvSpPr>
        <p:spPr>
          <a:xfrm>
            <a:off x="9702396" y="6138"/>
            <a:ext cx="24896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Яндекс.Трекер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845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B31F-BBFB-4F90-7C24-9C2B7C8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217343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 пользователя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CB5E5-DFCA-8A4C-7209-1CBD1F2588C1}"/>
              </a:ext>
            </a:extLst>
          </p:cNvPr>
          <p:cNvSpPr txBox="1"/>
          <p:nvPr/>
        </p:nvSpPr>
        <p:spPr>
          <a:xfrm>
            <a:off x="997529" y="1894177"/>
            <a:ext cx="10982035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36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Получить продукт позволяющий структурировать и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распланировать свои обязанности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1936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Улучшить качество своей жизни за счет правильного распорядка дня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193675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Иметь удобный и понятный планировщик задач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D68DE0-E6D6-8D5B-A26F-76053A97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57" y="1183409"/>
            <a:ext cx="9096375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94C056-5D56-5EFE-A969-853A1A37809A}"/>
              </a:ext>
            </a:extLst>
          </p:cNvPr>
          <p:cNvSpPr txBox="1"/>
          <p:nvPr/>
        </p:nvSpPr>
        <p:spPr>
          <a:xfrm>
            <a:off x="1483157" y="490758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 интерфейса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D924D-D42D-D12C-C057-695F19AA42C2}"/>
              </a:ext>
            </a:extLst>
          </p:cNvPr>
          <p:cNvSpPr txBox="1"/>
          <p:nvPr/>
        </p:nvSpPr>
        <p:spPr>
          <a:xfrm>
            <a:off x="9702396" y="0"/>
            <a:ext cx="248960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Яндекс.Трекер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573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ABB90-138D-B6B4-7208-274EFB1F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32" y="306131"/>
            <a:ext cx="6762135" cy="3231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Вторичный конкурент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9A2C3-B46A-1B04-3F43-B10CDE693243}"/>
              </a:ext>
            </a:extLst>
          </p:cNvPr>
          <p:cNvSpPr txBox="1"/>
          <p:nvPr/>
        </p:nvSpPr>
        <p:spPr>
          <a:xfrm>
            <a:off x="1146076" y="946699"/>
            <a:ext cx="242856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Календарь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EB8F5A-BC53-1AB2-A334-D0232934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3" y="1633467"/>
            <a:ext cx="4366752" cy="437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268FBC-5BE6-2DB8-A396-87D9215F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05" y="854853"/>
            <a:ext cx="7093838" cy="6228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67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E637C-2C42-0979-9581-3610B28CEED3}"/>
              </a:ext>
            </a:extLst>
          </p:cNvPr>
          <p:cNvSpPr txBox="1"/>
          <p:nvPr/>
        </p:nvSpPr>
        <p:spPr>
          <a:xfrm>
            <a:off x="585638" y="612402"/>
            <a:ext cx="242856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Календарь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76DA-4C5E-FB76-560D-93A6AF5E16AF}"/>
              </a:ext>
            </a:extLst>
          </p:cNvPr>
          <p:cNvSpPr txBox="1"/>
          <p:nvPr/>
        </p:nvSpPr>
        <p:spPr>
          <a:xfrm>
            <a:off x="1799921" y="1249881"/>
            <a:ext cx="8799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основном выполняет функцию календаря, но в нём также можно отмечать свои задачи.</a:t>
            </a:r>
          </a:p>
          <a:p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отличии от основных конкурентов в нем наименьший функционал для структурировании своих задач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48611-65A9-AFDB-399C-1ECB6A6A553D}"/>
              </a:ext>
            </a:extLst>
          </p:cNvPr>
          <p:cNvSpPr txBox="1"/>
          <p:nvPr/>
        </p:nvSpPr>
        <p:spPr>
          <a:xfrm>
            <a:off x="3052916" y="3627919"/>
            <a:ext cx="608616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indent="-206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Отсутствует приоритезация задач</a:t>
            </a:r>
          </a:p>
          <a:p>
            <a:pPr marL="88900" indent="-206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Нельзя оформлять списки и подзадачи</a:t>
            </a:r>
          </a:p>
          <a:p>
            <a:pPr marL="88900" indent="-206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Нельзя добавлять изображения</a:t>
            </a:r>
          </a:p>
          <a:p>
            <a:r>
              <a:rPr lang="ru-RU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D7A3E-3770-B4B1-3914-5EB46D9A6744}"/>
              </a:ext>
            </a:extLst>
          </p:cNvPr>
          <p:cNvSpPr txBox="1"/>
          <p:nvPr/>
        </p:nvSpPr>
        <p:spPr>
          <a:xfrm>
            <a:off x="9478297" y="3457020"/>
            <a:ext cx="80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72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08206-6541-02A9-DAD6-CA6352EB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698"/>
            <a:ext cx="5201265" cy="1325563"/>
          </a:xfrm>
        </p:spPr>
        <p:txBody>
          <a:bodyPr/>
          <a:lstStyle/>
          <a:p>
            <a:r>
              <a:rPr lang="ru-RU" dirty="0"/>
              <a:t>Непрямой конкурент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B26005-F10C-04AD-A40D-7BBA83EC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865"/>
            <a:ext cx="7715292" cy="3444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3F5578-DB32-792D-8996-D8184237DD98}"/>
              </a:ext>
            </a:extLst>
          </p:cNvPr>
          <p:cNvSpPr txBox="1"/>
          <p:nvPr/>
        </p:nvSpPr>
        <p:spPr>
          <a:xfrm>
            <a:off x="5673214" y="754975"/>
            <a:ext cx="627298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/>
              <a:t>Сайт по подбору ментора </a:t>
            </a:r>
            <a:r>
              <a:rPr lang="en-US" sz="2800" b="1" dirty="0" err="1"/>
              <a:t>GetMentor</a:t>
            </a:r>
            <a:endParaRPr lang="ru-RU" sz="28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809DF3-EF78-9B61-7246-D89B406A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4041"/>
            <a:ext cx="10061413" cy="2193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6CD37-58D7-7B68-B96E-377E00A55696}"/>
              </a:ext>
            </a:extLst>
          </p:cNvPr>
          <p:cNvSpPr txBox="1"/>
          <p:nvPr/>
        </p:nvSpPr>
        <p:spPr>
          <a:xfrm>
            <a:off x="7905136" y="1742420"/>
            <a:ext cx="4129548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После связи с ментором Вы получаете план на ваше будущее и благодаря этому можно сформировать список задач, которые необходимо выполнить для достижения их</a:t>
            </a:r>
          </a:p>
        </p:txBody>
      </p:sp>
    </p:spTree>
    <p:extLst>
      <p:ext uri="{BB962C8B-B14F-4D97-AF65-F5344CB8AC3E}">
        <p14:creationId xmlns:p14="http://schemas.microsoft.com/office/powerpoint/2010/main" val="428236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19207-2AD6-ABBF-D0F2-CC2B93C3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18" y="198870"/>
            <a:ext cx="10633364" cy="105727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Рекомендаций по будущему функционалу и дизайну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143EE-215C-695F-1336-C8DB76BAD298}"/>
              </a:ext>
            </a:extLst>
          </p:cNvPr>
          <p:cNvSpPr txBox="1"/>
          <p:nvPr/>
        </p:nvSpPr>
        <p:spPr>
          <a:xfrm>
            <a:off x="779318" y="1256145"/>
            <a:ext cx="10633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Функциональные</a:t>
            </a:r>
            <a:r>
              <a:rPr lang="en-US" sz="2000" dirty="0"/>
              <a:t>:</a:t>
            </a:r>
            <a:endParaRPr lang="ru-RU" sz="2000" dirty="0"/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оформлять задачи</a:t>
            </a:r>
            <a:r>
              <a:rPr lang="en-US" sz="2000" dirty="0"/>
              <a:t>: </a:t>
            </a:r>
            <a:r>
              <a:rPr lang="ru-RU" sz="2000" dirty="0"/>
              <a:t>задавать приоритет, сроки, длительность, создавать вложенность и списки задач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Наличие календаря со списком задач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Наличие </a:t>
            </a:r>
            <a:r>
              <a:rPr lang="ru-RU" sz="2000" dirty="0" err="1"/>
              <a:t>канбан</a:t>
            </a:r>
            <a:r>
              <a:rPr lang="ru-RU" sz="2000" dirty="0"/>
              <a:t>-доски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закреплять файлы к задачам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Наличие поиска по задачам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задавать теги к задачам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Выбор цветовой гаммы программы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Задание фонового изображения календарю</a:t>
            </a:r>
          </a:p>
          <a:p>
            <a:pPr marL="360363" indent="-92075">
              <a:buFont typeface="Arial" panose="020B0604020202020204" pitchFamily="34" charset="0"/>
              <a:buChar char="•"/>
            </a:pPr>
            <a:r>
              <a:rPr lang="ru-RU" sz="2000" dirty="0"/>
              <a:t>Наличие таймера фокуса</a:t>
            </a:r>
          </a:p>
          <a:p>
            <a:pPr marL="176213" indent="-176213"/>
            <a:endParaRPr lang="ru-RU" sz="2000" dirty="0"/>
          </a:p>
          <a:p>
            <a:pPr marL="176213" indent="-176213"/>
            <a:r>
              <a:rPr lang="ru-RU" sz="2000" dirty="0"/>
              <a:t>Рекомендации к дизайну</a:t>
            </a:r>
            <a:r>
              <a:rPr lang="en-US" sz="2000" dirty="0"/>
              <a:t>:</a:t>
            </a:r>
            <a:endParaRPr lang="ru-RU" sz="2000" dirty="0"/>
          </a:p>
          <a:p>
            <a:pPr marL="342900" indent="-74613">
              <a:buFont typeface="Arial" panose="020B0604020202020204" pitchFamily="34" charset="0"/>
              <a:buChar char="•"/>
            </a:pPr>
            <a:r>
              <a:rPr lang="ru-RU" sz="2000" dirty="0"/>
              <a:t>Наличие боковой панели управления</a:t>
            </a:r>
          </a:p>
          <a:p>
            <a:pPr marL="342900" indent="-74613">
              <a:buFont typeface="Arial" panose="020B0604020202020204" pitchFamily="34" charset="0"/>
              <a:buChar char="•"/>
            </a:pPr>
            <a:r>
              <a:rPr lang="ru-RU" sz="2000" dirty="0"/>
              <a:t>Создание темной темы(так чтобы все элементы были видны)</a:t>
            </a:r>
          </a:p>
          <a:p>
            <a:pPr marL="342900" indent="-74613">
              <a:buFont typeface="Arial" panose="020B0604020202020204" pitchFamily="34" charset="0"/>
              <a:buChar char="•"/>
            </a:pPr>
            <a:r>
              <a:rPr lang="ru-RU" sz="2000" dirty="0"/>
              <a:t>Оформление таймера</a:t>
            </a:r>
          </a:p>
          <a:p>
            <a:pPr marL="342900" indent="-74613">
              <a:buFont typeface="Arial" panose="020B0604020202020204" pitchFamily="34" charset="0"/>
              <a:buChar char="•"/>
            </a:pPr>
            <a:r>
              <a:rPr lang="ru-RU" sz="2000" dirty="0"/>
              <a:t>Отрисовать возможные иконки профиля</a:t>
            </a:r>
          </a:p>
          <a:p>
            <a:pPr marL="342900" indent="-74613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68211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239571-A788-7CA7-6B00-727C6866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0" y="-17464"/>
            <a:ext cx="6253316" cy="3444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54153-3B49-AC57-EB6A-3E6931F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596" y="99043"/>
            <a:ext cx="2281084" cy="599768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Референсы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F61610-60B0-2067-AEF4-9E934015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9762"/>
            <a:ext cx="7216877" cy="4051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DFE8F2-50C5-C3E2-E39E-F415A9D1C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433" y="0"/>
            <a:ext cx="4094288" cy="4970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C38831E-101A-DA61-865A-324EB548B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797" y="4936615"/>
            <a:ext cx="4162924" cy="1867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446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6EEEBE-8AD4-111D-E761-8295CC7D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3" y="114616"/>
            <a:ext cx="9353818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9E4D3A-9855-1C47-3464-1001C58B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907" y="105390"/>
            <a:ext cx="2609850" cy="546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7CAAC90-EDFF-5375-A6AC-EBBDE6F2E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6" y="3350372"/>
            <a:ext cx="6080177" cy="3754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6870A5C-8D36-4FFE-21B5-C57E783C09DF}"/>
              </a:ext>
            </a:extLst>
          </p:cNvPr>
          <p:cNvSpPr txBox="1">
            <a:spLocks/>
          </p:cNvSpPr>
          <p:nvPr/>
        </p:nvSpPr>
        <p:spPr>
          <a:xfrm>
            <a:off x="6733483" y="4053424"/>
            <a:ext cx="2281084" cy="4857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Референсы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2917CF9-43E4-AFFA-AC33-C20B260EC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366" y="4864233"/>
            <a:ext cx="5844720" cy="1915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973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07403B-6B37-E560-AE49-D0E83B2020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9F778A-933A-5E9E-5102-C3D760FD6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98" y="0"/>
            <a:ext cx="804520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FA506F-D180-CDC6-5FC9-A9E3A0EC9F0C}"/>
              </a:ext>
            </a:extLst>
          </p:cNvPr>
          <p:cNvSpPr txBox="1"/>
          <p:nvPr/>
        </p:nvSpPr>
        <p:spPr>
          <a:xfrm>
            <a:off x="7379855" y="1136074"/>
            <a:ext cx="148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Мудборд</a:t>
            </a:r>
          </a:p>
        </p:txBody>
      </p:sp>
    </p:spTree>
    <p:extLst>
      <p:ext uri="{BB962C8B-B14F-4D97-AF65-F5344CB8AC3E}">
        <p14:creationId xmlns:p14="http://schemas.microsoft.com/office/powerpoint/2010/main" val="330964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B31F-BBFB-4F90-7C24-9C2B7C8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32" y="180993"/>
            <a:ext cx="10515600" cy="1325563"/>
          </a:xfrm>
          <a:solidFill>
            <a:srgbClr val="FF9F9F"/>
          </a:solidFill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Бизнес-цели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80DDF-FD28-5A82-1496-A2AF936C1720}"/>
              </a:ext>
            </a:extLst>
          </p:cNvPr>
          <p:cNvSpPr txBox="1"/>
          <p:nvPr/>
        </p:nvSpPr>
        <p:spPr>
          <a:xfrm>
            <a:off x="1347354" y="1607561"/>
            <a:ext cx="9497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повысить популярность использования планировщика задач за счет эффективного и понятного дизайна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привлечь новых и постоянных пользователей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повысить прибыль за счет наличия дополнительных платных функций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накопление денежных средств на дальнейшие разработки проектов и улучшение существующих</a:t>
            </a:r>
          </a:p>
        </p:txBody>
      </p:sp>
    </p:spTree>
    <p:extLst>
      <p:ext uri="{BB962C8B-B14F-4D97-AF65-F5344CB8AC3E}">
        <p14:creationId xmlns:p14="http://schemas.microsoft.com/office/powerpoint/2010/main" val="168777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B31F-BBFB-4F90-7C24-9C2B7C8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32" y="180993"/>
            <a:ext cx="10515600" cy="1325563"/>
          </a:xfrm>
          <a:solidFill>
            <a:srgbClr val="FF9F9F"/>
          </a:solidFill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Бизнес-задачи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80DDF-FD28-5A82-1496-A2AF936C1720}"/>
              </a:ext>
            </a:extLst>
          </p:cNvPr>
          <p:cNvSpPr txBox="1"/>
          <p:nvPr/>
        </p:nvSpPr>
        <p:spPr>
          <a:xfrm>
            <a:off x="1347354" y="1626034"/>
            <a:ext cx="949729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Приобрести рекламу для привлечения новых пользователей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 которое будет включать не только основные задачи планера(запись задач, срок выполнения), но и дополнительный функционал(отображение на календаре, расстановка приоритетов, возможность добавления изображений)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Провести анализ аналогичных решений и выбрать что выгодно будет добавить в приложение и что невыгодно добавлять</a:t>
            </a:r>
          </a:p>
        </p:txBody>
      </p:sp>
    </p:spTree>
    <p:extLst>
      <p:ext uri="{BB962C8B-B14F-4D97-AF65-F5344CB8AC3E}">
        <p14:creationId xmlns:p14="http://schemas.microsoft.com/office/powerpoint/2010/main" val="9683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B31F-BBFB-4F90-7C24-9C2B7C8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09" y="238441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Аналогичные решения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CE9FD-7C69-A81E-440D-3B9F12BCF199}"/>
              </a:ext>
            </a:extLst>
          </p:cNvPr>
          <p:cNvSpPr txBox="1"/>
          <p:nvPr/>
        </p:nvSpPr>
        <p:spPr>
          <a:xfrm>
            <a:off x="3526453" y="1208793"/>
            <a:ext cx="438171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Критерии оценки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02F4D-ABE0-ABA9-5F22-E74C0A687000}"/>
              </a:ext>
            </a:extLst>
          </p:cNvPr>
          <p:cNvSpPr txBox="1"/>
          <p:nvPr/>
        </p:nvSpPr>
        <p:spPr>
          <a:xfrm>
            <a:off x="1450592" y="2019111"/>
            <a:ext cx="9072978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spcAft>
                <a:spcPts val="800"/>
              </a:spcAft>
              <a:tabLst>
                <a:tab pos="630555" algn="l"/>
              </a:tabLst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Функциональные</a:t>
            </a:r>
            <a:b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</a:b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		Оформление задачи (наличие даты/времени/срока/приоритета)</a:t>
            </a:r>
            <a:endParaRPr lang="ru-RU" sz="2000" dirty="0">
              <a:effectLst/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pPr indent="450215">
              <a:spcAft>
                <a:spcPts val="800"/>
              </a:spcAft>
              <a:tabLst>
                <a:tab pos="630555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		Календарь</a:t>
            </a:r>
            <a:endParaRPr lang="ru-RU" sz="2000" dirty="0">
              <a:effectLst/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pPr indent="450215">
              <a:spcAft>
                <a:spcPts val="800"/>
              </a:spcAft>
              <a:tabLst>
                <a:tab pos="630555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		Личный профиль и статистика</a:t>
            </a:r>
            <a:endParaRPr lang="ru-RU" sz="2000" dirty="0">
              <a:effectLst/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pPr indent="450215">
              <a:spcAft>
                <a:spcPts val="800"/>
              </a:spcAft>
              <a:tabLst>
                <a:tab pos="630555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		Таймер </a:t>
            </a:r>
            <a:endParaRPr lang="ru-RU" sz="2000" dirty="0">
              <a:effectLst/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pPr indent="450215">
              <a:spcBef>
                <a:spcPts val="1200"/>
              </a:spcBef>
              <a:spcAft>
                <a:spcPts val="800"/>
              </a:spcAft>
              <a:tabLst>
                <a:tab pos="630555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	</a:t>
            </a: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Интерфейс</a:t>
            </a:r>
            <a:endParaRPr lang="ru-RU" sz="2000" b="1" dirty="0">
              <a:effectLst/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pPr indent="450215">
              <a:spcAft>
                <a:spcPts val="800"/>
              </a:spcAft>
              <a:tabLst>
                <a:tab pos="630555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		Наличие тёмной темы </a:t>
            </a:r>
          </a:p>
          <a:p>
            <a:pPr indent="450215">
              <a:spcAft>
                <a:spcPts val="800"/>
              </a:spcAft>
              <a:tabLst>
                <a:tab pos="630555" algn="l"/>
              </a:tabLst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		Простая навигация</a:t>
            </a:r>
            <a:endParaRPr lang="ru-RU" sz="2000" dirty="0">
              <a:effectLst/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ea typeface="Yu Gothic UI Light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4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B31F-BBFB-4F90-7C24-9C2B7C8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6"/>
            <a:ext cx="10515600" cy="66468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Прямые конкуренты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2F970-AF9B-209F-BF28-EF17E458BB55}"/>
              </a:ext>
            </a:extLst>
          </p:cNvPr>
          <p:cNvSpPr txBox="1"/>
          <p:nvPr/>
        </p:nvSpPr>
        <p:spPr>
          <a:xfrm>
            <a:off x="1815181" y="654506"/>
            <a:ext cx="155359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TickTick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A3A22A-4271-7B6F-7C83-00F35AA3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3" y="1269651"/>
            <a:ext cx="6542843" cy="5175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16F5ED-C98C-AA25-6D82-CFA77132A40B}"/>
              </a:ext>
            </a:extLst>
          </p:cNvPr>
          <p:cNvSpPr txBox="1"/>
          <p:nvPr/>
        </p:nvSpPr>
        <p:spPr>
          <a:xfrm>
            <a:off x="6602903" y="818919"/>
            <a:ext cx="54508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Плюсы</a:t>
            </a:r>
            <a:r>
              <a:rPr lang="en-US" sz="2000" dirty="0"/>
              <a:t>:</a:t>
            </a:r>
            <a:endParaRPr lang="ru-R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Понятный интерфейс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 бесплатной версии есть весь необходимый функционал (оформление задач или списков/ приоритетов/дедлайнов)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Есть возможность просматривать статистику и выполненные задачи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Для мобильной версии присутствуют виджеты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Есть </a:t>
            </a:r>
            <a:r>
              <a:rPr lang="ru-RU" dirty="0" err="1"/>
              <a:t>трекер</a:t>
            </a:r>
            <a:r>
              <a:rPr lang="ru-RU" dirty="0"/>
              <a:t> привычек с большим </a:t>
            </a:r>
            <a:r>
              <a:rPr lang="ru-RU" dirty="0" err="1"/>
              <a:t>количесвом</a:t>
            </a:r>
            <a:r>
              <a:rPr lang="ru-RU" dirty="0"/>
              <a:t> оформления</a:t>
            </a:r>
            <a:br>
              <a:rPr lang="ru-RU" dirty="0"/>
            </a:b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FC7C7-078E-309A-D3DB-BCF584509050}"/>
              </a:ext>
            </a:extLst>
          </p:cNvPr>
          <p:cNvSpPr txBox="1"/>
          <p:nvPr/>
        </p:nvSpPr>
        <p:spPr>
          <a:xfrm>
            <a:off x="6714476" y="4063190"/>
            <a:ext cx="530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Минусы</a:t>
            </a:r>
            <a:r>
              <a:rPr lang="en-US" sz="2000" dirty="0"/>
              <a:t>:</a:t>
            </a:r>
            <a:endParaRPr 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Календарь работает только  в премиум версии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отслеживать изменения задач присутствует только в премиум версии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Нету кан-бан доски</a:t>
            </a:r>
          </a:p>
        </p:txBody>
      </p:sp>
    </p:spTree>
    <p:extLst>
      <p:ext uri="{BB962C8B-B14F-4D97-AF65-F5344CB8AC3E}">
        <p14:creationId xmlns:p14="http://schemas.microsoft.com/office/powerpoint/2010/main" val="142431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7A0692-A371-80EF-A9F7-AA3E3D7C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7" y="841158"/>
            <a:ext cx="7123475" cy="5437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4BC400-AB8E-0113-A82C-31037456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433" y="674703"/>
            <a:ext cx="3248025" cy="5770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6C99B0-29FE-9128-09D9-09C5855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065" y="2170053"/>
            <a:ext cx="1743075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0E1EE-807D-3234-FBC3-7A5D09E2EFD1}"/>
              </a:ext>
            </a:extLst>
          </p:cNvPr>
          <p:cNvSpPr txBox="1"/>
          <p:nvPr/>
        </p:nvSpPr>
        <p:spPr>
          <a:xfrm>
            <a:off x="2653857" y="383170"/>
            <a:ext cx="200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Оформление задачи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A74E1-A78B-357A-7AAB-6F5F6133557D}"/>
              </a:ext>
            </a:extLst>
          </p:cNvPr>
          <p:cNvSpPr txBox="1"/>
          <p:nvPr/>
        </p:nvSpPr>
        <p:spPr>
          <a:xfrm>
            <a:off x="7361894" y="1646117"/>
            <a:ext cx="136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приоритеты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C9D8E-63C7-8455-CCD9-745B9821CF34}"/>
              </a:ext>
            </a:extLst>
          </p:cNvPr>
          <p:cNvSpPr txBox="1"/>
          <p:nvPr/>
        </p:nvSpPr>
        <p:spPr>
          <a:xfrm>
            <a:off x="9401918" y="258923"/>
            <a:ext cx="23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Дедлайны и напоминания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2791B-9109-C28F-4B42-047949BD2CF1}"/>
              </a:ext>
            </a:extLst>
          </p:cNvPr>
          <p:cNvSpPr txBox="1"/>
          <p:nvPr/>
        </p:nvSpPr>
        <p:spPr>
          <a:xfrm>
            <a:off x="0" y="0"/>
            <a:ext cx="155359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TickTick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068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9C9CC-A946-31A2-4430-E87E4A33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2" y="763481"/>
            <a:ext cx="4820656" cy="527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89281-FD5B-599C-5222-5220F608CCF5}"/>
              </a:ext>
            </a:extLst>
          </p:cNvPr>
          <p:cNvSpPr txBox="1"/>
          <p:nvPr/>
        </p:nvSpPr>
        <p:spPr>
          <a:xfrm>
            <a:off x="1322315" y="455704"/>
            <a:ext cx="188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Выбор оформления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B6C7C-3E1A-44C8-0689-95707673FDBD}"/>
              </a:ext>
            </a:extLst>
          </p:cNvPr>
          <p:cNvSpPr txBox="1"/>
          <p:nvPr/>
        </p:nvSpPr>
        <p:spPr>
          <a:xfrm>
            <a:off x="7221670" y="465528"/>
            <a:ext cx="288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Просмотр статистики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2A0135-AAD8-94A9-B4F6-E791E7FA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11" y="999849"/>
            <a:ext cx="6657975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5755E2-6694-7BE0-D02D-5605C53B8466}"/>
              </a:ext>
            </a:extLst>
          </p:cNvPr>
          <p:cNvSpPr txBox="1"/>
          <p:nvPr/>
        </p:nvSpPr>
        <p:spPr>
          <a:xfrm>
            <a:off x="-63844" y="0"/>
            <a:ext cx="155359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TickTick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105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B31F-BBFB-4F90-7C24-9C2B7C8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468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Прямые конкуренты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3B0B6-4F66-6253-5967-7F90987637B7}"/>
              </a:ext>
            </a:extLst>
          </p:cNvPr>
          <p:cNvSpPr txBox="1"/>
          <p:nvPr/>
        </p:nvSpPr>
        <p:spPr>
          <a:xfrm>
            <a:off x="838200" y="403075"/>
            <a:ext cx="155359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Week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1DCF9-D974-6745-7337-26255CD2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5" y="1041253"/>
            <a:ext cx="11579289" cy="5756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115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647</Words>
  <Application>Microsoft Office PowerPoint</Application>
  <PresentationFormat>Широкоэкранный</PresentationFormat>
  <Paragraphs>133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Тема Office</vt:lpstr>
      <vt:lpstr>Менеджер задач</vt:lpstr>
      <vt:lpstr>Цели пользователя</vt:lpstr>
      <vt:lpstr>Бизнес-цели</vt:lpstr>
      <vt:lpstr>Бизнес-задачи</vt:lpstr>
      <vt:lpstr>Аналогичные решения</vt:lpstr>
      <vt:lpstr>Прямые конкуренты</vt:lpstr>
      <vt:lpstr>Презентация PowerPoint</vt:lpstr>
      <vt:lpstr>Презентация PowerPoint</vt:lpstr>
      <vt:lpstr>Прямые конкуренты</vt:lpstr>
      <vt:lpstr>Прямые конкуренты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Прямые конкуренты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Вторичный конкурент</vt:lpstr>
      <vt:lpstr>Презентация PowerPoint</vt:lpstr>
      <vt:lpstr>Непрямой конкурент </vt:lpstr>
      <vt:lpstr>Рекомендаций по будущему функционалу и дизайну</vt:lpstr>
      <vt:lpstr>Референсы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</dc:title>
  <dc:creator>Ryuko Koko</dc:creator>
  <cp:lastModifiedBy>Ryuko Koko</cp:lastModifiedBy>
  <cp:revision>12</cp:revision>
  <dcterms:created xsi:type="dcterms:W3CDTF">2023-02-19T23:21:42Z</dcterms:created>
  <dcterms:modified xsi:type="dcterms:W3CDTF">2023-03-26T23:33:32Z</dcterms:modified>
</cp:coreProperties>
</file>