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62" r:id="rId3"/>
    <p:sldId id="264" r:id="rId4"/>
    <p:sldId id="265" r:id="rId5"/>
    <p:sldId id="266" r:id="rId6"/>
    <p:sldId id="267" r:id="rId7"/>
    <p:sldId id="268" r:id="rId8"/>
    <p:sldId id="269" r:id="rId9"/>
    <p:sldId id="270" r:id="rId10"/>
    <p:sldId id="271" r:id="rId11"/>
    <p:sldId id="272" r:id="rId12"/>
    <p:sldId id="273" r:id="rId13"/>
    <p:sldId id="274" r:id="rId14"/>
    <p:sldId id="275" r:id="rId15"/>
    <p:sldId id="276" r:id="rId16"/>
    <p:sldId id="277"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Graphic 1" descr="Tag=AccentColor&#10;Flavor=Light&#10;Target=Fill"/>
          <p:cNvSpPr/>
          <p:nvPr/>
        </p:nvSpPr>
        <p:spPr>
          <a:xfrm rot="10800000" flipV="1">
            <a:off x="2599854" y="527562"/>
            <a:ext cx="6992292" cy="5102484"/>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p:cNvSpPr>
            <a:spLocks noGrp="1"/>
          </p:cNvSpPr>
          <p:nvPr>
            <p:ph type="ctrTitle"/>
          </p:nvPr>
        </p:nvSpPr>
        <p:spPr>
          <a:xfrm>
            <a:off x="1508760" y="1591056"/>
            <a:ext cx="5705856" cy="3264408"/>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524000" y="4928616"/>
            <a:ext cx="5705856" cy="996696"/>
          </a:xfrm>
        </p:spPr>
        <p:txBody>
          <a:bodyPr/>
          <a:lstStyle>
            <a:lvl1pPr marL="0" indent="0" algn="l">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C04E684-10F4-4CC3-A0B9-F03AA7BE37CF}"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45F5A-061D-4825-9AE9-D7794091C6CF}"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p:cNvSpPr>
            <a:spLocks noGrp="1"/>
          </p:cNvSpPr>
          <p:nvPr>
            <p:ph type="title"/>
          </p:nvPr>
        </p:nvSpPr>
        <p:spPr>
          <a:xfrm>
            <a:off x="1399032" y="2523744"/>
            <a:ext cx="3831336" cy="1453896"/>
          </a:xfrm>
        </p:spPr>
        <p:txBody>
          <a:bodyPr anchor="b"/>
          <a:lstStyle>
            <a:lvl1pPr algn="ctr">
              <a:defRPr sz="3200"/>
            </a:lvl1pPr>
          </a:lstStyle>
          <a:p>
            <a:r>
              <a:rPr lang="en-US"/>
              <a:t>Click to edit Master title style</a:t>
            </a:r>
            <a:endParaRPr lang="en-US" dirty="0"/>
          </a:p>
        </p:txBody>
      </p:sp>
      <p:sp>
        <p:nvSpPr>
          <p:cNvPr id="3" name="Picture Placeholder 2"/>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a:p>
        </p:txBody>
      </p:sp>
      <p:sp>
        <p:nvSpPr>
          <p:cNvPr id="4" name="Text Placeholder 3"/>
          <p:cNvSpPr>
            <a:spLocks noGrp="1"/>
          </p:cNvSpPr>
          <p:nvPr>
            <p:ph type="body" sz="half" idx="2"/>
          </p:nvPr>
        </p:nvSpPr>
        <p:spPr>
          <a:xfrm>
            <a:off x="1655064" y="4087368"/>
            <a:ext cx="3319272" cy="649224"/>
          </a:xfrm>
        </p:spPr>
        <p:txBody>
          <a:bodyPr>
            <a:noAutofit/>
          </a:bodyPr>
          <a:lstStyle>
            <a:lvl1pPr marL="0" indent="0" algn="ctr">
              <a:buNone/>
              <a:defRPr sz="2000" cap="all"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3C04E684-10F4-4CC3-A0B9-F03AA7BE37CF}"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845F5A-061D-4825-9AE9-D7794091C6CF}"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3C04E684-10F4-4CC3-A0B9-F03AA7BE37CF}"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45F5A-061D-4825-9AE9-D7794091C6CF}"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3C04E684-10F4-4CC3-A0B9-F03AA7BE37CF}"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45F5A-061D-4825-9AE9-D7794091C6CF}"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p:cNvSpPr>
            <a:spLocks noGrp="1"/>
          </p:cNvSpPr>
          <p:nvPr>
            <p:ph idx="1"/>
          </p:nvPr>
        </p:nvSpPr>
        <p:spPr>
          <a:xfrm>
            <a:off x="838200" y="2011680"/>
            <a:ext cx="10515600" cy="416052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3C04E684-10F4-4CC3-A0B9-F03AA7BE37CF}"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45F5A-061D-4825-9AE9-D7794091C6CF}"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endParaRPr lang="en-US" dirty="0"/>
          </a:p>
        </p:txBody>
      </p:sp>
      <p:sp>
        <p:nvSpPr>
          <p:cNvPr id="3" name="Text Placeholder 2"/>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3C04E684-10F4-4CC3-A0B9-F03AA7BE37CF}"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45F5A-061D-4825-9AE9-D7794091C6CF}"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p:cNvSpPr>
            <a:spLocks noGrp="1"/>
          </p:cNvSpPr>
          <p:nvPr>
            <p:ph sz="half" idx="1"/>
          </p:nvPr>
        </p:nvSpPr>
        <p:spPr>
          <a:xfrm>
            <a:off x="838200" y="2011680"/>
            <a:ext cx="4937760" cy="416052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419088" y="2011680"/>
            <a:ext cx="4937760" cy="416052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3C04E684-10F4-4CC3-A0B9-F03AA7BE37CF}"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845F5A-061D-4825-9AE9-D7794091C6CF}"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3127248"/>
            <a:ext cx="4937760" cy="306324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419088" y="3127248"/>
            <a:ext cx="4937760" cy="306324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3C04E684-10F4-4CC3-A0B9-F03AA7BE37CF}"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1845F5A-061D-4825-9AE9-D7794091C6CF}"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Graphic 1" descr="Tag=AccentColor&#10;Flavor=Light&#10;Target=Fill"/>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p:cNvSpPr>
            <a:spLocks noGrp="1"/>
          </p:cNvSpPr>
          <p:nvPr>
            <p:ph type="title"/>
          </p:nvPr>
        </p:nvSpPr>
        <p:spPr>
          <a:xfrm>
            <a:off x="2843784" y="1572768"/>
            <a:ext cx="6501384" cy="4096512"/>
          </a:xfrm>
        </p:spPr>
        <p:txBody>
          <a:bodyPr>
            <a:normAutofit/>
          </a:bodyPr>
          <a:lstStyle>
            <a:lvl1pPr algn="ctr">
              <a:defRPr sz="4000"/>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C04E684-10F4-4CC3-A0B9-F03AA7BE37CF}"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1845F5A-061D-4825-9AE9-D7794091C6CF}"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1">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04E684-10F4-4CC3-A0B9-F03AA7BE37CF}"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1845F5A-061D-4825-9AE9-D7794091C6CF}"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2">
    <p:spTree>
      <p:nvGrpSpPr>
        <p:cNvPr id="1" name=""/>
        <p:cNvGrpSpPr/>
        <p:nvPr/>
      </p:nvGrpSpPr>
      <p:grpSpPr>
        <a:xfrm>
          <a:off x="0" y="0"/>
          <a:ext cx="0" cy="0"/>
          <a:chOff x="0" y="0"/>
          <a:chExt cx="0" cy="0"/>
        </a:xfrm>
      </p:grpSpPr>
      <p:sp>
        <p:nvSpPr>
          <p:cNvPr id="6" name="Freeform: Shape 5" descr="Mask ID=&#10;Mask position=bottom, center&#10;Mask family= brushstroke, landscape, wide"/>
          <p:cNvSpPr/>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Date Placeholder 1"/>
          <p:cNvSpPr>
            <a:spLocks noGrp="1"/>
          </p:cNvSpPr>
          <p:nvPr>
            <p:ph type="dt" sz="half" idx="10"/>
          </p:nvPr>
        </p:nvSpPr>
        <p:spPr/>
        <p:txBody>
          <a:bodyPr/>
          <a:lstStyle/>
          <a:p>
            <a:fld id="{3C04E684-10F4-4CC3-A0B9-F03AA7BE37CF}"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1845F5A-061D-4825-9AE9-D7794091C6CF}"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a:solidFill>
                <a:schemeClr val="tx1"/>
              </a:solidFill>
            </a:endParaRPr>
          </a:p>
        </p:txBody>
      </p:sp>
      <p:sp>
        <p:nvSpPr>
          <p:cNvPr id="2" name="Title 1"/>
          <p:cNvSpPr>
            <a:spLocks noGrp="1"/>
          </p:cNvSpPr>
          <p:nvPr>
            <p:ph type="title"/>
          </p:nvPr>
        </p:nvSpPr>
        <p:spPr>
          <a:xfrm>
            <a:off x="839788" y="640080"/>
            <a:ext cx="3886200" cy="2953512"/>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7059168" y="640080"/>
            <a:ext cx="4489704" cy="5596128"/>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3C04E684-10F4-4CC3-A0B9-F03AA7BE37CF}" type="datetimeFigureOut">
              <a:rPr lang="en-US" smtClean="0"/>
            </a:fld>
            <a:endParaRPr lang="en-US"/>
          </a:p>
        </p:txBody>
      </p:sp>
      <p:sp>
        <p:nvSpPr>
          <p:cNvPr id="6" name="Footer Placeholder 5"/>
          <p:cNvSpPr>
            <a:spLocks noGrp="1"/>
          </p:cNvSpPr>
          <p:nvPr>
            <p:ph type="ftr" sz="quarter" idx="11"/>
          </p:nvPr>
        </p:nvSpPr>
        <p:spPr/>
        <p:txBody>
          <a:bodyPr/>
          <a:lstStyle>
            <a:lvl1pPr algn="l">
              <a:defRPr/>
            </a:lvl1pPr>
          </a:lstStyle>
          <a:p>
            <a:endParaRPr lang="en-US"/>
          </a:p>
        </p:txBody>
      </p:sp>
      <p:sp>
        <p:nvSpPr>
          <p:cNvPr id="7" name="Slide Number Placeholder 6"/>
          <p:cNvSpPr>
            <a:spLocks noGrp="1"/>
          </p:cNvSpPr>
          <p:nvPr>
            <p:ph type="sldNum" sz="quarter" idx="12"/>
          </p:nvPr>
        </p:nvSpPr>
        <p:spPr/>
        <p:txBody>
          <a:bodyPr/>
          <a:lstStyle/>
          <a:p>
            <a:fld id="{51845F5A-061D-4825-9AE9-D7794091C6CF}"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04E684-10F4-4CC3-A0B9-F03AA7BE37CF}"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45F5A-061D-4825-9AE9-D7794091C6CF}"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i="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hyperlink" Target="https://us3.ca.analytics.ibm.com/bi/?perspective=dashboard&amp;pathRef=.my_folders%2Fdisaster%2Fdisaster%2Bdashboard&amp;action=view&amp;mode=dashboard&amp;subView=model0000018f8f85c2fd_00000000" TargetMode="Externa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image" Target="../media/image11.jpe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4.png"/><Relationship Id="rId1" Type="http://schemas.openxmlformats.org/officeDocument/2006/relationships/image" Target="../media/image13.jpe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image" Target="../media/image11.jpe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7.png"/><Relationship Id="rId1" Type="http://schemas.openxmlformats.org/officeDocument/2006/relationships/image" Target="../media/image16.jpe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8.png"/><Relationship Id="rId2" Type="http://schemas.openxmlformats.org/officeDocument/2006/relationships/image" Target="../media/image5.jpeg"/><Relationship Id="rId1" Type="http://schemas.openxmlformats.org/officeDocument/2006/relationships/hyperlink" Target="https://us3.ca.analytics.ibm.com/bi/?perspective=dashboard&amp;pathRef=.my_folders%2Fdisaster%2Fdisaster%2Bdashboard&amp;action=view&amp;mode=dashboard&amp;subView=model0000018f8f85c2fd_00000000"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7.jpe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p:cNvSpPr>
            <a:spLocks noGrp="1" noRot="1" noChangeAspect="1" noMove="1" noResize="1" noEditPoints="1" noAdjustHandles="1" noChangeArrowheads="1" noChangeShapeType="1" noTextEdit="1"/>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rotWithShape="1">
          <a:blip r:embed="rId1"/>
          <a:srcRect t="14615" r="-2" b="1844"/>
          <a:stretch>
            <a:fillRect/>
          </a:stretch>
        </p:blipFill>
        <p:spPr>
          <a:xfrm>
            <a:off x="20" y="10"/>
            <a:ext cx="12191980" cy="6857990"/>
          </a:xfrm>
          <a:prstGeom prst="rect">
            <a:avLst/>
          </a:prstGeom>
        </p:spPr>
      </p:pic>
      <p:sp useBgFill="1">
        <p:nvSpPr>
          <p:cNvPr id="12" name="Freeform: Shape 11"/>
          <p:cNvSpPr>
            <a:spLocks noGrp="1" noRot="1" noChangeAspect="1" noMove="1" noResize="1" noEditPoints="1" noAdjustHandles="1" noChangeArrowheads="1" noChangeShapeType="1" noTextEdit="1"/>
          </p:cNvSpPr>
          <p:nvPr/>
        </p:nvSpPr>
        <p:spPr>
          <a:xfrm rot="5400000">
            <a:off x="6997530" y="1025355"/>
            <a:ext cx="3850317" cy="6538623"/>
          </a:xfrm>
          <a:custGeom>
            <a:avLst/>
            <a:gdLst>
              <a:gd name="connsiteX0" fmla="*/ 0 w 3850317"/>
              <a:gd name="connsiteY0" fmla="*/ 0 h 5978116"/>
              <a:gd name="connsiteX1" fmla="*/ 3850317 w 3850317"/>
              <a:gd name="connsiteY1" fmla="*/ 0 h 5978116"/>
              <a:gd name="connsiteX2" fmla="*/ 3840373 w 3850317"/>
              <a:gd name="connsiteY2" fmla="*/ 258313 h 5978116"/>
              <a:gd name="connsiteX3" fmla="*/ 3755448 w 3850317"/>
              <a:gd name="connsiteY3" fmla="*/ 1537847 h 5978116"/>
              <a:gd name="connsiteX4" fmla="*/ 3150490 w 3850317"/>
              <a:gd name="connsiteY4" fmla="*/ 3989537 h 5978116"/>
              <a:gd name="connsiteX5" fmla="*/ 3089544 w 3850317"/>
              <a:gd name="connsiteY5" fmla="*/ 3606200 h 5978116"/>
              <a:gd name="connsiteX6" fmla="*/ 2922635 w 3850317"/>
              <a:gd name="connsiteY6" fmla="*/ 4519351 h 5978116"/>
              <a:gd name="connsiteX7" fmla="*/ 2904628 w 3850317"/>
              <a:gd name="connsiteY7" fmla="*/ 4466023 h 5978116"/>
              <a:gd name="connsiteX8" fmla="*/ 2825329 w 3850317"/>
              <a:gd name="connsiteY8" fmla="*/ 4562983 h 5978116"/>
              <a:gd name="connsiteX9" fmla="*/ 2695127 w 3850317"/>
              <a:gd name="connsiteY9" fmla="*/ 4973329 h 5978116"/>
              <a:gd name="connsiteX10" fmla="*/ 2501208 w 3850317"/>
              <a:gd name="connsiteY10" fmla="*/ 4457366 h 5978116"/>
              <a:gd name="connsiteX11" fmla="*/ 2209291 w 3850317"/>
              <a:gd name="connsiteY11" fmla="*/ 5028388 h 5978116"/>
              <a:gd name="connsiteX12" fmla="*/ 2135532 w 3850317"/>
              <a:gd name="connsiteY12" fmla="*/ 5321344 h 5978116"/>
              <a:gd name="connsiteX13" fmla="*/ 2009139 w 3850317"/>
              <a:gd name="connsiteY13" fmla="*/ 4714655 h 5978116"/>
              <a:gd name="connsiteX14" fmla="*/ 1918759 w 3850317"/>
              <a:gd name="connsiteY14" fmla="*/ 4486454 h 5978116"/>
              <a:gd name="connsiteX15" fmla="*/ 1800676 w 3850317"/>
              <a:gd name="connsiteY15" fmla="*/ 4608346 h 5978116"/>
              <a:gd name="connsiteX16" fmla="*/ 1614721 w 3850317"/>
              <a:gd name="connsiteY16" fmla="*/ 5319612 h 5978116"/>
              <a:gd name="connsiteX17" fmla="*/ 1530921 w 3850317"/>
              <a:gd name="connsiteY17" fmla="*/ 5433540 h 5978116"/>
              <a:gd name="connsiteX18" fmla="*/ 1569705 w 3850317"/>
              <a:gd name="connsiteY18" fmla="*/ 4803650 h 5978116"/>
              <a:gd name="connsiteX19" fmla="*/ 1517416 w 3850317"/>
              <a:gd name="connsiteY19" fmla="*/ 4640204 h 5978116"/>
              <a:gd name="connsiteX20" fmla="*/ 1425997 w 3850317"/>
              <a:gd name="connsiteY20" fmla="*/ 4800187 h 5978116"/>
              <a:gd name="connsiteX21" fmla="*/ 1348083 w 3850317"/>
              <a:gd name="connsiteY21" fmla="*/ 5363245 h 5978116"/>
              <a:gd name="connsiteX22" fmla="*/ 1200566 w 3850317"/>
              <a:gd name="connsiteY22" fmla="*/ 5526691 h 5978116"/>
              <a:gd name="connsiteX23" fmla="*/ 1027770 w 3850317"/>
              <a:gd name="connsiteY23" fmla="*/ 5803718 h 5978116"/>
              <a:gd name="connsiteX24" fmla="*/ 892373 w 3850317"/>
              <a:gd name="connsiteY24" fmla="*/ 5604950 h 5978116"/>
              <a:gd name="connsiteX25" fmla="*/ 681487 w 3850317"/>
              <a:gd name="connsiteY25" fmla="*/ 5914528 h 5978116"/>
              <a:gd name="connsiteX26" fmla="*/ 414155 w 3850317"/>
              <a:gd name="connsiteY26" fmla="*/ 5817569 h 5978116"/>
              <a:gd name="connsiteX27" fmla="*/ 360135 w 3850317"/>
              <a:gd name="connsiteY27" fmla="*/ 5287062 h 5978116"/>
              <a:gd name="connsiteX28" fmla="*/ 281875 w 3850317"/>
              <a:gd name="connsiteY28" fmla="*/ 4677256 h 5978116"/>
              <a:gd name="connsiteX29" fmla="*/ 237897 w 3850317"/>
              <a:gd name="connsiteY29" fmla="*/ 4207696 h 5978116"/>
              <a:gd name="connsiteX30" fmla="*/ 145093 w 3850317"/>
              <a:gd name="connsiteY30" fmla="*/ 3878379 h 5978116"/>
              <a:gd name="connsiteX31" fmla="*/ 72373 w 3850317"/>
              <a:gd name="connsiteY31" fmla="*/ 2447189 h 5978116"/>
              <a:gd name="connsiteX32" fmla="*/ 0 w 3850317"/>
              <a:gd name="connsiteY32" fmla="*/ 0 h 5978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850317" h="5978116">
                <a:moveTo>
                  <a:pt x="0" y="0"/>
                </a:moveTo>
                <a:lnTo>
                  <a:pt x="3850317" y="0"/>
                </a:lnTo>
                <a:lnTo>
                  <a:pt x="3840373" y="258313"/>
                </a:lnTo>
                <a:cubicBezTo>
                  <a:pt x="3816350" y="852957"/>
                  <a:pt x="3786959" y="1372106"/>
                  <a:pt x="3755448" y="1537847"/>
                </a:cubicBezTo>
                <a:cubicBezTo>
                  <a:pt x="3300085" y="3936555"/>
                  <a:pt x="3150490" y="3989537"/>
                  <a:pt x="3150490" y="3989537"/>
                </a:cubicBezTo>
                <a:cubicBezTo>
                  <a:pt x="3150490" y="3989537"/>
                  <a:pt x="3124172" y="3732940"/>
                  <a:pt x="3089544" y="3606200"/>
                </a:cubicBezTo>
                <a:cubicBezTo>
                  <a:pt x="3082618" y="3784537"/>
                  <a:pt x="2946529" y="4491302"/>
                  <a:pt x="2922635" y="4519351"/>
                </a:cubicBezTo>
                <a:cubicBezTo>
                  <a:pt x="2916749" y="4502729"/>
                  <a:pt x="2910515" y="4484030"/>
                  <a:pt x="2904628" y="4466023"/>
                </a:cubicBezTo>
                <a:cubicBezTo>
                  <a:pt x="2884890" y="4501344"/>
                  <a:pt x="2859958" y="4534241"/>
                  <a:pt x="2825329" y="4562983"/>
                </a:cubicBezTo>
                <a:cubicBezTo>
                  <a:pt x="2706208" y="4662020"/>
                  <a:pt x="2743260" y="4833430"/>
                  <a:pt x="2695127" y="4973329"/>
                </a:cubicBezTo>
                <a:cubicBezTo>
                  <a:pt x="2446495" y="4877408"/>
                  <a:pt x="2545186" y="4641589"/>
                  <a:pt x="2501208" y="4457366"/>
                </a:cubicBezTo>
                <a:cubicBezTo>
                  <a:pt x="2341225" y="4936277"/>
                  <a:pt x="2267120" y="4837932"/>
                  <a:pt x="2209291" y="5028388"/>
                </a:cubicBezTo>
                <a:cubicBezTo>
                  <a:pt x="2137610" y="5264900"/>
                  <a:pt x="2135532" y="5321344"/>
                  <a:pt x="2135532" y="5321344"/>
                </a:cubicBezTo>
                <a:cubicBezTo>
                  <a:pt x="2004983" y="5137467"/>
                  <a:pt x="2054502" y="4933506"/>
                  <a:pt x="2009139" y="4714655"/>
                </a:cubicBezTo>
                <a:cubicBezTo>
                  <a:pt x="1956503" y="4642281"/>
                  <a:pt x="1932264" y="4565753"/>
                  <a:pt x="1918759" y="4486454"/>
                </a:cubicBezTo>
                <a:cubicBezTo>
                  <a:pt x="1889671" y="4439359"/>
                  <a:pt x="1848463" y="4656479"/>
                  <a:pt x="1800676" y="4608346"/>
                </a:cubicBezTo>
                <a:cubicBezTo>
                  <a:pt x="1760507" y="4832391"/>
                  <a:pt x="1681208" y="5047087"/>
                  <a:pt x="1614721" y="5319612"/>
                </a:cubicBezTo>
                <a:cubicBezTo>
                  <a:pt x="1580786" y="5457780"/>
                  <a:pt x="1530574" y="5446352"/>
                  <a:pt x="1530921" y="5433540"/>
                </a:cubicBezTo>
                <a:cubicBezTo>
                  <a:pt x="1532998" y="5109418"/>
                  <a:pt x="1600177" y="5128464"/>
                  <a:pt x="1569705" y="4803650"/>
                </a:cubicBezTo>
                <a:cubicBezTo>
                  <a:pt x="1566242" y="4746167"/>
                  <a:pt x="1596022" y="4651631"/>
                  <a:pt x="1517416" y="4640204"/>
                </a:cubicBezTo>
                <a:cubicBezTo>
                  <a:pt x="1415608" y="4628430"/>
                  <a:pt x="1436385" y="4747898"/>
                  <a:pt x="1425997" y="4800187"/>
                </a:cubicBezTo>
                <a:cubicBezTo>
                  <a:pt x="1389291" y="5009342"/>
                  <a:pt x="1370938" y="5149241"/>
                  <a:pt x="1348083" y="5363245"/>
                </a:cubicBezTo>
                <a:cubicBezTo>
                  <a:pt x="1336655" y="5453625"/>
                  <a:pt x="1352931" y="5563743"/>
                  <a:pt x="1200566" y="5526691"/>
                </a:cubicBezTo>
                <a:cubicBezTo>
                  <a:pt x="1051664" y="5551623"/>
                  <a:pt x="1099105" y="5719570"/>
                  <a:pt x="1027770" y="5803718"/>
                </a:cubicBezTo>
                <a:cubicBezTo>
                  <a:pt x="945009" y="5758701"/>
                  <a:pt x="1003184" y="5640964"/>
                  <a:pt x="892373" y="5604950"/>
                </a:cubicBezTo>
                <a:cubicBezTo>
                  <a:pt x="925963" y="5772552"/>
                  <a:pt x="680448" y="5747619"/>
                  <a:pt x="681487" y="5914528"/>
                </a:cubicBezTo>
                <a:cubicBezTo>
                  <a:pt x="534662" y="6049233"/>
                  <a:pt x="467137" y="5947425"/>
                  <a:pt x="414155" y="5817569"/>
                </a:cubicBezTo>
                <a:cubicBezTo>
                  <a:pt x="348015" y="5648929"/>
                  <a:pt x="370177" y="5468515"/>
                  <a:pt x="360135" y="5287062"/>
                </a:cubicBezTo>
                <a:cubicBezTo>
                  <a:pt x="338319" y="5059207"/>
                  <a:pt x="278758" y="4907881"/>
                  <a:pt x="281875" y="4677256"/>
                </a:cubicBezTo>
                <a:cubicBezTo>
                  <a:pt x="237204" y="4527316"/>
                  <a:pt x="250017" y="4367332"/>
                  <a:pt x="237897" y="4207696"/>
                </a:cubicBezTo>
                <a:cubicBezTo>
                  <a:pt x="210194" y="3969452"/>
                  <a:pt x="176258" y="4119047"/>
                  <a:pt x="145093" y="3878379"/>
                </a:cubicBezTo>
                <a:cubicBezTo>
                  <a:pt x="114274" y="3641175"/>
                  <a:pt x="72720" y="2448920"/>
                  <a:pt x="72373" y="2447189"/>
                </a:cubicBezTo>
                <a:cubicBezTo>
                  <a:pt x="72720" y="2447189"/>
                  <a:pt x="12120" y="1233809"/>
                  <a:pt x="0"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cNvSpPr>
            <a:spLocks noGrp="1"/>
          </p:cNvSpPr>
          <p:nvPr>
            <p:ph type="ctrTitle"/>
          </p:nvPr>
        </p:nvSpPr>
        <p:spPr>
          <a:xfrm>
            <a:off x="1040357" y="-791897"/>
            <a:ext cx="7167956" cy="3361507"/>
          </a:xfrm>
        </p:spPr>
        <p:txBody>
          <a:bodyPr>
            <a:noAutofit/>
          </a:bodyPr>
          <a:lstStyle/>
          <a:p>
            <a:r>
              <a:rPr lang="en-US" sz="3200"/>
              <a:t>Disaster Management Dashboard Created with IBM Cognos Analytics</a:t>
            </a:r>
            <a:endParaRPr lang="en-US" sz="3200"/>
          </a:p>
        </p:txBody>
      </p:sp>
      <p:sp>
        <p:nvSpPr>
          <p:cNvPr id="3" name="SubTitle"/>
          <p:cNvSpPr>
            <a:spLocks noGrp="1"/>
          </p:cNvSpPr>
          <p:nvPr>
            <p:ph type="subTitle" idx="1"/>
          </p:nvPr>
        </p:nvSpPr>
        <p:spPr>
          <a:xfrm>
            <a:off x="6096000" y="2940844"/>
            <a:ext cx="6286253" cy="2333625"/>
          </a:xfrm>
        </p:spPr>
        <p:txBody>
          <a:bodyPr>
            <a:noAutofit/>
          </a:bodyPr>
          <a:lstStyle/>
          <a:p>
            <a:pPr>
              <a:lnSpc>
                <a:spcPct val="90000"/>
              </a:lnSpc>
            </a:pPr>
            <a:r>
              <a:rPr lang="en-US" sz="2000" dirty="0"/>
              <a:t>
TEAM MEMBERS
221191101122 – SANJAI B
221191101141 – UDAIYANETHI S
221191101146 – vedha narayanan b
</a:t>
            </a:r>
            <a:endParaRPr lang="en-US" sz="2000" dirty="0"/>
          </a:p>
          <a:p>
            <a:pPr>
              <a:lnSpc>
                <a:spcPct val="90000"/>
              </a:lnSpc>
            </a:pPr>
            <a:r>
              <a:rPr lang="en-US" sz="2000" dirty="0"/>
              <a:t>Dashboard Link: </a:t>
            </a:r>
            <a:r>
              <a:rPr lang="en-US" sz="2000" dirty="0">
                <a:hlinkClick r:id="rId2"/>
              </a:rPr>
              <a:t>DISASTER MANAGEMENT</a:t>
            </a:r>
            <a:r>
              <a:rPr lang="en-US" sz="2000" dirty="0"/>
              <a:t>
</a:t>
            </a:r>
            <a:endParaRPr lang="en-US" sz="2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p:cNvSpPr>
            <a:spLocks noGrp="1" noRot="1" noChangeAspect="1" noMove="1" noResize="1" noEditPoints="1" noAdjustHandles="1" noChangeArrowheads="1" noChangeShapeType="1" noTextEdit="1"/>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838201" y="365125"/>
            <a:ext cx="5251316" cy="1807305"/>
          </a:xfrm>
        </p:spPr>
        <p:txBody>
          <a:bodyPr>
            <a:normAutofit/>
          </a:bodyPr>
          <a:lstStyle/>
          <a:p>
            <a:r>
              <a:rPr lang="en-US" dirty="0"/>
              <a:t>Dual Line Chart</a:t>
            </a:r>
            <a:endParaRPr lang="en-US" dirty="0"/>
          </a:p>
        </p:txBody>
      </p:sp>
      <p:sp>
        <p:nvSpPr>
          <p:cNvPr id="3" name="Content Placeholder"/>
          <p:cNvSpPr>
            <a:spLocks noGrp="1"/>
          </p:cNvSpPr>
          <p:nvPr>
            <p:ph idx="1"/>
          </p:nvPr>
        </p:nvSpPr>
        <p:spPr>
          <a:xfrm>
            <a:off x="838200" y="2333297"/>
            <a:ext cx="4619621" cy="3843666"/>
          </a:xfrm>
        </p:spPr>
        <p:txBody>
          <a:bodyPr>
            <a:normAutofit/>
          </a:bodyPr>
          <a:lstStyle/>
          <a:p>
            <a:pPr lvl="0"/>
            <a:r>
              <a:rPr lang="en-US" sz="2000"/>
              <a:t>Purpose: Show Total Affected and Total Deaths by Disaster Type.</a:t>
            </a:r>
            <a:endParaRPr lang="en-US" sz="2000"/>
          </a:p>
          <a:p>
            <a:pPr lvl="0"/>
            <a:r>
              <a:rPr lang="en-US" sz="2000"/>
              <a:t>Details: Two line graphs showing trends in affected populations and fatalities over time, by disaster type.</a:t>
            </a:r>
            <a:endParaRPr lang="en-US" sz="2000"/>
          </a:p>
        </p:txBody>
      </p:sp>
      <p:pic>
        <p:nvPicPr>
          <p:cNvPr id="6" name="Picture 5" descr="Zigzag indicator line"/>
          <p:cNvPicPr>
            <a:picLocks noChangeAspect="1"/>
          </p:cNvPicPr>
          <p:nvPr/>
        </p:nvPicPr>
        <p:blipFill rotWithShape="1">
          <a:blip r:embed="rId1"/>
          <a:srcRect l="24435" r="17532" b="4"/>
          <a:stretch>
            <a:fillRect/>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pic>
        <p:nvPicPr>
          <p:cNvPr id="4" name="Picture 3" descr="dual line chart"/>
          <p:cNvPicPr>
            <a:picLocks noChangeAspect="1"/>
          </p:cNvPicPr>
          <p:nvPr/>
        </p:nvPicPr>
        <p:blipFill>
          <a:blip r:embed="rId2"/>
          <a:stretch>
            <a:fillRect/>
          </a:stretch>
        </p:blipFill>
        <p:spPr>
          <a:xfrm>
            <a:off x="5614670" y="847090"/>
            <a:ext cx="6574155" cy="46990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p:cNvSpPr>
            <a:spLocks noGrp="1" noRot="1" noChangeAspect="1" noMove="1" noResize="1" noEditPoints="1" noAdjustHandles="1" noChangeArrowheads="1" noChangeShapeType="1" noTextEdit="1"/>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838201" y="365125"/>
            <a:ext cx="5251316" cy="1807305"/>
          </a:xfrm>
        </p:spPr>
        <p:txBody>
          <a:bodyPr>
            <a:normAutofit/>
          </a:bodyPr>
          <a:lstStyle/>
          <a:p>
            <a:r>
              <a:rPr lang="en-US" dirty="0"/>
              <a:t>Line and Column Chart</a:t>
            </a:r>
            <a:endParaRPr lang="en-US" dirty="0"/>
          </a:p>
        </p:txBody>
      </p:sp>
      <p:sp>
        <p:nvSpPr>
          <p:cNvPr id="3" name="Content Placeholder"/>
          <p:cNvSpPr>
            <a:spLocks noGrp="1"/>
          </p:cNvSpPr>
          <p:nvPr>
            <p:ph idx="1"/>
          </p:nvPr>
        </p:nvSpPr>
        <p:spPr>
          <a:xfrm>
            <a:off x="838200" y="2333297"/>
            <a:ext cx="4619621" cy="3843666"/>
          </a:xfrm>
        </p:spPr>
        <p:txBody>
          <a:bodyPr>
            <a:normAutofit/>
          </a:bodyPr>
          <a:lstStyle/>
          <a:p>
            <a:pPr lvl="0"/>
            <a:r>
              <a:rPr lang="en-US" sz="2000"/>
              <a:t>Purpose: Show Reconstruction Costs, Insured Damages, Aid Contribution, and Total Damages by Year.</a:t>
            </a:r>
            <a:endParaRPr lang="en-US" sz="2000"/>
          </a:p>
          <a:p>
            <a:pPr lvl="0"/>
            <a:r>
              <a:rPr lang="en-US" sz="2000"/>
              <a:t>Details: Bar chart combined with line graphs illustrating economic impacts and aid distribution over the years.</a:t>
            </a:r>
            <a:endParaRPr lang="en-US" sz="2000"/>
          </a:p>
        </p:txBody>
      </p:sp>
      <p:pic>
        <p:nvPicPr>
          <p:cNvPr id="6" name="Picture 5" descr="Graph"/>
          <p:cNvPicPr>
            <a:picLocks noChangeAspect="1"/>
          </p:cNvPicPr>
          <p:nvPr/>
        </p:nvPicPr>
        <p:blipFill rotWithShape="1">
          <a:blip r:embed="rId1"/>
          <a:srcRect l="21574" r="24087" b="4"/>
          <a:stretch>
            <a:fillRect/>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pic>
        <p:nvPicPr>
          <p:cNvPr id="4" name="Picture 3" descr="line and bar"/>
          <p:cNvPicPr>
            <a:picLocks noChangeAspect="1"/>
          </p:cNvPicPr>
          <p:nvPr/>
        </p:nvPicPr>
        <p:blipFill>
          <a:blip r:embed="rId2"/>
          <a:stretch>
            <a:fillRect/>
          </a:stretch>
        </p:blipFill>
        <p:spPr>
          <a:xfrm>
            <a:off x="5943600" y="755650"/>
            <a:ext cx="5962650" cy="52070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p:cNvSpPr>
            <a:spLocks noGrp="1" noRot="1" noChangeAspect="1" noMove="1" noResize="1" noEditPoints="1" noAdjustHandles="1" noChangeArrowheads="1" noChangeShapeType="1" noTextEdit="1"/>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838201" y="365125"/>
            <a:ext cx="5251316" cy="1807305"/>
          </a:xfrm>
        </p:spPr>
        <p:txBody>
          <a:bodyPr>
            <a:normAutofit/>
          </a:bodyPr>
          <a:lstStyle/>
          <a:p>
            <a:r>
              <a:rPr lang="en-US" dirty="0"/>
              <a:t>Table</a:t>
            </a:r>
            <a:endParaRPr lang="en-US" dirty="0"/>
          </a:p>
        </p:txBody>
      </p:sp>
      <p:sp>
        <p:nvSpPr>
          <p:cNvPr id="3" name="Content Placeholder"/>
          <p:cNvSpPr>
            <a:spLocks noGrp="1"/>
          </p:cNvSpPr>
          <p:nvPr>
            <p:ph idx="1"/>
          </p:nvPr>
        </p:nvSpPr>
        <p:spPr>
          <a:xfrm>
            <a:off x="838200" y="2333297"/>
            <a:ext cx="4619621" cy="3843666"/>
          </a:xfrm>
        </p:spPr>
        <p:txBody>
          <a:bodyPr>
            <a:normAutofit/>
          </a:bodyPr>
          <a:lstStyle/>
          <a:p>
            <a:pPr lvl="0"/>
            <a:r>
              <a:rPr lang="en-US" sz="2000"/>
              <a:t>Purpose: Show Disaster Magnitude Scale (Dis Mag Scale).</a:t>
            </a:r>
            <a:endParaRPr lang="en-US" sz="2000"/>
          </a:p>
          <a:p>
            <a:pPr lvl="0"/>
            <a:r>
              <a:rPr lang="en-US" sz="2000"/>
              <a:t>Details: Tabular representation of disaster magnitudes for easy comparison and analysis.</a:t>
            </a:r>
            <a:endParaRPr lang="en-US" sz="2000"/>
          </a:p>
        </p:txBody>
      </p:sp>
      <p:pic>
        <p:nvPicPr>
          <p:cNvPr id="6" name="Picture 5" descr="Zigzag indicator line"/>
          <p:cNvPicPr>
            <a:picLocks noChangeAspect="1"/>
          </p:cNvPicPr>
          <p:nvPr/>
        </p:nvPicPr>
        <p:blipFill rotWithShape="1">
          <a:blip r:embed="rId1"/>
          <a:srcRect l="24435" r="17532" b="4"/>
          <a:stretch>
            <a:fillRect/>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pic>
        <p:nvPicPr>
          <p:cNvPr id="4" name="Picture 3" descr="table"/>
          <p:cNvPicPr>
            <a:picLocks noChangeAspect="1"/>
          </p:cNvPicPr>
          <p:nvPr/>
        </p:nvPicPr>
        <p:blipFill>
          <a:blip r:embed="rId2"/>
          <a:stretch>
            <a:fillRect/>
          </a:stretch>
        </p:blipFill>
        <p:spPr>
          <a:xfrm>
            <a:off x="6089650" y="937895"/>
            <a:ext cx="5400675" cy="478155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p:cNvSpPr>
            <a:spLocks noGrp="1" noRot="1" noChangeAspect="1" noMove="1" noResize="1" noEditPoints="1" noAdjustHandles="1" noChangeArrowheads="1" noChangeShapeType="1" noTextEdit="1"/>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838201" y="365125"/>
            <a:ext cx="5251316" cy="1807305"/>
          </a:xfrm>
        </p:spPr>
        <p:txBody>
          <a:bodyPr>
            <a:normAutofit/>
          </a:bodyPr>
          <a:lstStyle/>
          <a:p>
            <a:r>
              <a:rPr lang="en-US" dirty="0"/>
              <a:t>Insights and Analysis</a:t>
            </a:r>
            <a:endParaRPr lang="en-US" dirty="0"/>
          </a:p>
        </p:txBody>
      </p:sp>
      <p:sp>
        <p:nvSpPr>
          <p:cNvPr id="3" name="Content Placeholder"/>
          <p:cNvSpPr>
            <a:spLocks noGrp="1"/>
          </p:cNvSpPr>
          <p:nvPr>
            <p:ph idx="1"/>
          </p:nvPr>
        </p:nvSpPr>
        <p:spPr>
          <a:xfrm>
            <a:off x="838200" y="2333297"/>
            <a:ext cx="4619621" cy="3843666"/>
          </a:xfrm>
        </p:spPr>
        <p:txBody>
          <a:bodyPr>
            <a:normAutofit lnSpcReduction="20000"/>
          </a:bodyPr>
          <a:lstStyle/>
          <a:p>
            <a:pPr lvl="0">
              <a:lnSpc>
                <a:spcPct val="90000"/>
              </a:lnSpc>
            </a:pPr>
            <a:r>
              <a:rPr lang="en-US" sz="2000"/>
              <a:t>Key Findings:</a:t>
            </a:r>
            <a:endParaRPr lang="en-US" sz="2000"/>
          </a:p>
          <a:p>
            <a:pPr lvl="0">
              <a:lnSpc>
                <a:spcPct val="90000"/>
              </a:lnSpc>
            </a:pPr>
            <a:r>
              <a:rPr lang="en-US" sz="2000"/>
              <a:t>Identified regions most affected by specific disaster types.</a:t>
            </a:r>
            <a:endParaRPr lang="en-US" sz="2000"/>
          </a:p>
          <a:p>
            <a:pPr lvl="0">
              <a:lnSpc>
                <a:spcPct val="90000"/>
              </a:lnSpc>
            </a:pPr>
            <a:r>
              <a:rPr lang="en-US" sz="2000"/>
              <a:t>Observed trends in the frequency and impact of different disasters over time.</a:t>
            </a:r>
            <a:endParaRPr lang="en-US" sz="2000"/>
          </a:p>
          <a:p>
            <a:pPr lvl="0">
              <a:lnSpc>
                <a:spcPct val="90000"/>
              </a:lnSpc>
            </a:pPr>
            <a:r>
              <a:rPr lang="en-US" sz="2000"/>
              <a:t>Analyzed economic impacts and aid contributions, highlighting areas needing more support.</a:t>
            </a:r>
            <a:endParaRPr lang="en-US" sz="2000"/>
          </a:p>
          <a:p>
            <a:pPr lvl="0">
              <a:lnSpc>
                <a:spcPct val="90000"/>
              </a:lnSpc>
            </a:pPr>
            <a:r>
              <a:rPr lang="en-US" sz="2000"/>
              <a:t>Implications:</a:t>
            </a:r>
            <a:endParaRPr lang="en-US" sz="2000"/>
          </a:p>
          <a:p>
            <a:pPr lvl="0">
              <a:lnSpc>
                <a:spcPct val="90000"/>
              </a:lnSpc>
            </a:pPr>
            <a:r>
              <a:rPr lang="en-US" sz="2000"/>
              <a:t>Inform disaster management strategies and policies.Aid in resource allocation and planning for future responses.</a:t>
            </a:r>
            <a:endParaRPr lang="en-US" sz="2000"/>
          </a:p>
        </p:txBody>
      </p:sp>
      <p:pic>
        <p:nvPicPr>
          <p:cNvPr id="6" name="Picture 5"/>
          <p:cNvPicPr>
            <a:picLocks noChangeAspect="1"/>
          </p:cNvPicPr>
          <p:nvPr/>
        </p:nvPicPr>
        <p:blipFill rotWithShape="1">
          <a:blip r:embed="rId1"/>
          <a:srcRect l="19173" r="22967" b="9"/>
          <a:stretch>
            <a:fillRect/>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pic>
        <p:nvPicPr>
          <p:cNvPr id="4" name="Picture 3" descr="data source"/>
          <p:cNvPicPr>
            <a:picLocks noChangeAspect="1"/>
          </p:cNvPicPr>
          <p:nvPr/>
        </p:nvPicPr>
        <p:blipFill>
          <a:blip r:embed="rId2"/>
          <a:stretch>
            <a:fillRect/>
          </a:stretch>
        </p:blipFill>
        <p:spPr>
          <a:xfrm>
            <a:off x="6089650" y="152400"/>
            <a:ext cx="3253740" cy="602488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p:cNvSpPr>
            <a:spLocks noGrp="1" noRot="1" noChangeAspect="1" noMove="1" noResize="1" noEditPoints="1" noAdjustHandles="1" noChangeArrowheads="1" noChangeShapeType="1" noTextEdit="1"/>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838201" y="365125"/>
            <a:ext cx="5251316" cy="1807305"/>
          </a:xfrm>
        </p:spPr>
        <p:txBody>
          <a:bodyPr>
            <a:normAutofit/>
          </a:bodyPr>
          <a:lstStyle/>
          <a:p>
            <a:r>
              <a:rPr lang="en-US" dirty="0"/>
              <a:t>Future Enhancements</a:t>
            </a:r>
            <a:endParaRPr lang="en-US" dirty="0"/>
          </a:p>
        </p:txBody>
      </p:sp>
      <p:sp>
        <p:nvSpPr>
          <p:cNvPr id="3" name="Content Placeholder"/>
          <p:cNvSpPr>
            <a:spLocks noGrp="1"/>
          </p:cNvSpPr>
          <p:nvPr>
            <p:ph idx="1"/>
          </p:nvPr>
        </p:nvSpPr>
        <p:spPr>
          <a:xfrm>
            <a:off x="838200" y="2333297"/>
            <a:ext cx="4619621" cy="3843666"/>
          </a:xfrm>
        </p:spPr>
        <p:txBody>
          <a:bodyPr>
            <a:normAutofit lnSpcReduction="20000"/>
          </a:bodyPr>
          <a:lstStyle/>
          <a:p>
            <a:pPr lvl="0">
              <a:lnSpc>
                <a:spcPct val="90000"/>
              </a:lnSpc>
            </a:pPr>
            <a:r>
              <a:rPr lang="en-US" sz="1900"/>
              <a:t>Potential Improvements:</a:t>
            </a:r>
            <a:endParaRPr lang="en-US" sz="1900"/>
          </a:p>
          <a:p>
            <a:pPr lvl="0">
              <a:lnSpc>
                <a:spcPct val="90000"/>
              </a:lnSpc>
            </a:pPr>
            <a:r>
              <a:rPr lang="en-US" sz="1900"/>
              <a:t>Integrating real-time data for up-to-date insights.Expanding the dataset to include more variables and sources.</a:t>
            </a:r>
            <a:endParaRPr lang="en-US" sz="1900"/>
          </a:p>
          <a:p>
            <a:pPr lvl="0">
              <a:lnSpc>
                <a:spcPct val="90000"/>
              </a:lnSpc>
            </a:pPr>
            <a:r>
              <a:rPr lang="en-US" sz="1900"/>
              <a:t>Additional Features:</a:t>
            </a:r>
            <a:endParaRPr lang="en-US" sz="1900"/>
          </a:p>
          <a:p>
            <a:pPr lvl="0">
              <a:lnSpc>
                <a:spcPct val="90000"/>
              </a:lnSpc>
            </a:pPr>
            <a:r>
              <a:rPr lang="en-US" sz="1900"/>
              <a:t>Adding interactive elements like predictive analytics and scenario simulations.Enhancing user customization options for personalized analysis.</a:t>
            </a:r>
            <a:endParaRPr lang="en-US" sz="1900"/>
          </a:p>
          <a:p>
            <a:pPr lvl="0">
              <a:lnSpc>
                <a:spcPct val="90000"/>
              </a:lnSpc>
            </a:pPr>
            <a:r>
              <a:rPr lang="en-US" sz="1900"/>
              <a:t>Continuous Improvement: </a:t>
            </a:r>
            <a:endParaRPr lang="en-US" sz="1900"/>
          </a:p>
          <a:p>
            <a:pPr lvl="0">
              <a:lnSpc>
                <a:spcPct val="90000"/>
              </a:lnSpc>
            </a:pPr>
            <a:r>
              <a:rPr lang="en-US" sz="1900"/>
              <a:t>Regularly updating the dashboard based on user feedback and emerging needs.</a:t>
            </a:r>
            <a:endParaRPr lang="en-US" sz="1900"/>
          </a:p>
        </p:txBody>
      </p:sp>
      <p:pic>
        <p:nvPicPr>
          <p:cNvPr id="6" name="Picture 5" descr="Digital financial graph"/>
          <p:cNvPicPr>
            <a:picLocks noChangeAspect="1"/>
          </p:cNvPicPr>
          <p:nvPr/>
        </p:nvPicPr>
        <p:blipFill rotWithShape="1">
          <a:blip r:embed="rId1"/>
          <a:srcRect l="34800" r="16291" b="-2"/>
          <a:stretch>
            <a:fillRect/>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p:cNvSpPr>
            <a:spLocks noGrp="1" noRot="1" noChangeAspect="1" noMove="1" noResize="1" noEditPoints="1" noAdjustHandles="1" noChangeArrowheads="1" noChangeShapeType="1" noTextEdit="1"/>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838201" y="365125"/>
            <a:ext cx="5251316" cy="1807305"/>
          </a:xfrm>
        </p:spPr>
        <p:txBody>
          <a:bodyPr>
            <a:normAutofit/>
          </a:bodyPr>
          <a:lstStyle/>
          <a:p>
            <a:r>
              <a:rPr lang="en-US" dirty="0"/>
              <a:t>Conclusion </a:t>
            </a:r>
            <a:endParaRPr lang="en-US" dirty="0"/>
          </a:p>
        </p:txBody>
      </p:sp>
      <p:sp>
        <p:nvSpPr>
          <p:cNvPr id="3" name="Content Placeholder"/>
          <p:cNvSpPr>
            <a:spLocks noGrp="1"/>
          </p:cNvSpPr>
          <p:nvPr>
            <p:ph idx="1"/>
          </p:nvPr>
        </p:nvSpPr>
        <p:spPr>
          <a:xfrm>
            <a:off x="838200" y="2333297"/>
            <a:ext cx="5698331" cy="3843666"/>
          </a:xfrm>
        </p:spPr>
        <p:txBody>
          <a:bodyPr>
            <a:normAutofit/>
          </a:bodyPr>
          <a:lstStyle/>
          <a:p>
            <a:pPr lvl="0"/>
            <a:r>
              <a:rPr lang="en-US" sz="2000" dirty="0" err="1"/>
              <a:t>Summary:Created</a:t>
            </a:r>
            <a:r>
              <a:rPr lang="en-US" sz="2000" dirty="0"/>
              <a:t> a comprehensive dashboard to visualize and analyze disaster data using IBM </a:t>
            </a:r>
            <a:r>
              <a:rPr lang="en-US" sz="2000" dirty="0" err="1"/>
              <a:t>Cognos</a:t>
            </a:r>
            <a:r>
              <a:rPr lang="en-US" sz="2000" dirty="0"/>
              <a:t> </a:t>
            </a:r>
            <a:r>
              <a:rPr lang="en-US" sz="2000" dirty="0" err="1"/>
              <a:t>Analytics.The</a:t>
            </a:r>
            <a:r>
              <a:rPr lang="en-US" sz="2000" dirty="0"/>
              <a:t> dashboard provides valuable insights for disaster management and policy-making.</a:t>
            </a:r>
            <a:endParaRPr lang="en-GB" sz="2000" dirty="0"/>
          </a:p>
          <a:p>
            <a:pPr lvl="0"/>
            <a:r>
              <a:rPr lang="en-US" sz="2000" dirty="0"/>
              <a:t>Dashboard Link: </a:t>
            </a:r>
            <a:r>
              <a:rPr lang="en-US" sz="2000" dirty="0">
                <a:hlinkClick r:id="rId1"/>
              </a:rPr>
              <a:t>DISASTER</a:t>
            </a:r>
            <a:r>
              <a:rPr lang="en-GB" sz="2000" dirty="0">
                <a:hlinkClick r:id="rId1"/>
              </a:rPr>
              <a:t> </a:t>
            </a:r>
            <a:r>
              <a:rPr lang="en-US" sz="2000" dirty="0">
                <a:hlinkClick r:id="rId1"/>
              </a:rPr>
              <a:t>MANAGEMENT</a:t>
            </a:r>
            <a:endParaRPr lang="en-US" sz="2000" dirty="0"/>
          </a:p>
        </p:txBody>
      </p:sp>
      <p:pic>
        <p:nvPicPr>
          <p:cNvPr id="6" name="Picture 5" descr="Digital financial graph"/>
          <p:cNvPicPr>
            <a:picLocks noChangeAspect="1"/>
          </p:cNvPicPr>
          <p:nvPr/>
        </p:nvPicPr>
        <p:blipFill rotWithShape="1">
          <a:blip r:embed="rId2"/>
          <a:srcRect l="34800" r="16291" b="-2"/>
          <a:stretch>
            <a:fillRect/>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pic>
        <p:nvPicPr>
          <p:cNvPr id="4" name="Picture 3" descr="project"/>
          <p:cNvPicPr>
            <a:picLocks noChangeAspect="1"/>
          </p:cNvPicPr>
          <p:nvPr/>
        </p:nvPicPr>
        <p:blipFill>
          <a:blip r:embed="rId3"/>
          <a:stretch>
            <a:fillRect/>
          </a:stretch>
        </p:blipFill>
        <p:spPr>
          <a:xfrm>
            <a:off x="6731635" y="753745"/>
            <a:ext cx="5077460" cy="535051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p:cNvSpPr>
            <a:spLocks noGrp="1" noRot="1" noChangeAspect="1" noMove="1" noResize="1" noEditPoints="1" noAdjustHandles="1" noChangeArrowheads="1" noChangeShapeType="1" noTextEdit="1"/>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p:cNvSpPr>
            <a:spLocks noGrp="1" noRot="1" noChangeAspect="1" noMove="1" noResize="1" noEditPoints="1" noAdjustHandles="1" noChangeArrowheads="1" noChangeShapeType="1" noTextEdit="1"/>
          </p:cNvSpPr>
          <p:nvPr/>
        </p:nvSpPr>
        <p:spPr>
          <a:xfrm flipH="1">
            <a:off x="1" y="0"/>
            <a:ext cx="5511704" cy="6858000"/>
          </a:xfrm>
          <a:custGeom>
            <a:avLst/>
            <a:gdLst>
              <a:gd name="connsiteX0" fmla="*/ 5511704 w 5511704"/>
              <a:gd name="connsiteY0" fmla="*/ 0 h 6886576"/>
              <a:gd name="connsiteX1" fmla="*/ 1008599 w 5511704"/>
              <a:gd name="connsiteY1" fmla="*/ 0 h 6886576"/>
              <a:gd name="connsiteX2" fmla="*/ 1310975 w 5511704"/>
              <a:gd name="connsiteY2" fmla="*/ 110728 h 6886576"/>
              <a:gd name="connsiteX3" fmla="*/ 1267362 w 5511704"/>
              <a:gd name="connsiteY3" fmla="*/ 135731 h 6886576"/>
              <a:gd name="connsiteX4" fmla="*/ 1005692 w 5511704"/>
              <a:gd name="connsiteY4" fmla="*/ 71437 h 6886576"/>
              <a:gd name="connsiteX5" fmla="*/ 953358 w 5511704"/>
              <a:gd name="connsiteY5" fmla="*/ 89297 h 6886576"/>
              <a:gd name="connsiteX6" fmla="*/ 979525 w 5511704"/>
              <a:gd name="connsiteY6" fmla="*/ 164307 h 6886576"/>
              <a:gd name="connsiteX7" fmla="*/ 1092915 w 5511704"/>
              <a:gd name="connsiteY7" fmla="*/ 192882 h 6886576"/>
              <a:gd name="connsiteX8" fmla="*/ 1270270 w 5511704"/>
              <a:gd name="connsiteY8" fmla="*/ 375047 h 6886576"/>
              <a:gd name="connsiteX9" fmla="*/ 1002784 w 5511704"/>
              <a:gd name="connsiteY9" fmla="*/ 353615 h 6886576"/>
              <a:gd name="connsiteX10" fmla="*/ 956265 w 5511704"/>
              <a:gd name="connsiteY10" fmla="*/ 396479 h 6886576"/>
              <a:gd name="connsiteX11" fmla="*/ 938820 w 5511704"/>
              <a:gd name="connsiteY11" fmla="*/ 453629 h 6886576"/>
              <a:gd name="connsiteX12" fmla="*/ 860319 w 5511704"/>
              <a:gd name="connsiteY12" fmla="*/ 360759 h 6886576"/>
              <a:gd name="connsiteX13" fmla="*/ 793447 w 5511704"/>
              <a:gd name="connsiteY13" fmla="*/ 335757 h 6886576"/>
              <a:gd name="connsiteX14" fmla="*/ 773095 w 5511704"/>
              <a:gd name="connsiteY14" fmla="*/ 417910 h 6886576"/>
              <a:gd name="connsiteX15" fmla="*/ 834151 w 5511704"/>
              <a:gd name="connsiteY15" fmla="*/ 507206 h 6886576"/>
              <a:gd name="connsiteX16" fmla="*/ 996969 w 5511704"/>
              <a:gd name="connsiteY16" fmla="*/ 560785 h 6886576"/>
              <a:gd name="connsiteX17" fmla="*/ 822522 w 5511704"/>
              <a:gd name="connsiteY17" fmla="*/ 560785 h 6886576"/>
              <a:gd name="connsiteX18" fmla="*/ 621908 w 5511704"/>
              <a:gd name="connsiteY18" fmla="*/ 525066 h 6886576"/>
              <a:gd name="connsiteX19" fmla="*/ 409664 w 5511704"/>
              <a:gd name="connsiteY19" fmla="*/ 535781 h 6886576"/>
              <a:gd name="connsiteX20" fmla="*/ 209049 w 5511704"/>
              <a:gd name="connsiteY20" fmla="*/ 464344 h 6886576"/>
              <a:gd name="connsiteX21" fmla="*/ 5527 w 5511704"/>
              <a:gd name="connsiteY21" fmla="*/ 467916 h 6886576"/>
              <a:gd name="connsiteX22" fmla="*/ 906838 w 5511704"/>
              <a:gd name="connsiteY22" fmla="*/ 914400 h 6886576"/>
              <a:gd name="connsiteX23" fmla="*/ 863226 w 5511704"/>
              <a:gd name="connsiteY23" fmla="*/ 925116 h 6886576"/>
              <a:gd name="connsiteX24" fmla="*/ 805077 w 5511704"/>
              <a:gd name="connsiteY24" fmla="*/ 953691 h 6886576"/>
              <a:gd name="connsiteX25" fmla="*/ 848689 w 5511704"/>
              <a:gd name="connsiteY25" fmla="*/ 1010841 h 6886576"/>
              <a:gd name="connsiteX26" fmla="*/ 1084193 w 5511704"/>
              <a:gd name="connsiteY26" fmla="*/ 1117997 h 6886576"/>
              <a:gd name="connsiteX27" fmla="*/ 1142342 w 5511704"/>
              <a:gd name="connsiteY27" fmla="*/ 1225153 h 6886576"/>
              <a:gd name="connsiteX28" fmla="*/ 1069655 w 5511704"/>
              <a:gd name="connsiteY28" fmla="*/ 1214438 h 6886576"/>
              <a:gd name="connsiteX29" fmla="*/ 1005692 w 5511704"/>
              <a:gd name="connsiteY29" fmla="*/ 1235869 h 6886576"/>
              <a:gd name="connsiteX30" fmla="*/ 1031858 w 5511704"/>
              <a:gd name="connsiteY30" fmla="*/ 1371600 h 6886576"/>
              <a:gd name="connsiteX31" fmla="*/ 1366216 w 5511704"/>
              <a:gd name="connsiteY31" fmla="*/ 1546622 h 6886576"/>
              <a:gd name="connsiteX32" fmla="*/ 1395290 w 5511704"/>
              <a:gd name="connsiteY32" fmla="*/ 1603772 h 6886576"/>
              <a:gd name="connsiteX33" fmla="*/ 1354586 w 5511704"/>
              <a:gd name="connsiteY33" fmla="*/ 1643063 h 6886576"/>
              <a:gd name="connsiteX34" fmla="*/ 1247011 w 5511704"/>
              <a:gd name="connsiteY34" fmla="*/ 1664494 h 6886576"/>
              <a:gd name="connsiteX35" fmla="*/ 1398198 w 5511704"/>
              <a:gd name="connsiteY35" fmla="*/ 1857375 h 6886576"/>
              <a:gd name="connsiteX36" fmla="*/ 1453440 w 5511704"/>
              <a:gd name="connsiteY36" fmla="*/ 1910954 h 6886576"/>
              <a:gd name="connsiteX37" fmla="*/ 1549386 w 5511704"/>
              <a:gd name="connsiteY37" fmla="*/ 1993106 h 6886576"/>
              <a:gd name="connsiteX38" fmla="*/ 1549386 w 5511704"/>
              <a:gd name="connsiteY38" fmla="*/ 2021681 h 6886576"/>
              <a:gd name="connsiteX39" fmla="*/ 1421458 w 5511704"/>
              <a:gd name="connsiteY39" fmla="*/ 2110978 h 6886576"/>
              <a:gd name="connsiteX40" fmla="*/ 1188861 w 5511704"/>
              <a:gd name="connsiteY40" fmla="*/ 2085976 h 6886576"/>
              <a:gd name="connsiteX41" fmla="*/ 1531941 w 5511704"/>
              <a:gd name="connsiteY41" fmla="*/ 2218135 h 6886576"/>
              <a:gd name="connsiteX42" fmla="*/ 421293 w 5511704"/>
              <a:gd name="connsiteY42" fmla="*/ 1900238 h 6886576"/>
              <a:gd name="connsiteX43" fmla="*/ 491072 w 5511704"/>
              <a:gd name="connsiteY43" fmla="*/ 1982391 h 6886576"/>
              <a:gd name="connsiteX44" fmla="*/ 880671 w 5511704"/>
              <a:gd name="connsiteY44" fmla="*/ 2200276 h 6886576"/>
              <a:gd name="connsiteX45" fmla="*/ 991154 w 5511704"/>
              <a:gd name="connsiteY45" fmla="*/ 2336007 h 6886576"/>
              <a:gd name="connsiteX46" fmla="*/ 1107453 w 5511704"/>
              <a:gd name="connsiteY46" fmla="*/ 2411016 h 6886576"/>
              <a:gd name="connsiteX47" fmla="*/ 1270270 w 5511704"/>
              <a:gd name="connsiteY47" fmla="*/ 2411016 h 6886576"/>
              <a:gd name="connsiteX48" fmla="*/ 1386568 w 5511704"/>
              <a:gd name="connsiteY48" fmla="*/ 2528889 h 6886576"/>
              <a:gd name="connsiteX49" fmla="*/ 1267362 w 5511704"/>
              <a:gd name="connsiteY49" fmla="*/ 2553891 h 6886576"/>
              <a:gd name="connsiteX50" fmla="*/ 1127805 w 5511704"/>
              <a:gd name="connsiteY50" fmla="*/ 2536032 h 6886576"/>
              <a:gd name="connsiteX51" fmla="*/ 970802 w 5511704"/>
              <a:gd name="connsiteY51" fmla="*/ 2575322 h 6886576"/>
              <a:gd name="connsiteX52" fmla="*/ 825429 w 5511704"/>
              <a:gd name="connsiteY52" fmla="*/ 2543176 h 6886576"/>
              <a:gd name="connsiteX53" fmla="*/ 650982 w 5511704"/>
              <a:gd name="connsiteY53" fmla="*/ 2564607 h 6886576"/>
              <a:gd name="connsiteX54" fmla="*/ 595740 w 5511704"/>
              <a:gd name="connsiteY54" fmla="*/ 2703909 h 6886576"/>
              <a:gd name="connsiteX55" fmla="*/ 578296 w 5511704"/>
              <a:gd name="connsiteY55" fmla="*/ 2714626 h 6886576"/>
              <a:gd name="connsiteX56" fmla="*/ 255568 w 5511704"/>
              <a:gd name="connsiteY56" fmla="*/ 2936081 h 6886576"/>
              <a:gd name="connsiteX57" fmla="*/ 165437 w 5511704"/>
              <a:gd name="connsiteY57" fmla="*/ 2953941 h 6886576"/>
              <a:gd name="connsiteX58" fmla="*/ 697501 w 5511704"/>
              <a:gd name="connsiteY58" fmla="*/ 3343275 h 6886576"/>
              <a:gd name="connsiteX59" fmla="*/ 339884 w 5511704"/>
              <a:gd name="connsiteY59" fmla="*/ 3243263 h 6886576"/>
              <a:gd name="connsiteX60" fmla="*/ 290458 w 5511704"/>
              <a:gd name="connsiteY60" fmla="*/ 3407569 h 6886576"/>
              <a:gd name="connsiteX61" fmla="*/ 459090 w 5511704"/>
              <a:gd name="connsiteY61" fmla="*/ 3554016 h 6886576"/>
              <a:gd name="connsiteX62" fmla="*/ 520147 w 5511704"/>
              <a:gd name="connsiteY62" fmla="*/ 3843338 h 6886576"/>
              <a:gd name="connsiteX63" fmla="*/ 491072 w 5511704"/>
              <a:gd name="connsiteY63" fmla="*/ 4107657 h 6886576"/>
              <a:gd name="connsiteX64" fmla="*/ 418386 w 5511704"/>
              <a:gd name="connsiteY64" fmla="*/ 4189810 h 6886576"/>
              <a:gd name="connsiteX65" fmla="*/ 313718 w 5511704"/>
              <a:gd name="connsiteY65" fmla="*/ 4339829 h 6886576"/>
              <a:gd name="connsiteX66" fmla="*/ 249753 w 5511704"/>
              <a:gd name="connsiteY66" fmla="*/ 4432698 h 6886576"/>
              <a:gd name="connsiteX67" fmla="*/ 25879 w 5511704"/>
              <a:gd name="connsiteY67" fmla="*/ 4396979 h 6886576"/>
              <a:gd name="connsiteX68" fmla="*/ 325347 w 5511704"/>
              <a:gd name="connsiteY68" fmla="*/ 4632722 h 6886576"/>
              <a:gd name="connsiteX69" fmla="*/ 84029 w 5511704"/>
              <a:gd name="connsiteY69" fmla="*/ 4604147 h 6886576"/>
              <a:gd name="connsiteX70" fmla="*/ 5527 w 5511704"/>
              <a:gd name="connsiteY70" fmla="*/ 4622007 h 6886576"/>
              <a:gd name="connsiteX71" fmla="*/ 49139 w 5511704"/>
              <a:gd name="connsiteY71" fmla="*/ 4697016 h 6886576"/>
              <a:gd name="connsiteX72" fmla="*/ 226494 w 5511704"/>
              <a:gd name="connsiteY72" fmla="*/ 4825604 h 6886576"/>
              <a:gd name="connsiteX73" fmla="*/ 592833 w 5511704"/>
              <a:gd name="connsiteY73" fmla="*/ 5175647 h 6886576"/>
              <a:gd name="connsiteX74" fmla="*/ 238123 w 5511704"/>
              <a:gd name="connsiteY74" fmla="*/ 5014913 h 6886576"/>
              <a:gd name="connsiteX75" fmla="*/ 610278 w 5511704"/>
              <a:gd name="connsiteY75" fmla="*/ 5375673 h 6886576"/>
              <a:gd name="connsiteX76" fmla="*/ 691686 w 5511704"/>
              <a:gd name="connsiteY76" fmla="*/ 5497116 h 6886576"/>
              <a:gd name="connsiteX77" fmla="*/ 860319 w 5511704"/>
              <a:gd name="connsiteY77" fmla="*/ 5793582 h 6886576"/>
              <a:gd name="connsiteX78" fmla="*/ 851597 w 5511704"/>
              <a:gd name="connsiteY78" fmla="*/ 5825729 h 6886576"/>
              <a:gd name="connsiteX79" fmla="*/ 659704 w 5511704"/>
              <a:gd name="connsiteY79" fmla="*/ 5779295 h 6886576"/>
              <a:gd name="connsiteX80" fmla="*/ 909746 w 5511704"/>
              <a:gd name="connsiteY80" fmla="*/ 6029326 h 6886576"/>
              <a:gd name="connsiteX81" fmla="*/ 1168509 w 5511704"/>
              <a:gd name="connsiteY81" fmla="*/ 6222207 h 6886576"/>
              <a:gd name="connsiteX82" fmla="*/ 985339 w 5511704"/>
              <a:gd name="connsiteY82" fmla="*/ 6193632 h 6886576"/>
              <a:gd name="connsiteX83" fmla="*/ 732391 w 5511704"/>
              <a:gd name="connsiteY83" fmla="*/ 6082904 h 6886576"/>
              <a:gd name="connsiteX84" fmla="*/ 645167 w 5511704"/>
              <a:gd name="connsiteY84" fmla="*/ 6125766 h 6886576"/>
              <a:gd name="connsiteX85" fmla="*/ 883579 w 5511704"/>
              <a:gd name="connsiteY85" fmla="*/ 6307932 h 6886576"/>
              <a:gd name="connsiteX86" fmla="*/ 1020229 w 5511704"/>
              <a:gd name="connsiteY86" fmla="*/ 6393657 h 6886576"/>
              <a:gd name="connsiteX87" fmla="*/ 1075471 w 5511704"/>
              <a:gd name="connsiteY87" fmla="*/ 6457950 h 6886576"/>
              <a:gd name="connsiteX88" fmla="*/ 1232473 w 5511704"/>
              <a:gd name="connsiteY88" fmla="*/ 6686551 h 6886576"/>
              <a:gd name="connsiteX89" fmla="*/ 1592997 w 5511704"/>
              <a:gd name="connsiteY89" fmla="*/ 6886576 h 6886576"/>
              <a:gd name="connsiteX90" fmla="*/ 5511704 w 5511704"/>
              <a:gd name="connsiteY90" fmla="*/ 6886576 h 6886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511704" h="6886576">
                <a:moveTo>
                  <a:pt x="5511704" y="0"/>
                </a:moveTo>
                <a:lnTo>
                  <a:pt x="1008599" y="0"/>
                </a:lnTo>
                <a:cubicBezTo>
                  <a:pt x="1110360" y="35719"/>
                  <a:pt x="1209214" y="78581"/>
                  <a:pt x="1310975" y="110728"/>
                </a:cubicBezTo>
                <a:cubicBezTo>
                  <a:pt x="1296437" y="146447"/>
                  <a:pt x="1281900" y="139303"/>
                  <a:pt x="1267362" y="135731"/>
                </a:cubicBezTo>
                <a:cubicBezTo>
                  <a:pt x="1180139" y="121445"/>
                  <a:pt x="1090008" y="110728"/>
                  <a:pt x="1005692" y="71437"/>
                </a:cubicBezTo>
                <a:cubicBezTo>
                  <a:pt x="985339" y="64294"/>
                  <a:pt x="962080" y="64294"/>
                  <a:pt x="953358" y="89297"/>
                </a:cubicBezTo>
                <a:cubicBezTo>
                  <a:pt x="938820" y="125016"/>
                  <a:pt x="959172" y="146447"/>
                  <a:pt x="979525" y="164307"/>
                </a:cubicBezTo>
                <a:cubicBezTo>
                  <a:pt x="1014414" y="196453"/>
                  <a:pt x="1055118" y="189310"/>
                  <a:pt x="1092915" y="192882"/>
                </a:cubicBezTo>
                <a:cubicBezTo>
                  <a:pt x="1197583" y="210741"/>
                  <a:pt x="1247011" y="260747"/>
                  <a:pt x="1270270" y="375047"/>
                </a:cubicBezTo>
                <a:cubicBezTo>
                  <a:pt x="1180139" y="328613"/>
                  <a:pt x="1090008" y="385763"/>
                  <a:pt x="1002784" y="353615"/>
                </a:cubicBezTo>
                <a:cubicBezTo>
                  <a:pt x="979525" y="346472"/>
                  <a:pt x="944635" y="357188"/>
                  <a:pt x="956265" y="396479"/>
                </a:cubicBezTo>
                <a:cubicBezTo>
                  <a:pt x="967894" y="432198"/>
                  <a:pt x="1005692" y="460772"/>
                  <a:pt x="938820" y="453629"/>
                </a:cubicBezTo>
                <a:cubicBezTo>
                  <a:pt x="889393" y="450056"/>
                  <a:pt x="874856" y="407194"/>
                  <a:pt x="860319" y="360759"/>
                </a:cubicBezTo>
                <a:cubicBezTo>
                  <a:pt x="848689" y="335757"/>
                  <a:pt x="816707" y="321469"/>
                  <a:pt x="793447" y="335757"/>
                </a:cubicBezTo>
                <a:cubicBezTo>
                  <a:pt x="764373" y="350044"/>
                  <a:pt x="773095" y="389335"/>
                  <a:pt x="773095" y="417910"/>
                </a:cubicBezTo>
                <a:cubicBezTo>
                  <a:pt x="770187" y="471488"/>
                  <a:pt x="793447" y="496491"/>
                  <a:pt x="834151" y="507206"/>
                </a:cubicBezTo>
                <a:cubicBezTo>
                  <a:pt x="883579" y="521494"/>
                  <a:pt x="933005" y="539354"/>
                  <a:pt x="996969" y="560785"/>
                </a:cubicBezTo>
                <a:cubicBezTo>
                  <a:pt x="927190" y="596503"/>
                  <a:pt x="874856" y="589360"/>
                  <a:pt x="822522" y="560785"/>
                </a:cubicBezTo>
                <a:cubicBezTo>
                  <a:pt x="758558" y="528637"/>
                  <a:pt x="674242" y="485775"/>
                  <a:pt x="621908" y="525066"/>
                </a:cubicBezTo>
                <a:cubicBezTo>
                  <a:pt x="543407" y="582216"/>
                  <a:pt x="479443" y="546497"/>
                  <a:pt x="409664" y="535781"/>
                </a:cubicBezTo>
                <a:cubicBezTo>
                  <a:pt x="264290" y="514350"/>
                  <a:pt x="354422" y="482204"/>
                  <a:pt x="209049" y="464344"/>
                </a:cubicBezTo>
                <a:cubicBezTo>
                  <a:pt x="150900" y="457200"/>
                  <a:pt x="89843" y="428625"/>
                  <a:pt x="5527" y="467916"/>
                </a:cubicBezTo>
                <a:cubicBezTo>
                  <a:pt x="386404" y="675085"/>
                  <a:pt x="566666" y="660797"/>
                  <a:pt x="906838" y="914400"/>
                </a:cubicBezTo>
                <a:cubicBezTo>
                  <a:pt x="892301" y="939404"/>
                  <a:pt x="877764" y="928688"/>
                  <a:pt x="863226" y="925116"/>
                </a:cubicBezTo>
                <a:cubicBezTo>
                  <a:pt x="839967" y="921544"/>
                  <a:pt x="810892" y="907256"/>
                  <a:pt x="805077" y="953691"/>
                </a:cubicBezTo>
                <a:cubicBezTo>
                  <a:pt x="802169" y="989410"/>
                  <a:pt x="819615" y="1007269"/>
                  <a:pt x="848689" y="1010841"/>
                </a:cubicBezTo>
                <a:cubicBezTo>
                  <a:pt x="933005" y="1025129"/>
                  <a:pt x="1008599" y="1075135"/>
                  <a:pt x="1084193" y="1117997"/>
                </a:cubicBezTo>
                <a:cubicBezTo>
                  <a:pt x="1119082" y="1135857"/>
                  <a:pt x="1156879" y="1160860"/>
                  <a:pt x="1142342" y="1225153"/>
                </a:cubicBezTo>
                <a:cubicBezTo>
                  <a:pt x="1113268" y="1243013"/>
                  <a:pt x="1092915" y="1218009"/>
                  <a:pt x="1069655" y="1214438"/>
                </a:cubicBezTo>
                <a:cubicBezTo>
                  <a:pt x="1046396" y="1210866"/>
                  <a:pt x="991154" y="1225153"/>
                  <a:pt x="1005692" y="1235869"/>
                </a:cubicBezTo>
                <a:cubicBezTo>
                  <a:pt x="1072563" y="1275159"/>
                  <a:pt x="950450" y="1371600"/>
                  <a:pt x="1031858" y="1371600"/>
                </a:cubicBezTo>
                <a:cubicBezTo>
                  <a:pt x="1165601" y="1371600"/>
                  <a:pt x="1238288" y="1543050"/>
                  <a:pt x="1366216" y="1546622"/>
                </a:cubicBezTo>
                <a:cubicBezTo>
                  <a:pt x="1386568" y="1546622"/>
                  <a:pt x="1395290" y="1578770"/>
                  <a:pt x="1395290" y="1603772"/>
                </a:cubicBezTo>
                <a:cubicBezTo>
                  <a:pt x="1395290" y="1635920"/>
                  <a:pt x="1374939" y="1639491"/>
                  <a:pt x="1354586" y="1643063"/>
                </a:cubicBezTo>
                <a:cubicBezTo>
                  <a:pt x="1322604" y="1646635"/>
                  <a:pt x="1287715" y="1603772"/>
                  <a:pt x="1247011" y="1664494"/>
                </a:cubicBezTo>
                <a:cubicBezTo>
                  <a:pt x="1322604" y="1700213"/>
                  <a:pt x="1401105" y="1735932"/>
                  <a:pt x="1398198" y="1857375"/>
                </a:cubicBezTo>
                <a:cubicBezTo>
                  <a:pt x="1398198" y="1889523"/>
                  <a:pt x="1430180" y="1903810"/>
                  <a:pt x="1453440" y="1910954"/>
                </a:cubicBezTo>
                <a:cubicBezTo>
                  <a:pt x="1494144" y="1925241"/>
                  <a:pt x="1526126" y="1946673"/>
                  <a:pt x="1549386" y="1993106"/>
                </a:cubicBezTo>
                <a:cubicBezTo>
                  <a:pt x="1549386" y="2003822"/>
                  <a:pt x="1549386" y="2010966"/>
                  <a:pt x="1549386" y="2021681"/>
                </a:cubicBezTo>
                <a:cubicBezTo>
                  <a:pt x="1543571" y="2132410"/>
                  <a:pt x="1485422" y="2128838"/>
                  <a:pt x="1421458" y="2110978"/>
                </a:cubicBezTo>
                <a:cubicBezTo>
                  <a:pt x="1345864" y="2089547"/>
                  <a:pt x="1270270" y="2046685"/>
                  <a:pt x="1188861" y="2085976"/>
                </a:cubicBezTo>
                <a:cubicBezTo>
                  <a:pt x="1302252" y="2139554"/>
                  <a:pt x="1427272" y="2143126"/>
                  <a:pt x="1531941" y="2218135"/>
                </a:cubicBezTo>
                <a:cubicBezTo>
                  <a:pt x="1142342" y="2232422"/>
                  <a:pt x="799262" y="1993106"/>
                  <a:pt x="421293" y="1900238"/>
                </a:cubicBezTo>
                <a:cubicBezTo>
                  <a:pt x="432923" y="1960960"/>
                  <a:pt x="464905" y="1975247"/>
                  <a:pt x="491072" y="1982391"/>
                </a:cubicBezTo>
                <a:cubicBezTo>
                  <a:pt x="630630" y="2028825"/>
                  <a:pt x="752743" y="2121695"/>
                  <a:pt x="880671" y="2200276"/>
                </a:cubicBezTo>
                <a:cubicBezTo>
                  <a:pt x="933005" y="2232422"/>
                  <a:pt x="970802" y="2268142"/>
                  <a:pt x="991154" y="2336007"/>
                </a:cubicBezTo>
                <a:cubicBezTo>
                  <a:pt x="1008599" y="2400300"/>
                  <a:pt x="1043489" y="2428875"/>
                  <a:pt x="1107453" y="2411016"/>
                </a:cubicBezTo>
                <a:cubicBezTo>
                  <a:pt x="1159787" y="2396729"/>
                  <a:pt x="1215029" y="2403873"/>
                  <a:pt x="1270270" y="2411016"/>
                </a:cubicBezTo>
                <a:cubicBezTo>
                  <a:pt x="1331326" y="2418160"/>
                  <a:pt x="1401105" y="2489597"/>
                  <a:pt x="1386568" y="2528889"/>
                </a:cubicBezTo>
                <a:cubicBezTo>
                  <a:pt x="1357494" y="2593182"/>
                  <a:pt x="1308067" y="2561035"/>
                  <a:pt x="1267362" y="2553891"/>
                </a:cubicBezTo>
                <a:cubicBezTo>
                  <a:pt x="1217936" y="2546748"/>
                  <a:pt x="1127805" y="2528889"/>
                  <a:pt x="1127805" y="2536032"/>
                </a:cubicBezTo>
                <a:cubicBezTo>
                  <a:pt x="1095822" y="2696766"/>
                  <a:pt x="1023136" y="2575322"/>
                  <a:pt x="970802" y="2575322"/>
                </a:cubicBezTo>
                <a:cubicBezTo>
                  <a:pt x="921375" y="2575322"/>
                  <a:pt x="871949" y="2557463"/>
                  <a:pt x="825429" y="2543176"/>
                </a:cubicBezTo>
                <a:cubicBezTo>
                  <a:pt x="764373" y="2525316"/>
                  <a:pt x="709132" y="2557463"/>
                  <a:pt x="650982" y="2564607"/>
                </a:cubicBezTo>
                <a:cubicBezTo>
                  <a:pt x="598648" y="2571751"/>
                  <a:pt x="627722" y="2664620"/>
                  <a:pt x="595740" y="2703909"/>
                </a:cubicBezTo>
                <a:cubicBezTo>
                  <a:pt x="589926" y="2714626"/>
                  <a:pt x="584111" y="2714626"/>
                  <a:pt x="578296" y="2714626"/>
                </a:cubicBezTo>
                <a:cubicBezTo>
                  <a:pt x="560851" y="2993232"/>
                  <a:pt x="255568" y="2925366"/>
                  <a:pt x="255568" y="2936081"/>
                </a:cubicBezTo>
                <a:cubicBezTo>
                  <a:pt x="229401" y="2953941"/>
                  <a:pt x="197419" y="2911079"/>
                  <a:pt x="165437" y="2953941"/>
                </a:cubicBezTo>
                <a:cubicBezTo>
                  <a:pt x="302087" y="3150394"/>
                  <a:pt x="511425" y="3196828"/>
                  <a:pt x="697501" y="3343275"/>
                </a:cubicBezTo>
                <a:cubicBezTo>
                  <a:pt x="543407" y="3393282"/>
                  <a:pt x="453275" y="3221832"/>
                  <a:pt x="339884" y="3243263"/>
                </a:cubicBezTo>
                <a:cubicBezTo>
                  <a:pt x="284643" y="3296842"/>
                  <a:pt x="450368" y="3382566"/>
                  <a:pt x="290458" y="3407569"/>
                </a:cubicBezTo>
                <a:cubicBezTo>
                  <a:pt x="360236" y="3454004"/>
                  <a:pt x="409664" y="3500439"/>
                  <a:pt x="459090" y="3554016"/>
                </a:cubicBezTo>
                <a:cubicBezTo>
                  <a:pt x="543407" y="3650457"/>
                  <a:pt x="560851" y="3714751"/>
                  <a:pt x="520147" y="3843338"/>
                </a:cubicBezTo>
                <a:cubicBezTo>
                  <a:pt x="493979" y="3929063"/>
                  <a:pt x="456183" y="4007645"/>
                  <a:pt x="491072" y="4107657"/>
                </a:cubicBezTo>
                <a:cubicBezTo>
                  <a:pt x="514332" y="4175522"/>
                  <a:pt x="505609" y="4221957"/>
                  <a:pt x="418386" y="4189810"/>
                </a:cubicBezTo>
                <a:cubicBezTo>
                  <a:pt x="325347" y="4157663"/>
                  <a:pt x="290458" y="4218386"/>
                  <a:pt x="313718" y="4339829"/>
                </a:cubicBezTo>
                <a:cubicBezTo>
                  <a:pt x="328254" y="4418410"/>
                  <a:pt x="313718" y="4443413"/>
                  <a:pt x="249753" y="4432698"/>
                </a:cubicBezTo>
                <a:cubicBezTo>
                  <a:pt x="179975" y="4421982"/>
                  <a:pt x="113103" y="4371976"/>
                  <a:pt x="25879" y="4396979"/>
                </a:cubicBezTo>
                <a:cubicBezTo>
                  <a:pt x="95658" y="4539854"/>
                  <a:pt x="243939" y="4496991"/>
                  <a:pt x="325347" y="4632722"/>
                </a:cubicBezTo>
                <a:cubicBezTo>
                  <a:pt x="229401" y="4632722"/>
                  <a:pt x="153807" y="4632722"/>
                  <a:pt x="84029" y="4604147"/>
                </a:cubicBezTo>
                <a:cubicBezTo>
                  <a:pt x="54954" y="4593433"/>
                  <a:pt x="22972" y="4579145"/>
                  <a:pt x="5527" y="4622007"/>
                </a:cubicBezTo>
                <a:cubicBezTo>
                  <a:pt x="-14826" y="4672014"/>
                  <a:pt x="25879" y="4689872"/>
                  <a:pt x="49139" y="4697016"/>
                </a:cubicBezTo>
                <a:cubicBezTo>
                  <a:pt x="116011" y="4722019"/>
                  <a:pt x="168344" y="4779170"/>
                  <a:pt x="226494" y="4825604"/>
                </a:cubicBezTo>
                <a:cubicBezTo>
                  <a:pt x="351514" y="4925616"/>
                  <a:pt x="488165" y="5011341"/>
                  <a:pt x="592833" y="5175647"/>
                </a:cubicBezTo>
                <a:cubicBezTo>
                  <a:pt x="461997" y="5132785"/>
                  <a:pt x="363144" y="5032772"/>
                  <a:pt x="238123" y="5014913"/>
                </a:cubicBezTo>
                <a:cubicBezTo>
                  <a:pt x="345700" y="5164932"/>
                  <a:pt x="482350" y="5264944"/>
                  <a:pt x="610278" y="5375673"/>
                </a:cubicBezTo>
                <a:cubicBezTo>
                  <a:pt x="648075" y="5407819"/>
                  <a:pt x="685872" y="5429250"/>
                  <a:pt x="691686" y="5497116"/>
                </a:cubicBezTo>
                <a:cubicBezTo>
                  <a:pt x="709132" y="5629276"/>
                  <a:pt x="755650" y="5736432"/>
                  <a:pt x="860319" y="5793582"/>
                </a:cubicBezTo>
                <a:cubicBezTo>
                  <a:pt x="860319" y="5793582"/>
                  <a:pt x="854504" y="5815013"/>
                  <a:pt x="851597" y="5825729"/>
                </a:cubicBezTo>
                <a:cubicBezTo>
                  <a:pt x="787632" y="5829301"/>
                  <a:pt x="738206" y="5750720"/>
                  <a:pt x="659704" y="5779295"/>
                </a:cubicBezTo>
                <a:cubicBezTo>
                  <a:pt x="738206" y="5886451"/>
                  <a:pt x="802169" y="5979319"/>
                  <a:pt x="909746" y="6029326"/>
                </a:cubicBezTo>
                <a:cubicBezTo>
                  <a:pt x="996969" y="6068616"/>
                  <a:pt x="1104545" y="6093620"/>
                  <a:pt x="1168509" y="6222207"/>
                </a:cubicBezTo>
                <a:cubicBezTo>
                  <a:pt x="1095822" y="6247210"/>
                  <a:pt x="1040581" y="6215063"/>
                  <a:pt x="985339" y="6193632"/>
                </a:cubicBezTo>
                <a:cubicBezTo>
                  <a:pt x="901023" y="6157913"/>
                  <a:pt x="816707" y="6118623"/>
                  <a:pt x="732391" y="6082904"/>
                </a:cubicBezTo>
                <a:cubicBezTo>
                  <a:pt x="700408" y="6068616"/>
                  <a:pt x="665519" y="6061472"/>
                  <a:pt x="645167" y="6125766"/>
                </a:cubicBezTo>
                <a:cubicBezTo>
                  <a:pt x="752743" y="6140053"/>
                  <a:pt x="816707" y="6225779"/>
                  <a:pt x="883579" y="6307932"/>
                </a:cubicBezTo>
                <a:cubicBezTo>
                  <a:pt x="921375" y="6354366"/>
                  <a:pt x="953358" y="6415088"/>
                  <a:pt x="1020229" y="6393657"/>
                </a:cubicBezTo>
                <a:cubicBezTo>
                  <a:pt x="1055118" y="6382942"/>
                  <a:pt x="1078378" y="6415088"/>
                  <a:pt x="1075471" y="6457950"/>
                </a:cubicBezTo>
                <a:cubicBezTo>
                  <a:pt x="1060933" y="6607970"/>
                  <a:pt x="1145250" y="6657976"/>
                  <a:pt x="1232473" y="6686551"/>
                </a:cubicBezTo>
                <a:cubicBezTo>
                  <a:pt x="1360401" y="6729413"/>
                  <a:pt x="1473792" y="6815138"/>
                  <a:pt x="1592997" y="6886576"/>
                </a:cubicBezTo>
                <a:lnTo>
                  <a:pt x="5511704" y="6886576"/>
                </a:lnTo>
                <a:close/>
              </a:path>
            </a:pathLst>
          </a:custGeom>
          <a:solidFill>
            <a:srgbClr val="4D9AC3">
              <a:alpha val="20000"/>
            </a:srgbClr>
          </a:solidFill>
          <a:ln w="32707" cap="flat">
            <a:noFill/>
            <a:prstDash val="solid"/>
            <a:miter/>
          </a:ln>
        </p:spPr>
        <p:txBody>
          <a:bodyPr rtlCol="0" anchor="ctr"/>
          <a:lstStyle/>
          <a:p>
            <a:endParaRPr lang="en-US" dirty="0"/>
          </a:p>
        </p:txBody>
      </p:sp>
      <p:sp>
        <p:nvSpPr>
          <p:cNvPr id="2" name="Title"/>
          <p:cNvSpPr>
            <a:spLocks noGrp="1"/>
          </p:cNvSpPr>
          <p:nvPr>
            <p:ph type="ctrTitle"/>
          </p:nvPr>
        </p:nvSpPr>
        <p:spPr>
          <a:xfrm>
            <a:off x="838200" y="713312"/>
            <a:ext cx="3524250" cy="5431376"/>
          </a:xfrm>
        </p:spPr>
        <p:txBody>
          <a:bodyPr>
            <a:normAutofit/>
          </a:bodyPr>
          <a:lstStyle/>
          <a:p>
            <a:r>
              <a:rPr lang="en-US" sz="3700" dirty="0"/>
              <a:t>Crisis Management and Response Dashboar</a:t>
            </a:r>
            <a:endParaRPr lang="en-US" sz="3700" dirty="0"/>
          </a:p>
        </p:txBody>
      </p:sp>
      <p:sp>
        <p:nvSpPr>
          <p:cNvPr id="3" name="Content Placeholder"/>
          <p:cNvSpPr>
            <a:spLocks noGrp="1"/>
          </p:cNvSpPr>
          <p:nvPr>
            <p:ph idx="1"/>
          </p:nvPr>
        </p:nvSpPr>
        <p:spPr>
          <a:xfrm>
            <a:off x="6095999" y="713313"/>
            <a:ext cx="5257801" cy="5431376"/>
          </a:xfrm>
        </p:spPr>
        <p:txBody>
          <a:bodyPr anchor="ctr">
            <a:normAutofit/>
          </a:bodyPr>
          <a:lstStyle/>
          <a:p>
            <a:pPr lvl="0"/>
            <a:r>
              <a:rPr lang="en-US" sz="2000"/>
              <a:t>Build a crisis management and response dashboard for organizations to monitor and respond to emergency situations such as natural disasters, cybersecurity threats, or public health crises. Integrate data from emergency response teams, social media feeds, and news sources to provide real-time situational awareness and decision support. Use Cognos BI to visualize critical information such as incident locations, resource allocations, and response timelines to facilitate effective crisis management and coordination.</a:t>
            </a:r>
            <a:endParaRPr lang="en-US" sz="20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p:cNvSpPr>
            <a:spLocks noGrp="1" noRot="1" noChangeAspect="1" noMove="1" noResize="1" noEditPoints="1" noAdjustHandles="1" noChangeArrowheads="1" noChangeShapeType="1" noTextEdit="1"/>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838201" y="365125"/>
            <a:ext cx="5251316" cy="1807305"/>
          </a:xfrm>
        </p:spPr>
        <p:txBody>
          <a:bodyPr>
            <a:normAutofit/>
          </a:bodyPr>
          <a:lstStyle/>
          <a:p>
            <a:r>
              <a:rPr lang="en-US" dirty="0"/>
              <a:t>Introduction</a:t>
            </a:r>
            <a:endParaRPr lang="en-US" dirty="0"/>
          </a:p>
        </p:txBody>
      </p:sp>
      <p:sp>
        <p:nvSpPr>
          <p:cNvPr id="3" name="Content Placeholder"/>
          <p:cNvSpPr>
            <a:spLocks noGrp="1"/>
          </p:cNvSpPr>
          <p:nvPr>
            <p:ph idx="1"/>
          </p:nvPr>
        </p:nvSpPr>
        <p:spPr>
          <a:xfrm>
            <a:off x="838200" y="2333297"/>
            <a:ext cx="4619621" cy="3843666"/>
          </a:xfrm>
        </p:spPr>
        <p:txBody>
          <a:bodyPr>
            <a:normAutofit/>
          </a:bodyPr>
          <a:lstStyle/>
          <a:p>
            <a:pPr lvl="0"/>
            <a:r>
              <a:rPr lang="en-US" sz="2000"/>
              <a:t>Objective:Visualize and analyze global disaster data to aid decision-making.Scope:Covers various disaster types worldwide.</a:t>
            </a:r>
            <a:endParaRPr lang="en-US" sz="2000"/>
          </a:p>
          <a:p>
            <a:pPr lvl="0"/>
            <a:r>
              <a:rPr lang="en-US" sz="2000"/>
              <a:t>Key metrics: total affected, deaths, economic impacts.</a:t>
            </a:r>
            <a:endParaRPr lang="en-US" sz="2000"/>
          </a:p>
          <a:p>
            <a:pPr lvl="0"/>
            <a:r>
              <a:rPr lang="en-US" sz="2000"/>
              <a:t>Tools &amp; Process:Used IBM Cognos Analytics.Collected data from Kaggle, cleaned, and created interactive visualizations.</a:t>
            </a:r>
            <a:endParaRPr lang="en-US" sz="2000"/>
          </a:p>
        </p:txBody>
      </p:sp>
      <p:pic>
        <p:nvPicPr>
          <p:cNvPr id="6" name="Picture 5" descr="Digital financial graphs in 3D"/>
          <p:cNvPicPr>
            <a:picLocks noChangeAspect="1"/>
          </p:cNvPicPr>
          <p:nvPr/>
        </p:nvPicPr>
        <p:blipFill rotWithShape="1">
          <a:blip r:embed="rId1"/>
          <a:srcRect l="28813" r="3508" b="-9"/>
          <a:stretch>
            <a:fillRect/>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p:cNvSpPr>
            <a:spLocks noGrp="1" noRot="1" noChangeAspect="1" noMove="1" noResize="1" noEditPoints="1" noAdjustHandles="1" noChangeArrowheads="1" noChangeShapeType="1" noTextEdit="1"/>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838201" y="365125"/>
            <a:ext cx="5251316" cy="1807305"/>
          </a:xfrm>
        </p:spPr>
        <p:txBody>
          <a:bodyPr>
            <a:normAutofit/>
          </a:bodyPr>
          <a:lstStyle/>
          <a:p>
            <a:r>
              <a:rPr lang="en-US" dirty="0"/>
              <a:t>Data Collection</a:t>
            </a:r>
            <a:endParaRPr lang="en-US" dirty="0"/>
          </a:p>
        </p:txBody>
      </p:sp>
      <p:sp>
        <p:nvSpPr>
          <p:cNvPr id="3" name="Content Placeholder"/>
          <p:cNvSpPr>
            <a:spLocks noGrp="1"/>
          </p:cNvSpPr>
          <p:nvPr>
            <p:ph idx="1"/>
          </p:nvPr>
        </p:nvSpPr>
        <p:spPr>
          <a:xfrm>
            <a:off x="838200" y="2333297"/>
            <a:ext cx="4619621" cy="3843666"/>
          </a:xfrm>
        </p:spPr>
        <p:txBody>
          <a:bodyPr>
            <a:normAutofit/>
          </a:bodyPr>
          <a:lstStyle/>
          <a:p>
            <a:pPr lvl="0"/>
            <a:r>
              <a:rPr lang="en-US" sz="2000"/>
              <a:t>Key Points:Source: The dataset was sourced from Kaggle.</a:t>
            </a:r>
            <a:endParaRPr lang="en-US" sz="2000"/>
          </a:p>
          <a:p>
            <a:pPr lvl="0"/>
            <a:r>
              <a:rPr lang="en-US" sz="2000"/>
              <a:t>Format: The dataset was in CSV format.</a:t>
            </a:r>
            <a:endParaRPr lang="en-US" sz="2000"/>
          </a:p>
          <a:p>
            <a:pPr lvl="0"/>
            <a:r>
              <a:rPr lang="en-US" sz="2000"/>
              <a:t>Content: Included disaster types, affected populations, economic impacts, geographical locations, and timelines.</a:t>
            </a:r>
            <a:endParaRPr lang="en-US" sz="2000"/>
          </a:p>
        </p:txBody>
      </p:sp>
      <p:pic>
        <p:nvPicPr>
          <p:cNvPr id="6" name="Picture 5" descr="Abstract background"/>
          <p:cNvPicPr>
            <a:picLocks noChangeAspect="1"/>
          </p:cNvPicPr>
          <p:nvPr/>
        </p:nvPicPr>
        <p:blipFill rotWithShape="1">
          <a:blip r:embed="rId1"/>
          <a:srcRect l="35946" r="11876" b="-2"/>
          <a:stretch>
            <a:fillRect/>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p:cNvSpPr>
            <a:spLocks noGrp="1" noRot="1" noChangeAspect="1" noMove="1" noResize="1" noEditPoints="1" noAdjustHandles="1" noChangeArrowheads="1" noChangeShapeType="1" noTextEdit="1"/>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838201" y="365125"/>
            <a:ext cx="5251316" cy="1807305"/>
          </a:xfrm>
        </p:spPr>
        <p:txBody>
          <a:bodyPr>
            <a:normAutofit/>
          </a:bodyPr>
          <a:lstStyle/>
          <a:p>
            <a:r>
              <a:rPr lang="en-US" dirty="0"/>
              <a:t>Data Analysis</a:t>
            </a:r>
            <a:endParaRPr lang="en-US" dirty="0"/>
          </a:p>
        </p:txBody>
      </p:sp>
      <p:sp>
        <p:nvSpPr>
          <p:cNvPr id="3" name="Content Placeholder"/>
          <p:cNvSpPr>
            <a:spLocks noGrp="1"/>
          </p:cNvSpPr>
          <p:nvPr>
            <p:ph idx="1"/>
          </p:nvPr>
        </p:nvSpPr>
        <p:spPr>
          <a:xfrm>
            <a:off x="838200" y="2333297"/>
            <a:ext cx="4619621" cy="3843666"/>
          </a:xfrm>
        </p:spPr>
        <p:txBody>
          <a:bodyPr>
            <a:normAutofit fontScale="90000" lnSpcReduction="10000"/>
          </a:bodyPr>
          <a:lstStyle/>
          <a:p>
            <a:pPr lvl="0">
              <a:lnSpc>
                <a:spcPct val="90000"/>
              </a:lnSpc>
            </a:pPr>
            <a:r>
              <a:rPr lang="en-US" sz="1700"/>
              <a:t>Initial Review: Conducted an initial review to understand the structure and content of the data.</a:t>
            </a:r>
            <a:endParaRPr lang="en-US" sz="1700"/>
          </a:p>
          <a:p>
            <a:pPr lvl="0">
              <a:lnSpc>
                <a:spcPct val="90000"/>
              </a:lnSpc>
            </a:pPr>
            <a:r>
              <a:rPr lang="en-US" sz="1700"/>
              <a:t>Key Variables Identified:Disaster types</a:t>
            </a:r>
            <a:endParaRPr lang="en-US" sz="1700"/>
          </a:p>
          <a:p>
            <a:pPr lvl="0">
              <a:lnSpc>
                <a:spcPct val="90000"/>
              </a:lnSpc>
            </a:pPr>
            <a:r>
              <a:rPr lang="en-US" sz="1700"/>
              <a:t>Total affected individuals</a:t>
            </a:r>
            <a:endParaRPr lang="en-US" sz="1700"/>
          </a:p>
          <a:p>
            <a:pPr lvl="0">
              <a:lnSpc>
                <a:spcPct val="90000"/>
              </a:lnSpc>
            </a:pPr>
            <a:r>
              <a:rPr lang="en-US" sz="1700"/>
              <a:t>Total deaths</a:t>
            </a:r>
            <a:endParaRPr lang="en-US" sz="1700"/>
          </a:p>
          <a:p>
            <a:pPr lvl="0">
              <a:lnSpc>
                <a:spcPct val="90000"/>
              </a:lnSpc>
            </a:pPr>
            <a:r>
              <a:rPr lang="en-US" sz="1700"/>
              <a:t>Economic impacts (reconstruction costs, insured damages, aid contributions)</a:t>
            </a:r>
            <a:endParaRPr lang="en-US" sz="1700"/>
          </a:p>
          <a:p>
            <a:pPr lvl="0">
              <a:lnSpc>
                <a:spcPct val="90000"/>
              </a:lnSpc>
            </a:pPr>
            <a:r>
              <a:rPr lang="en-US" sz="1700"/>
              <a:t>Geographical locations</a:t>
            </a:r>
            <a:endParaRPr lang="en-US" sz="1700"/>
          </a:p>
          <a:p>
            <a:pPr lvl="0">
              <a:lnSpc>
                <a:spcPct val="90000"/>
              </a:lnSpc>
            </a:pPr>
            <a:r>
              <a:rPr lang="en-US" sz="1700"/>
              <a:t>Data Preparation:Cleaned data using IBM Cognos Data Module tool.</a:t>
            </a:r>
            <a:endParaRPr lang="en-US" sz="1700"/>
          </a:p>
          <a:p>
            <a:pPr lvl="0">
              <a:lnSpc>
                <a:spcPct val="90000"/>
              </a:lnSpc>
            </a:pPr>
            <a:r>
              <a:rPr lang="en-US" sz="1700"/>
              <a:t>Corrected inconsistencies, fixed missing values, and addressed formatting errors.Ensured data accuracy for reliable insights.</a:t>
            </a:r>
            <a:endParaRPr lang="en-US" sz="1700"/>
          </a:p>
        </p:txBody>
      </p:sp>
      <p:pic>
        <p:nvPicPr>
          <p:cNvPr id="6" name="Picture 5" descr="Magnifying glass showing decling performance"/>
          <p:cNvPicPr>
            <a:picLocks noChangeAspect="1"/>
          </p:cNvPicPr>
          <p:nvPr/>
        </p:nvPicPr>
        <p:blipFill rotWithShape="1">
          <a:blip r:embed="rId1"/>
          <a:srcRect l="22994" r="19054" b="-3"/>
          <a:stretch>
            <a:fillRect/>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p:cNvSpPr>
            <a:spLocks noGrp="1" noRot="1" noChangeAspect="1" noMove="1" noResize="1" noEditPoints="1" noAdjustHandles="1" noChangeArrowheads="1" noChangeShapeType="1" noTextEdit="1"/>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838201" y="365125"/>
            <a:ext cx="5251316" cy="1807305"/>
          </a:xfrm>
        </p:spPr>
        <p:txBody>
          <a:bodyPr>
            <a:normAutofit/>
          </a:bodyPr>
          <a:lstStyle/>
          <a:p>
            <a:r>
              <a:rPr lang="en-US" dirty="0"/>
              <a:t>Dashboard Design</a:t>
            </a:r>
            <a:endParaRPr lang="en-US" dirty="0"/>
          </a:p>
        </p:txBody>
      </p:sp>
      <p:sp>
        <p:nvSpPr>
          <p:cNvPr id="3" name="Content Placeholder"/>
          <p:cNvSpPr>
            <a:spLocks noGrp="1"/>
          </p:cNvSpPr>
          <p:nvPr>
            <p:ph idx="1"/>
          </p:nvPr>
        </p:nvSpPr>
        <p:spPr>
          <a:xfrm>
            <a:off x="838200" y="2333297"/>
            <a:ext cx="4619621" cy="3843666"/>
          </a:xfrm>
        </p:spPr>
        <p:txBody>
          <a:bodyPr>
            <a:normAutofit/>
          </a:bodyPr>
          <a:lstStyle/>
          <a:p>
            <a:pPr lvl="0"/>
            <a:r>
              <a:rPr lang="en-US" sz="2000"/>
              <a:t>Template Used: Started with a blank template in IBM Cognos Analytics.</a:t>
            </a:r>
            <a:endParaRPr lang="en-US" sz="2000"/>
          </a:p>
          <a:p>
            <a:pPr lvl="0"/>
            <a:r>
              <a:rPr lang="en-US" sz="2000"/>
              <a:t>Resource Added: Imported the cleaned data module into the dashboard environment.</a:t>
            </a:r>
            <a:endParaRPr lang="en-US" sz="2000"/>
          </a:p>
          <a:p>
            <a:pPr lvl="0"/>
            <a:r>
              <a:rPr lang="en-US" sz="2000"/>
              <a:t>Planning:Identified key metrics and visualizations for valuable insights.Designed a user-friendly and intuitive layout.</a:t>
            </a:r>
            <a:endParaRPr lang="en-US" sz="2000"/>
          </a:p>
        </p:txBody>
      </p:sp>
      <p:pic>
        <p:nvPicPr>
          <p:cNvPr id="6" name="Picture 5" descr="Digital financial graph"/>
          <p:cNvPicPr>
            <a:picLocks noChangeAspect="1"/>
          </p:cNvPicPr>
          <p:nvPr/>
        </p:nvPicPr>
        <p:blipFill rotWithShape="1">
          <a:blip r:embed="rId1"/>
          <a:srcRect l="34800" r="16291" b="-2"/>
          <a:stretch>
            <a:fillRect/>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p:cNvSpPr>
            <a:spLocks noGrp="1" noRot="1" noChangeAspect="1" noMove="1" noResize="1" noEditPoints="1" noAdjustHandles="1" noChangeArrowheads="1" noChangeShapeType="1" noTextEdit="1"/>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838201" y="365125"/>
            <a:ext cx="5251316" cy="1807305"/>
          </a:xfrm>
        </p:spPr>
        <p:txBody>
          <a:bodyPr>
            <a:normAutofit/>
          </a:bodyPr>
          <a:lstStyle/>
          <a:p>
            <a:r>
              <a:rPr lang="en-US" dirty="0"/>
              <a:t>Implementing Visualizations</a:t>
            </a:r>
            <a:endParaRPr lang="en-US" dirty="0"/>
          </a:p>
        </p:txBody>
      </p:sp>
      <p:sp>
        <p:nvSpPr>
          <p:cNvPr id="3" name="Content Placeholder"/>
          <p:cNvSpPr>
            <a:spLocks noGrp="1"/>
          </p:cNvSpPr>
          <p:nvPr>
            <p:ph idx="1"/>
          </p:nvPr>
        </p:nvSpPr>
        <p:spPr>
          <a:xfrm>
            <a:off x="838200" y="2333297"/>
            <a:ext cx="4619621" cy="3843666"/>
          </a:xfrm>
        </p:spPr>
        <p:txBody>
          <a:bodyPr>
            <a:normAutofit lnSpcReduction="10000"/>
          </a:bodyPr>
          <a:lstStyle/>
          <a:p>
            <a:pPr lvl="0"/>
            <a:r>
              <a:rPr lang="en-US" sz="2000"/>
              <a:t>The dashboard utilizes various visualizations to present disaster data in an insightful way.</a:t>
            </a:r>
            <a:endParaRPr lang="en-US" sz="2000"/>
          </a:p>
          <a:p>
            <a:pPr lvl="0"/>
            <a:r>
              <a:rPr lang="en-US" sz="2000"/>
              <a:t>Visualizations Used:</a:t>
            </a:r>
            <a:endParaRPr lang="en-US" sz="2000"/>
          </a:p>
          <a:p>
            <a:pPr lvl="0"/>
            <a:r>
              <a:rPr lang="en-US" sz="2000"/>
              <a:t>Map Visualization</a:t>
            </a:r>
            <a:endParaRPr lang="en-US" sz="2000"/>
          </a:p>
          <a:p>
            <a:pPr lvl="0"/>
            <a:r>
              <a:rPr lang="en-US" sz="2000"/>
              <a:t>Radial Chart</a:t>
            </a:r>
            <a:endParaRPr lang="en-US" sz="2000"/>
          </a:p>
          <a:p>
            <a:pPr lvl="0"/>
            <a:r>
              <a:rPr lang="en-US" sz="2000"/>
              <a:t>Dual Line Chart</a:t>
            </a:r>
            <a:endParaRPr lang="en-US" sz="2000"/>
          </a:p>
          <a:p>
            <a:pPr lvl="0"/>
            <a:r>
              <a:rPr lang="en-US" sz="2000"/>
              <a:t>line and Column Chart</a:t>
            </a:r>
            <a:endParaRPr lang="en-US" sz="2000"/>
          </a:p>
          <a:p>
            <a:pPr lvl="0"/>
            <a:r>
              <a:rPr lang="en-US" sz="2000"/>
              <a:t>Table</a:t>
            </a:r>
            <a:endParaRPr lang="en-US" sz="2000"/>
          </a:p>
        </p:txBody>
      </p:sp>
      <p:pic>
        <p:nvPicPr>
          <p:cNvPr id="6" name="Picture 5" descr="Financial graphs on a dark display"/>
          <p:cNvPicPr>
            <a:picLocks noChangeAspect="1"/>
          </p:cNvPicPr>
          <p:nvPr/>
        </p:nvPicPr>
        <p:blipFill rotWithShape="1">
          <a:blip r:embed="rId1"/>
          <a:srcRect l="20124" r="25537" b="4"/>
          <a:stretch>
            <a:fillRect/>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p:cNvSpPr>
            <a:spLocks noGrp="1" noRot="1" noChangeAspect="1" noMove="1" noResize="1" noEditPoints="1" noAdjustHandles="1" noChangeArrowheads="1" noChangeShapeType="1" noTextEdit="1"/>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838201" y="365125"/>
            <a:ext cx="5251316" cy="1807305"/>
          </a:xfrm>
        </p:spPr>
        <p:txBody>
          <a:bodyPr>
            <a:normAutofit/>
          </a:bodyPr>
          <a:lstStyle/>
          <a:p>
            <a:r>
              <a:rPr lang="en-US" dirty="0"/>
              <a:t>Map Visualization</a:t>
            </a:r>
            <a:endParaRPr lang="en-US" dirty="0"/>
          </a:p>
        </p:txBody>
      </p:sp>
      <p:sp>
        <p:nvSpPr>
          <p:cNvPr id="3" name="Content Placeholder"/>
          <p:cNvSpPr>
            <a:spLocks noGrp="1"/>
          </p:cNvSpPr>
          <p:nvPr>
            <p:ph idx="1"/>
          </p:nvPr>
        </p:nvSpPr>
        <p:spPr>
          <a:xfrm>
            <a:off x="838200" y="2333297"/>
            <a:ext cx="4619621" cy="3843666"/>
          </a:xfrm>
        </p:spPr>
        <p:txBody>
          <a:bodyPr>
            <a:normAutofit/>
          </a:bodyPr>
          <a:lstStyle/>
          <a:p>
            <a:pPr lvl="0"/>
            <a:r>
              <a:rPr lang="en-US" sz="2000"/>
              <a:t>Purpose: Show Disaster Type and Total Affected for Country regions and Year.</a:t>
            </a:r>
            <a:endParaRPr lang="en-US" sz="2000"/>
          </a:p>
          <a:p>
            <a:pPr lvl="0"/>
            <a:r>
              <a:rPr lang="en-US" sz="2000"/>
              <a:t>Details: Interactive map displaying disaster events by location and time, with color coding and size variations.</a:t>
            </a:r>
            <a:endParaRPr lang="en-US" sz="2000"/>
          </a:p>
        </p:txBody>
      </p:sp>
      <p:pic>
        <p:nvPicPr>
          <p:cNvPr id="6" name="Picture 5" descr="Digital map with light leak background"/>
          <p:cNvPicPr>
            <a:picLocks noChangeAspect="1"/>
          </p:cNvPicPr>
          <p:nvPr/>
        </p:nvPicPr>
        <p:blipFill rotWithShape="1">
          <a:blip r:embed="rId1"/>
          <a:srcRect l="24788" r="17179" b="4"/>
          <a:stretch>
            <a:fillRect/>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pic>
        <p:nvPicPr>
          <p:cNvPr id="4" name="Picture 3" descr="map"/>
          <p:cNvPicPr>
            <a:picLocks noChangeAspect="1"/>
          </p:cNvPicPr>
          <p:nvPr/>
        </p:nvPicPr>
        <p:blipFill>
          <a:blip r:embed="rId2"/>
          <a:stretch>
            <a:fillRect/>
          </a:stretch>
        </p:blipFill>
        <p:spPr>
          <a:xfrm>
            <a:off x="5715000" y="532130"/>
            <a:ext cx="6363335" cy="522160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p:cNvSpPr>
            <a:spLocks noGrp="1" noRot="1" noChangeAspect="1" noMove="1" noResize="1" noEditPoints="1" noAdjustHandles="1" noChangeArrowheads="1" noChangeShapeType="1" noTextEdit="1"/>
          </p:cNvSpPr>
          <p:nvPr/>
        </p:nvSpPr>
        <p:spPr>
          <a:xfrm>
            <a:off x="3175" y="-9017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838201" y="365125"/>
            <a:ext cx="5251316" cy="1807305"/>
          </a:xfrm>
        </p:spPr>
        <p:txBody>
          <a:bodyPr>
            <a:normAutofit/>
          </a:bodyPr>
          <a:lstStyle/>
          <a:p>
            <a:r>
              <a:rPr lang="en-US" dirty="0"/>
              <a:t>Radial Chart</a:t>
            </a:r>
            <a:endParaRPr lang="en-US" dirty="0"/>
          </a:p>
        </p:txBody>
      </p:sp>
      <p:sp>
        <p:nvSpPr>
          <p:cNvPr id="3" name="Content Placeholder"/>
          <p:cNvSpPr>
            <a:spLocks noGrp="1"/>
          </p:cNvSpPr>
          <p:nvPr>
            <p:ph idx="1"/>
          </p:nvPr>
        </p:nvSpPr>
        <p:spPr>
          <a:xfrm>
            <a:off x="838200" y="2333297"/>
            <a:ext cx="4619621" cy="3843666"/>
          </a:xfrm>
        </p:spPr>
        <p:txBody>
          <a:bodyPr>
            <a:normAutofit/>
          </a:bodyPr>
          <a:lstStyle/>
          <a:p>
            <a:pPr lvl="0"/>
            <a:r>
              <a:rPr lang="en-US" sz="2000"/>
              <a:t>Purpose: Show Country and Disaster Subgroup.</a:t>
            </a:r>
            <a:endParaRPr lang="en-US" sz="2000"/>
          </a:p>
          <a:p>
            <a:pPr lvl="0"/>
            <a:r>
              <a:rPr lang="en-US" sz="2000"/>
              <a:t>Details: Circular chart representing the distribution of different disaster subgroups across countries.</a:t>
            </a:r>
            <a:endParaRPr lang="en-US" sz="2000"/>
          </a:p>
        </p:txBody>
      </p:sp>
      <p:pic>
        <p:nvPicPr>
          <p:cNvPr id="6" name="Picture 5" descr="Different coloured pieces"/>
          <p:cNvPicPr>
            <a:picLocks noChangeAspect="1"/>
          </p:cNvPicPr>
          <p:nvPr/>
        </p:nvPicPr>
        <p:blipFill rotWithShape="1">
          <a:blip r:embed="rId1"/>
          <a:srcRect l="18579" r="20536" b="-9"/>
          <a:stretch>
            <a:fillRect/>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pic>
        <p:nvPicPr>
          <p:cNvPr id="4" name="Picture 3" descr="radical"/>
          <p:cNvPicPr>
            <a:picLocks noChangeAspect="1"/>
          </p:cNvPicPr>
          <p:nvPr/>
        </p:nvPicPr>
        <p:blipFill>
          <a:blip r:embed="rId2"/>
          <a:stretch>
            <a:fillRect/>
          </a:stretch>
        </p:blipFill>
        <p:spPr>
          <a:xfrm>
            <a:off x="5969000" y="573405"/>
            <a:ext cx="5223510" cy="5530850"/>
          </a:xfrm>
          <a:prstGeom prst="rect">
            <a:avLst/>
          </a:prstGeom>
        </p:spPr>
      </p:pic>
    </p:spTree>
  </p:cSld>
  <p:clrMapOvr>
    <a:masterClrMapping/>
  </p:clrMapOvr>
</p:sld>
</file>

<file path=ppt/theme/theme1.xml><?xml version="1.0" encoding="utf-8"?>
<a:theme xmlns:a="http://schemas.openxmlformats.org/drawingml/2006/main" name="BrushVTI">
  <a:themeElements>
    <a:clrScheme name="AnalogousFromRegularSeedRightStep">
      <a:dk1>
        <a:srgbClr val="000000"/>
      </a:dk1>
      <a:lt1>
        <a:srgbClr val="FFFFFF"/>
      </a:lt1>
      <a:dk2>
        <a:srgbClr val="3C2A22"/>
      </a:dk2>
      <a:lt2>
        <a:srgbClr val="E8E4E2"/>
      </a:lt2>
      <a:accent1>
        <a:srgbClr val="4D9AC3"/>
      </a:accent1>
      <a:accent2>
        <a:srgbClr val="3B57B1"/>
      </a:accent2>
      <a:accent3>
        <a:srgbClr val="624DC3"/>
      </a:accent3>
      <a:accent4>
        <a:srgbClr val="823BB1"/>
      </a:accent4>
      <a:accent5>
        <a:srgbClr val="C34DC1"/>
      </a:accent5>
      <a:accent6>
        <a:srgbClr val="B13B7E"/>
      </a:accent6>
      <a:hlink>
        <a:srgbClr val="BF6C3F"/>
      </a:hlink>
      <a:folHlink>
        <a:srgbClr val="7F7F7F"/>
      </a:folHlink>
    </a:clrScheme>
    <a:fontScheme name="Custom 3">
      <a:majorFont>
        <a:latin typeface="Elephant"/>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4208</Words>
  <Application>WPS Presentation</Application>
  <PresentationFormat>Widescreen</PresentationFormat>
  <Paragraphs>96</Paragraphs>
  <Slides>15</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15</vt:i4>
      </vt:variant>
    </vt:vector>
  </HeadingPairs>
  <TitlesOfParts>
    <vt:vector size="25" baseType="lpstr">
      <vt:lpstr>Arial</vt:lpstr>
      <vt:lpstr>SimSun</vt:lpstr>
      <vt:lpstr>Wingdings</vt:lpstr>
      <vt:lpstr>Century Gothic</vt:lpstr>
      <vt:lpstr>Elephant</vt:lpstr>
      <vt:lpstr>Segoe Print</vt:lpstr>
      <vt:lpstr>Microsoft YaHei</vt:lpstr>
      <vt:lpstr>Arial Unicode MS</vt:lpstr>
      <vt:lpstr>Calibri</vt:lpstr>
      <vt:lpstr>BrushVTI</vt:lpstr>
      <vt:lpstr>Disaster Management Dashboard Created with IBM Cognos Analytics</vt:lpstr>
      <vt:lpstr>Crisis Management and Response Dashboar</vt:lpstr>
      <vt:lpstr>Introduction</vt:lpstr>
      <vt:lpstr>Data Collection</vt:lpstr>
      <vt:lpstr>Data Analysis</vt:lpstr>
      <vt:lpstr>Dashboard Design</vt:lpstr>
      <vt:lpstr>Implementing Visualizations</vt:lpstr>
      <vt:lpstr>Map Visualization</vt:lpstr>
      <vt:lpstr>Radial Chart</vt:lpstr>
      <vt:lpstr>Dual Line Chart</vt:lpstr>
      <vt:lpstr>Combination Bar Chart</vt:lpstr>
      <vt:lpstr>List Chart</vt:lpstr>
      <vt:lpstr>Insights and Analysis</vt:lpstr>
      <vt:lpstr>Future Enhancements</vt:lpstr>
      <vt:lpstr>Conclusion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Disaster Management Dashboard Created with IBM Cognos Analytics</dc:title>
  <dc:creator>ffvaathi01@gmail.com</dc:creator>
  <cp:lastModifiedBy>user</cp:lastModifiedBy>
  <cp:revision>8</cp:revision>
  <dcterms:created xsi:type="dcterms:W3CDTF">2024-05-24T02:57:00Z</dcterms:created>
  <dcterms:modified xsi:type="dcterms:W3CDTF">2024-05-24T22:51:44Z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09FACD67C9374C579DAEF8E507FF0D1A_13</vt:lpwstr>
  </property>
  <property fmtid="{D5CDD505-2E9C-101B-9397-08002B2CF9AE}" pid="3" name="KSOProductBuildVer">
    <vt:lpwstr>1033-12.2.0.13472</vt:lpwstr>
  </property>
</Properties>
</file>