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6" r:id="rId8"/>
    <p:sldId id="270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port-0-section-4-project-dihik2mlj1jafb9.sel4.cloudtype.app/dashboard" TargetMode="External"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4749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941" y="4554855"/>
            <a:ext cx="14971091" cy="25298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16000" kern="0" spc="-2100">
                <a:solidFill>
                  <a:srgbClr val="2fa599"/>
                </a:solidFill>
                <a:latin typeface="Noto Sans CJK KR Black"/>
                <a:cs typeface="Noto Sans CJK KR Black"/>
              </a:rPr>
              <a:t>TFT </a:t>
            </a:r>
            <a:r>
              <a:rPr lang="en-US" altLang="ko-KR" sz="16000" kern="0" spc="-2100">
                <a:solidFill>
                  <a:srgbClr val="ffffff"/>
                </a:solidFill>
                <a:latin typeface="Noto Sans CJK KR Black"/>
                <a:cs typeface="Noto Sans CJK KR Black"/>
              </a:rPr>
              <a:t>SET 9</a:t>
            </a:r>
            <a:endParaRPr lang="en-US" altLang="ko-KR" sz="16000" kern="0" spc="-2100">
              <a:solidFill>
                <a:srgbClr val="ffffff"/>
              </a:solidFill>
              <a:latin typeface="Noto Sans CJK KR Black"/>
              <a:cs typeface="Noto Sans CJK KR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574" y="4116705"/>
            <a:ext cx="15053722" cy="3009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1400" b="1" kern="0" spc="3500">
                <a:solidFill>
                  <a:srgbClr val="ffffff"/>
                </a:solidFill>
                <a:latin typeface="Noto Sans CJK KR Thin"/>
                <a:cs typeface="Noto Sans CJK KR Thin"/>
              </a:rPr>
              <a:t>Teamfight Tactics</a:t>
            </a:r>
            <a:endParaRPr lang="en-US" altLang="ko-KR" sz="1400" b="1" kern="0" spc="3500">
              <a:solidFill>
                <a:srgbClr val="ffffff"/>
              </a:solidFill>
              <a:latin typeface="Noto Sans CJK KR Thin"/>
              <a:cs typeface="Noto Sans CJK KR Thin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1923839" y="8536306"/>
            <a:ext cx="6364160" cy="49339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700">
                <a:solidFill>
                  <a:schemeClr val="lt1"/>
                </a:solidFill>
                <a:latin typeface="Noto Sans CJK KR Regular"/>
                <a:cs typeface="Noto Sans CJK KR Regular"/>
              </a:rPr>
              <a:t>코드스테이츠 </a:t>
            </a:r>
            <a:r>
              <a:rPr lang="en-US" altLang="ko-KR" sz="2700">
                <a:solidFill>
                  <a:schemeClr val="lt1"/>
                </a:solidFill>
                <a:latin typeface="Noto Sans CJK KR Regular"/>
                <a:cs typeface="Noto Sans CJK KR Regular"/>
              </a:rPr>
              <a:t>AI_18_</a:t>
            </a:r>
            <a:r>
              <a:rPr lang="ko-KR" altLang="en-US" sz="2700">
                <a:solidFill>
                  <a:schemeClr val="lt1"/>
                </a:solidFill>
                <a:latin typeface="Noto Sans CJK KR Regular"/>
                <a:cs typeface="Noto Sans CJK KR Regular"/>
              </a:rPr>
              <a:t>류재영</a:t>
            </a:r>
            <a:endParaRPr lang="ko-KR" altLang="en-US" sz="2700">
              <a:solidFill>
                <a:schemeClr val="lt1"/>
              </a:solidFill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56614" y="5328796"/>
            <a:ext cx="6364159" cy="4985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700">
                <a:solidFill>
                  <a:srgbClr val="252525"/>
                </a:solidFill>
                <a:latin typeface="Noto Sans CJK KR Regular"/>
                <a:cs typeface="Noto Sans CJK KR Regular"/>
              </a:rPr>
              <a:t>문제정의</a:t>
            </a:r>
            <a:endParaRPr lang="ko-KR" altLang="en-US" sz="2700">
              <a:solidFill>
                <a:srgbClr val="252525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6614" y="4766315"/>
            <a:ext cx="3500048" cy="7999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000">
                <a:solidFill>
                  <a:srgbClr val="252525"/>
                </a:solidFill>
                <a:latin typeface="Noto Sans CJK KR Black"/>
                <a:cs typeface="Noto Sans CJK KR Black"/>
              </a:rPr>
              <a:t>Contents</a:t>
            </a:r>
            <a:r>
              <a:rPr lang="en-US" sz="3000">
                <a:solidFill>
                  <a:srgbClr val="474948"/>
                </a:solidFill>
                <a:latin typeface="Noto Sans CJK KR Black"/>
                <a:cs typeface="Noto Sans CJK KR Black"/>
              </a:rPr>
              <a:t> </a:t>
            </a:r>
            <a:r>
              <a:rPr lang="en-US" sz="3000">
                <a:solidFill>
                  <a:srgbClr val="2fa599"/>
                </a:solidFill>
                <a:latin typeface="Noto Sans CJK KR Black"/>
                <a:cs typeface="Noto Sans CJK KR Black"/>
              </a:rPr>
              <a:t>01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4056614" y="8309198"/>
            <a:ext cx="7409455" cy="4995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700">
                <a:solidFill>
                  <a:srgbClr val="252525"/>
                </a:solidFill>
                <a:latin typeface="Noto Sans CJK KR Regular"/>
                <a:cs typeface="Noto Sans CJK KR Regular"/>
              </a:rPr>
              <a:t>웹사이트</a:t>
            </a:r>
            <a:endParaRPr lang="ko-KR" altLang="en-US" sz="2700">
              <a:solidFill>
                <a:srgbClr val="252525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6614" y="7749383"/>
            <a:ext cx="3500048" cy="7999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000">
                <a:solidFill>
                  <a:srgbClr val="252525"/>
                </a:solidFill>
                <a:latin typeface="Noto Sans CJK KR Black"/>
                <a:cs typeface="Noto Sans CJK KR Black"/>
              </a:rPr>
              <a:t>Contents </a:t>
            </a:r>
            <a:r>
              <a:rPr lang="en-US" sz="3000">
                <a:solidFill>
                  <a:srgbClr val="2fa599"/>
                </a:solidFill>
                <a:latin typeface="Noto Sans CJK KR Black"/>
                <a:cs typeface="Noto Sans CJK KR Black"/>
              </a:rPr>
              <a:t>03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12111640" y="5326129"/>
            <a:ext cx="6714120" cy="49174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700">
                <a:solidFill>
                  <a:srgbClr val="252525"/>
                </a:solidFill>
                <a:latin typeface="Noto Sans CJK KR Regular"/>
                <a:cs typeface="Noto Sans CJK KR Regular"/>
              </a:rPr>
              <a:t>파이프라인</a:t>
            </a:r>
            <a:endParaRPr lang="ko-KR" altLang="en-US" sz="2700">
              <a:solidFill>
                <a:srgbClr val="252525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11640" y="4766315"/>
            <a:ext cx="3569424" cy="7999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000">
                <a:solidFill>
                  <a:srgbClr val="252525"/>
                </a:solidFill>
                <a:latin typeface="Noto Sans CJK KR Black"/>
                <a:cs typeface="Noto Sans CJK KR Black"/>
              </a:rPr>
              <a:t>Contents </a:t>
            </a:r>
            <a:r>
              <a:rPr lang="en-US" sz="3000">
                <a:solidFill>
                  <a:srgbClr val="2fa599"/>
                </a:solidFill>
                <a:latin typeface="Noto Sans CJK KR Black"/>
                <a:cs typeface="Noto Sans CJK KR Black"/>
              </a:rPr>
              <a:t>02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2111640" y="8309198"/>
            <a:ext cx="4970120" cy="4995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700">
                <a:solidFill>
                  <a:srgbClr val="252525"/>
                </a:solidFill>
                <a:latin typeface="Noto Sans CJK KR Regular"/>
                <a:cs typeface="Noto Sans CJK KR Regular"/>
              </a:rPr>
              <a:t>한계점 및 개선사항</a:t>
            </a:r>
            <a:endParaRPr lang="ko-KR" altLang="en-US" sz="2700">
              <a:solidFill>
                <a:srgbClr val="252525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1640" y="7794763"/>
            <a:ext cx="3653048" cy="7999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000">
                <a:solidFill>
                  <a:srgbClr val="252525"/>
                </a:solidFill>
                <a:latin typeface="Noto Sans CJK KR Black"/>
                <a:cs typeface="Noto Sans CJK KR Black"/>
              </a:rPr>
              <a:t>Contents </a:t>
            </a:r>
            <a:r>
              <a:rPr lang="en-US" sz="3000">
                <a:solidFill>
                  <a:srgbClr val="2fa599"/>
                </a:solidFill>
                <a:latin typeface="Noto Sans CJK KR Black"/>
                <a:cs typeface="Noto Sans CJK KR Black"/>
              </a:rPr>
              <a:t>04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 rot="0"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2182150" y="4595945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-160069" y="-38095"/>
            <a:ext cx="18617848" cy="3446349"/>
            <a:chOff x="-160069" y="-38095"/>
            <a:chExt cx="18617848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-160069" y="-38095"/>
              <a:ext cx="18617848" cy="34463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760303" y="960009"/>
            <a:ext cx="10777102" cy="2133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8000" kern="0" spc="-200">
                <a:solidFill>
                  <a:srgbClr val="ffffff"/>
                </a:solidFill>
                <a:latin typeface="Noto Sans CJK KR Black"/>
                <a:cs typeface="Noto Sans CJK KR Black"/>
              </a:rPr>
              <a:t>CONTENTS</a:t>
            </a:r>
            <a:endParaRPr lang="en-US"/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522986" y="4876925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0453152" y="4997438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2551453" y="7823405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7200" y="4871528"/>
            <a:ext cx="3573617" cy="5439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252525"/>
                </a:solidFill>
                <a:latin typeface="Noto Sans CJK KR Black"/>
                <a:cs typeface="Noto Sans CJK KR Black"/>
              </a:rPr>
              <a:t>문제 정의</a:t>
            </a:r>
            <a:endParaRPr lang="ko-KR" altLang="en-US" sz="3000">
              <a:solidFill>
                <a:srgbClr val="252525"/>
              </a:solidFill>
              <a:latin typeface="Noto Sans CJK KR Black"/>
              <a:cs typeface="Noto Sans CJK KR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895641"/>
            <a:ext cx="7253183" cy="282925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/>
              <a:t>현재 TFT는 매일마다 변화하는 동적인 환경에서 게임의 메타(유행)가 계속 변화하고 있습니다. 이에 따라 TFT 플레이어들은 순위를 예측하는 데 어려움을 겪고 있습니다.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따라서 우리는 TFT의 새로운 시즌을 맞이하여, 메타의 변화에 맞는 순위를 예측하는 모델을 개발하고자 합니다.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 모델은 실시간으로 업데이트되어 TFT 플레이어들에게 신속하고 정확한 예측 정보를 제공할 것입니다. 또한 웹으로 배포되어 사용자들이 쉽게 접근하고 활용할 수 있습니다.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이를 통해 TFT 플레이어들은 보다 효율적인 전략 수립과 더 나은 결과를 이끌어낼 수 있을 것입니다.</a:t>
            </a: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381000" y="0"/>
            <a:ext cx="2765445" cy="31999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2000" kern="0" spc="-300">
                <a:solidFill>
                  <a:srgbClr val="2fa599"/>
                </a:solidFill>
                <a:latin typeface="Noto Sans CJK KR Regular"/>
                <a:cs typeface="Noto Sans CJK KR Regular"/>
              </a:rPr>
              <a:t>01</a:t>
            </a:r>
            <a:endParaRPr lang="en-US"/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1001" y="0"/>
            <a:ext cx="10287002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1100" y="1714500"/>
            <a:ext cx="8305800" cy="8286750"/>
          </a:xfrm>
          <a:prstGeom prst="rect">
            <a:avLst/>
          </a:prstGeom>
        </p:spPr>
      </p:pic>
      <p:sp>
        <p:nvSpPr>
          <p:cNvPr id="1004" name="Object 8"/>
          <p:cNvSpPr txBox="1"/>
          <p:nvPr/>
        </p:nvSpPr>
        <p:spPr>
          <a:xfrm>
            <a:off x="381000" y="640080"/>
            <a:ext cx="2765445" cy="1920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2000" kern="0" spc="-300">
                <a:solidFill>
                  <a:srgbClr val="2fa599"/>
                </a:solidFill>
                <a:latin typeface="Noto Sans CJK KR Regular"/>
                <a:cs typeface="Noto Sans CJK KR Regular"/>
              </a:rPr>
              <a:t>0</a:t>
            </a:r>
            <a:r>
              <a:rPr lang="en-US" altLang="ko-KR" sz="12000" kern="0" spc="-300">
                <a:solidFill>
                  <a:srgbClr val="2fa599"/>
                </a:solidFill>
                <a:latin typeface="Noto Sans CJK KR Regular"/>
                <a:cs typeface="Noto Sans CJK KR Regular"/>
              </a:rPr>
              <a:t>2</a:t>
            </a:r>
            <a:endParaRPr lang="en-US" altLang="ko-KR" sz="12000" kern="0" spc="-300">
              <a:solidFill>
                <a:srgbClr val="2fa599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05" name="Object 6"/>
          <p:cNvSpPr txBox="1"/>
          <p:nvPr/>
        </p:nvSpPr>
        <p:spPr>
          <a:xfrm>
            <a:off x="7322983" y="789556"/>
            <a:ext cx="3573617" cy="5439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rgbClr val="252525"/>
                </a:solidFill>
                <a:latin typeface="Noto Sans CJK KR Black"/>
                <a:cs typeface="Noto Sans CJK KR Black"/>
              </a:rPr>
              <a:t>파이프라인</a:t>
            </a:r>
            <a:endParaRPr lang="ko-KR" altLang="en-US" sz="3000">
              <a:solidFill>
                <a:srgbClr val="252525"/>
              </a:solidFill>
              <a:latin typeface="Noto Sans CJK KR Black"/>
              <a:cs typeface="Noto Sans CJK KR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3175" y="2705100"/>
            <a:ext cx="13201650" cy="7172325"/>
          </a:xfrm>
          <a:prstGeom prst="rect">
            <a:avLst/>
          </a:prstGeom>
        </p:spPr>
      </p:pic>
      <p:sp>
        <p:nvSpPr>
          <p:cNvPr id="1007" name="Object 8"/>
          <p:cNvSpPr txBox="1"/>
          <p:nvPr/>
        </p:nvSpPr>
        <p:spPr>
          <a:xfrm>
            <a:off x="381000" y="640080"/>
            <a:ext cx="2765445" cy="1920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2000" kern="0" spc="-300">
                <a:solidFill>
                  <a:srgbClr val="2fa599"/>
                </a:solidFill>
                <a:latin typeface="Noto Sans CJK KR Regular"/>
                <a:cs typeface="Noto Sans CJK KR Regular"/>
              </a:rPr>
              <a:t>0</a:t>
            </a:r>
            <a:r>
              <a:rPr lang="en-US" altLang="ko-KR" sz="12000" kern="0" spc="-300">
                <a:solidFill>
                  <a:srgbClr val="2fa599"/>
                </a:solidFill>
                <a:latin typeface="Noto Sans CJK KR Regular"/>
                <a:cs typeface="Noto Sans CJK KR Regular"/>
              </a:rPr>
              <a:t>3</a:t>
            </a:r>
            <a:endParaRPr lang="en-US" altLang="ko-KR" sz="12000" kern="0" spc="-300">
              <a:solidFill>
                <a:srgbClr val="2fa599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08" name="Object 6"/>
          <p:cNvSpPr txBox="1"/>
          <p:nvPr/>
        </p:nvSpPr>
        <p:spPr>
          <a:xfrm>
            <a:off x="7322983" y="789556"/>
            <a:ext cx="3573617" cy="5439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rgbClr val="252525"/>
                </a:solidFill>
                <a:latin typeface="Noto Sans CJK KR Regular"/>
                <a:cs typeface="Noto Sans CJK KR Regular"/>
              </a:rPr>
              <a:t>웹사이트</a:t>
            </a:r>
            <a:endParaRPr lang="ko-KR" altLang="en-US" sz="3000">
              <a:solidFill>
                <a:srgbClr val="252525"/>
              </a:solidFill>
              <a:latin typeface="Noto Sans CJK KR Black"/>
              <a:cs typeface="Noto Sans CJK KR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2fa5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28600" y="5676900"/>
            <a:ext cx="4206398" cy="4253987"/>
            <a:chOff x="2103175" y="5154989"/>
            <a:chExt cx="4076190" cy="40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103175" y="5154989"/>
              <a:ext cx="4076190" cy="407619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2040" y="7488143"/>
            <a:ext cx="4140861" cy="143436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시간이 부족하여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데이터 전처리 과정에서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막힌 부분은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일부 삭제를 했습니다</a:t>
            </a:r>
            <a:r>
              <a:rPr lang="en-US" altLang="ko-KR" sz="2200">
                <a:solidFill>
                  <a:srgbClr val="252525"/>
                </a:solidFill>
                <a:latin typeface="Noto Sans CJK KR Thin"/>
                <a:cs typeface="Noto Sans CJK KR Thin"/>
              </a:rPr>
              <a:t>.</a:t>
            </a:r>
            <a:endParaRPr lang="en-US" altLang="ko-KR" sz="2200">
              <a:solidFill>
                <a:srgbClr val="252525"/>
              </a:solidFill>
              <a:latin typeface="Noto Sans CJK KR Thin"/>
              <a:cs typeface="Noto Sans CJK KR Thi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328" y="6697990"/>
            <a:ext cx="2814285" cy="5481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>
                <a:solidFill>
                  <a:srgbClr val="2fa599"/>
                </a:solidFill>
                <a:latin typeface="Noto Sans CJK KR Regular"/>
                <a:cs typeface="Noto Sans CJK KR Regular"/>
              </a:rPr>
              <a:t>EDA</a:t>
            </a:r>
            <a:endParaRPr lang="en-US" altLang="ko-KR" sz="3000" b="1">
              <a:solidFill>
                <a:srgbClr val="2fa599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9281002" y="5618257"/>
            <a:ext cx="4206398" cy="4253987"/>
            <a:chOff x="7063688" y="5154989"/>
            <a:chExt cx="4076190" cy="40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063688" y="5154989"/>
              <a:ext cx="4076190" cy="40761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294442" y="7429500"/>
            <a:ext cx="4140862" cy="142684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플라스크는 배포가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완료됐지만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대시보드는 외부에서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확인이 불가합니다</a:t>
            </a:r>
            <a:r>
              <a:rPr lang="en-US" altLang="ko-KR" sz="2200">
                <a:solidFill>
                  <a:srgbClr val="252525"/>
                </a:solidFill>
                <a:latin typeface="Noto Sans CJK KR Thin"/>
                <a:cs typeface="Noto Sans CJK KR Thin"/>
              </a:rPr>
              <a:t>.</a:t>
            </a:r>
            <a:endParaRPr lang="en-US" altLang="ko-KR" sz="2200">
              <a:solidFill>
                <a:srgbClr val="252525"/>
              </a:solidFill>
              <a:latin typeface="Noto Sans CJK KR Thin"/>
              <a:cs typeface="Noto Sans CJK KR Thin"/>
            </a:endParaRPr>
          </a:p>
        </p:txBody>
      </p:sp>
      <p:grpSp>
        <p:nvGrpSpPr>
          <p:cNvPr id="1003" name="그룹 1003"/>
          <p:cNvGrpSpPr/>
          <p:nvPr/>
        </p:nvGrpSpPr>
        <p:grpSpPr>
          <a:xfrm rot="0">
            <a:off x="13868400" y="5653918"/>
            <a:ext cx="4206398" cy="4253987"/>
            <a:chOff x="12024202" y="5129592"/>
            <a:chExt cx="4076190" cy="40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024202" y="5129592"/>
              <a:ext cx="4076190" cy="407619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881840" y="7490556"/>
            <a:ext cx="4140860" cy="17658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252525"/>
                </a:solidFill>
                <a:latin typeface="Noto Sans CJK KR Thin"/>
                <a:cs typeface="Noto Sans CJK KR Thin"/>
              </a:rPr>
              <a:t>WEB</a:t>
            </a: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과 스케줄링을 개별적으로 실행하면 실시간으로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수집됐지만</a:t>
            </a:r>
            <a:r>
              <a:rPr lang="en-US" altLang="ko-KR" sz="2200">
                <a:solidFill>
                  <a:srgbClr val="252525"/>
                </a:solidFill>
                <a:latin typeface="Noto Sans CJK KR Thin"/>
                <a:cs typeface="Noto Sans CJK KR Thin"/>
              </a:rPr>
              <a:t>,</a:t>
            </a:r>
            <a:endParaRPr lang="en-US" altLang="ko-KR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en-US" altLang="ko-KR" sz="2200">
                <a:solidFill>
                  <a:srgbClr val="252525"/>
                </a:solidFill>
                <a:latin typeface="Noto Sans CJK KR Thin"/>
                <a:cs typeface="Noto Sans CJK KR Thin"/>
              </a:rPr>
              <a:t>WEB</a:t>
            </a: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만 구동해서하는 수집은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실패했습니다</a:t>
            </a:r>
            <a:r>
              <a:rPr lang="en-US" altLang="ko-KR" sz="2200">
                <a:solidFill>
                  <a:srgbClr val="252525"/>
                </a:solidFill>
                <a:latin typeface="Noto Sans CJK KR Thin"/>
                <a:cs typeface="Noto Sans CJK KR Thin"/>
              </a:rPr>
              <a:t>.</a:t>
            </a:r>
            <a:endParaRPr lang="en-US" altLang="ko-KR" sz="2200">
              <a:solidFill>
                <a:srgbClr val="252525"/>
              </a:solidFill>
              <a:latin typeface="Noto Sans CJK KR Thin"/>
              <a:cs typeface="Noto Sans CJK KR Thi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21026" y="6639347"/>
            <a:ext cx="2814285" cy="5481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rgbClr val="2fa599"/>
                </a:solidFill>
                <a:latin typeface="Noto Sans CJK KR Regular"/>
                <a:cs typeface="Noto Sans CJK KR Regular"/>
              </a:rPr>
              <a:t>대시보드</a:t>
            </a:r>
            <a:endParaRPr lang="ko-KR" altLang="en-US" sz="3000" b="1">
              <a:solidFill>
                <a:srgbClr val="2fa599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45128" y="6700405"/>
            <a:ext cx="2814285" cy="5481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rgbClr val="2fa599"/>
                </a:solidFill>
                <a:latin typeface="Noto Sans CJK KR Regular"/>
                <a:cs typeface="Noto Sans CJK KR Regular"/>
              </a:rPr>
              <a:t>스케줄링</a:t>
            </a:r>
            <a:endParaRPr lang="ko-KR" altLang="en-US" sz="3000" b="1">
              <a:solidFill>
                <a:srgbClr val="2fa599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7" name="그룹 1001"/>
          <p:cNvGrpSpPr/>
          <p:nvPr/>
        </p:nvGrpSpPr>
        <p:grpSpPr>
          <a:xfrm rot="0">
            <a:off x="-28435" y="-465690"/>
            <a:ext cx="18370370" cy="5842565"/>
            <a:chOff x="-28435" y="-465690"/>
            <a:chExt cx="18370370" cy="5842565"/>
          </a:xfrm>
        </p:grpSpPr>
        <p:pic>
          <p:nvPicPr>
            <p:cNvPr id="1008" name="Object 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-28435" y="-465690"/>
              <a:ext cx="18370370" cy="5842565"/>
            </a:xfrm>
            <a:prstGeom prst="rect">
              <a:avLst/>
            </a:prstGeom>
          </p:spPr>
        </p:pic>
      </p:grpSp>
      <p:sp>
        <p:nvSpPr>
          <p:cNvPr id="1009" name="Object 6"/>
          <p:cNvSpPr txBox="1"/>
          <p:nvPr/>
        </p:nvSpPr>
        <p:spPr>
          <a:xfrm>
            <a:off x="2975394" y="1619297"/>
            <a:ext cx="12215464" cy="115057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7000" b="1">
                <a:solidFill>
                  <a:srgbClr val="ffffff"/>
                </a:solidFill>
                <a:effectLst/>
                <a:latin typeface="Noto Sans CJK KR Thin"/>
                <a:cs typeface="Noto Sans CJK KR Thin"/>
              </a:rPr>
              <a:t>한계점 및 개선사항</a:t>
            </a:r>
            <a:endParaRPr lang="ko-KR" altLang="en-US" sz="7000" b="1">
              <a:solidFill>
                <a:srgbClr val="ffffff"/>
              </a:solidFill>
              <a:effectLst/>
              <a:latin typeface="Noto Sans CJK KR Thin"/>
              <a:cs typeface="Noto Sans CJK KR Thin"/>
            </a:endParaRPr>
          </a:p>
        </p:txBody>
      </p:sp>
      <p:grpSp>
        <p:nvGrpSpPr>
          <p:cNvPr id="1010" name="그룹 1001"/>
          <p:cNvGrpSpPr/>
          <p:nvPr/>
        </p:nvGrpSpPr>
        <p:grpSpPr>
          <a:xfrm rot="0">
            <a:off x="4709002" y="5631689"/>
            <a:ext cx="4206398" cy="4253987"/>
            <a:chOff x="2103175" y="5154989"/>
            <a:chExt cx="4076190" cy="4076190"/>
          </a:xfrm>
        </p:grpSpPr>
        <p:pic>
          <p:nvPicPr>
            <p:cNvPr id="1011" name="Object 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103175" y="5154989"/>
              <a:ext cx="4076190" cy="4076190"/>
            </a:xfrm>
            <a:prstGeom prst="rect">
              <a:avLst/>
            </a:prstGeom>
          </p:spPr>
        </p:pic>
      </p:grpSp>
      <p:sp>
        <p:nvSpPr>
          <p:cNvPr id="1012" name="Object 8"/>
          <p:cNvSpPr txBox="1"/>
          <p:nvPr/>
        </p:nvSpPr>
        <p:spPr>
          <a:xfrm>
            <a:off x="4722442" y="7442932"/>
            <a:ext cx="4140861" cy="10990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프론트를 너무 신경을 안써서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모델 실행에</a:t>
            </a:r>
            <a:endParaRPr lang="ko-KR" altLang="en-US" sz="2200">
              <a:solidFill>
                <a:srgbClr val="252525"/>
              </a:solidFill>
              <a:latin typeface="Noto Sans CJK KR Thin"/>
              <a:cs typeface="Noto Sans CJK KR Thin"/>
            </a:endParaRPr>
          </a:p>
          <a:p>
            <a:pPr algn="ctr">
              <a:defRPr/>
            </a:pPr>
            <a:r>
              <a:rPr lang="ko-KR" altLang="en-US" sz="2200">
                <a:solidFill>
                  <a:srgbClr val="252525"/>
                </a:solidFill>
                <a:latin typeface="Noto Sans CJK KR Thin"/>
                <a:cs typeface="Noto Sans CJK KR Thin"/>
              </a:rPr>
              <a:t>불편함이 있습니다</a:t>
            </a:r>
            <a:r>
              <a:rPr lang="en-US" altLang="ko-KR" sz="2200">
                <a:solidFill>
                  <a:srgbClr val="252525"/>
                </a:solidFill>
                <a:latin typeface="Noto Sans CJK KR Thin"/>
                <a:cs typeface="Noto Sans CJK KR Thin"/>
              </a:rPr>
              <a:t>.</a:t>
            </a:r>
            <a:endParaRPr lang="en-US" altLang="ko-KR" sz="2200">
              <a:solidFill>
                <a:srgbClr val="252525"/>
              </a:solidFill>
              <a:latin typeface="Noto Sans CJK KR Thin"/>
              <a:cs typeface="Noto Sans CJK KR Thin"/>
            </a:endParaRPr>
          </a:p>
        </p:txBody>
      </p:sp>
      <p:sp>
        <p:nvSpPr>
          <p:cNvPr id="1013" name="Object 9"/>
          <p:cNvSpPr txBox="1"/>
          <p:nvPr/>
        </p:nvSpPr>
        <p:spPr>
          <a:xfrm>
            <a:off x="5385730" y="6652779"/>
            <a:ext cx="2814285" cy="5481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rgbClr val="2fa599"/>
                </a:solidFill>
                <a:latin typeface="Noto Sans CJK KR Regular"/>
                <a:cs typeface="Noto Sans CJK KR Regular"/>
              </a:rPr>
              <a:t>프론트</a:t>
            </a:r>
            <a:endParaRPr lang="ko-KR" altLang="en-US" sz="3000" b="1">
              <a:solidFill>
                <a:srgbClr val="2fa599"/>
              </a:solidFill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8095" y="4776681"/>
            <a:ext cx="2593855" cy="71998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dirty="0" smtClean="0">
                <a:solidFill>
                  <a:srgbClr val="252525"/>
                </a:solidFill>
                <a:latin typeface="Noto Sans CJK KR Bold" pitchFamily="34" charset="0"/>
                <a:cs typeface="Noto Sans CJK KR Bold" pitchFamily="34" charset="0"/>
              </a:rPr>
              <a:t>감사합니다.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838095" y="5434882"/>
            <a:ext cx="7314286" cy="71998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dirty="0" smtClean="0">
                <a:solidFill>
                  <a:srgbClr val="252525"/>
                </a:solidFill>
                <a:latin typeface="Noto Sans CJK KR Thin" pitchFamily="34" charset="0"/>
                <a:cs typeface="Noto Sans CJK KR Thin" pitchFamily="34" charset="0"/>
              </a:rPr>
              <a:t>끝까지 함께해 주셔서 감사합니다.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23810" y="3220585"/>
            <a:ext cx="5485714" cy="274278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5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hank you!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569582" y="187318"/>
            <a:ext cx="7535180" cy="3172311"/>
            <a:chOff x="10569582" y="187318"/>
            <a:chExt cx="7535180" cy="31723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9582" y="187318"/>
              <a:ext cx="7535180" cy="31723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69582" y="3549744"/>
            <a:ext cx="7535180" cy="3172311"/>
            <a:chOff x="10569582" y="3549744"/>
            <a:chExt cx="7535180" cy="31723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9582" y="3549744"/>
              <a:ext cx="7535180" cy="3172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69582" y="6921693"/>
            <a:ext cx="7535180" cy="3172311"/>
            <a:chOff x="10569582" y="6921693"/>
            <a:chExt cx="7535180" cy="31723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9582" y="6921693"/>
              <a:ext cx="7535180" cy="31723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38095" y="6921693"/>
            <a:ext cx="7535180" cy="3172311"/>
            <a:chOff x="2838095" y="6921693"/>
            <a:chExt cx="7535180" cy="31723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8095" y="6921693"/>
              <a:ext cx="7535180" cy="3172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135</ep:Words>
  <ep:PresentationFormat>On-screen Show (4:3)</ep:PresentationFormat>
  <ep:Paragraphs>45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2023-06-19T12:35:22.000</dcterms:created>
  <dc:creator>officegen</dc:creator>
  <cp:lastModifiedBy>fbwod</cp:lastModifiedBy>
  <dcterms:modified xsi:type="dcterms:W3CDTF">2023-06-19T05:49:35.407</dcterms:modified>
  <cp:revision>18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