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8" r:id="rId1"/>
  </p:sldMasterIdLst>
  <p:notesMasterIdLst>
    <p:notesMasterId r:id="rId2"/>
  </p:notesMasterIdLst>
  <p:handoutMasterIdLst>
    <p:handoutMasterId r:id="rId3"/>
  </p:handoutMasterIdLst>
  <p:sldIdLst>
    <p:sldId id="256" r:id="rId4"/>
    <p:sldId id="258" r:id="rId5"/>
    <p:sldId id="259" r:id="rId6"/>
    <p:sldId id="296" r:id="rId7"/>
    <p:sldId id="260" r:id="rId8"/>
    <p:sldId id="262" r:id="rId9"/>
    <p:sldId id="263" r:id="rId10"/>
    <p:sldId id="264" r:id="rId11"/>
    <p:sldId id="266" r:id="rId12"/>
    <p:sldId id="298" r:id="rId13"/>
    <p:sldId id="299" r:id="rId14"/>
    <p:sldId id="273" r:id="rId15"/>
    <p:sldId id="290" r:id="rId16"/>
    <p:sldId id="291" r:id="rId17"/>
    <p:sldId id="292" r:id="rId18"/>
    <p:sldId id="293" r:id="rId19"/>
    <p:sldId id="297" r:id="rId20"/>
    <p:sldId id="289" r:id="rId21"/>
  </p:sldIdLst>
  <p:sldSz cx="10693400" cy="7561263"/>
  <p:notesSz cx="6858000" cy="9144000"/>
  <p:defaultTextStyle>
    <a:defPPr>
      <a:defRPr lang="ko-KR"/>
    </a:defPPr>
    <a:lvl1pPr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1pPr>
    <a:lvl2pPr marL="496888" indent="-39688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2pPr>
    <a:lvl3pPr marL="995363" indent="-80963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3pPr>
    <a:lvl4pPr marL="1492250" indent="-120650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4pPr>
    <a:lvl5pPr marL="1990725" indent="-161925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48"/>
    <p:restoredTop sz="94131"/>
  </p:normalViewPr>
  <p:slideViewPr>
    <p:cSldViewPr>
      <p:cViewPr varScale="1">
        <p:scale>
          <a:sx n="100" d="100"/>
          <a:sy n="100" d="100"/>
        </p:scale>
        <p:origin x="-72" y="-72"/>
      </p:cViewPr>
      <p:guideLst>
        <p:guide orient="horz" pos="2378"/>
        <p:guide pos="336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3282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77"/>
        <p:guide pos="2155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5D394F70-EE13-4845-A19A-9F9DD9135AD2}" type="datetime1">
              <a:rPr lang="ko-KR" altLang="en-US"/>
              <a:pPr>
                <a:defRPr lang="ko-KR"/>
              </a:pPr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22B9BDDB-15ED-46E0-A292-EC091CAAF9C9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1A2F7081-6A69-41BE-9A9C-1D744077F814}" type="datetime1">
              <a:rPr lang="ko-KR" altLang="en-US"/>
              <a:pPr>
                <a:defRPr lang="ko-KR"/>
              </a:pPr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D7385A38-D902-4E59-B461-F5A91A8E3387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888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63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2250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25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 defTabSz="964259">
              <a:spcBef>
                <a:spcPct val="0"/>
              </a:spcBef>
              <a:spcAft>
                <a:spcPct val="0"/>
              </a:spcAft>
              <a:defRPr lang="ko-KR"/>
            </a:pPr>
            <a:fld id="{58F127BE-BB7E-4DF6-842F-2629DD512312}" type="slidenum">
              <a:rPr lang="en-US" altLang="en-US"/>
              <a:pPr defTabSz="964259">
                <a:spcBef>
                  <a:spcPct val="0"/>
                </a:spcBef>
                <a:spcAft>
                  <a:spcPct val="0"/>
                </a:spcAft>
                <a:defRPr lang="ko-KR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D7385A38-D902-4E59-B461-F5A91A8E3387}" type="slidenum">
              <a:rPr lang="en-US" altLang="en-US"/>
              <a:pPr>
                <a:defRPr lang="ko-KR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D7385A38-D902-4E59-B461-F5A91A8E3387}" type="slidenum">
              <a:rPr lang="en-US" altLang="en-US"/>
              <a:pPr>
                <a:defRPr lang="ko-KR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66380" y="4356605"/>
            <a:ext cx="7138843" cy="432138"/>
          </a:xfrm>
        </p:spPr>
        <p:txBody>
          <a:bodyPr rtlCol="0">
            <a:noAutofit/>
          </a:bodyPr>
          <a:lstStyle>
            <a:lvl1pPr marL="0" indent="0" algn="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466380" y="1836415"/>
            <a:ext cx="7146900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000" b="1" kern="1200" dirty="0">
                <a:solidFill>
                  <a:srgbClr val="006666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68B08-4756-41E6-8130-29E1346108C4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8A9CF-EAC4-4E4D-8894-1BB5C5387A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7A10F-42BE-4F30-ACA2-F3B33CDB9E78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D0CA4-7C22-41E6-9C54-EEC168D725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169A6-1246-4BEC-B30B-4F0A64750658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0E0D6-6DF3-49E5-A5C8-B086ECB482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bg>
      <p:bgPr shadeToTitle="0">
        <a:blipFill dpi="0" rotWithShape="0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6498828" y="50800"/>
            <a:ext cx="4075510" cy="431800"/>
          </a:xfrm>
          <a:prstGeom prst="rect">
            <a:avLst/>
          </a:prstGeom>
        </p:spPr>
        <p:txBody>
          <a:bodyPr lIns="99569" tIns="49785" rIns="99569" bIns="49785"/>
          <a:lstStyle/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YESFORM SHOW BUSINESS PLAN TEMPLATE</a:t>
            </a:r>
            <a:endParaRPr kumimoji="0" lang="en-US" altLang="ko-KR" sz="12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투자유치용 사업계획서</a:t>
            </a:r>
            <a:endParaRPr kumimoji="0" lang="en-US" altLang="ko-KR" sz="12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69947" y="36215"/>
            <a:ext cx="8505145" cy="848436"/>
          </a:xfrm>
        </p:spPr>
        <p:txBody>
          <a:bodyPr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2000" b="1" kern="1200" dirty="0">
                <a:solidFill>
                  <a:srgbClr val="006666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68A57AF5-F7F9-4B1C-8589-0FF3552842CF}" type="datetime1">
              <a:rPr lang="ko-KR" altLang="en-US"/>
              <a:pPr>
                <a:defRPr lang="en-US"/>
              </a:pPr>
              <a:t>2016-02-22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CFE76BBA-A600-4F03-97B6-C223E184B020}" type="slidenum">
              <a:rPr lang="ko-KR" altLang="en-US"/>
              <a:pPr>
                <a:defRPr 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26620" y="2124447"/>
            <a:ext cx="4752528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b="1" kern="1200" dirty="0">
                <a:solidFill>
                  <a:srgbClr val="006666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098D-98FF-4D93-B50A-BC0C899B0618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F711E-DA3E-4C62-85C3-5DDD0CFD18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20638"/>
            <a:ext cx="962342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171575"/>
            <a:ext cx="9623425" cy="58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31AFCB-DFE5-485C-8CA9-83984A353C56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88188"/>
            <a:ext cx="3387725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B1A6B3-0599-4978-ADFA-D1A882D4DB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95363" rtl="0" eaLnBrk="0" fontAlgn="base" latinLnBrk="1" hangingPunct="0">
        <a:spcBef>
          <a:spcPct val="0"/>
        </a:spcBef>
        <a:spcAft>
          <a:spcPct val="0"/>
        </a:spcAft>
        <a:defRPr lang="ko-KR" altLang="en-US" sz="3800" kern="1200">
          <a:solidFill>
            <a:srgbClr val="000000"/>
          </a:solidFill>
          <a:latin typeface="HY견고딕" pitchFamily="18" charset="-127"/>
          <a:ea typeface="HY견고딕" pitchFamily="18" charset="-127"/>
          <a:cs typeface="+mj-cs"/>
        </a:defRPr>
      </a:lvl1pPr>
      <a:lvl2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6pPr>
      <a:lvl7pPr marL="9144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7pPr>
      <a:lvl8pPr marL="13716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8pPr>
      <a:lvl9pPr marL="18288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9pPr>
    </p:titleStyle>
    <p:bodyStyle>
      <a:lvl1pPr marL="373063" indent="-3730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7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808038" indent="-3111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244600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741488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23996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33.png"  /><Relationship Id="rId4" Type="http://schemas.openxmlformats.org/officeDocument/2006/relationships/image" Target="../media/image34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류재영</a:t>
            </a:r>
            <a:endParaRPr lang="ko-KR" altLang="en-US"/>
          </a:p>
        </p:txBody>
      </p:sp>
      <p:sp>
        <p:nvSpPr>
          <p:cNvPr id="11268" name="제목 6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br>
              <a:rPr lang="ko-KR" altLang="en-US"/>
            </a:br>
            <a:r>
              <a:rPr lang="ko-KR" altLang="en-US" sz="3500" b="0"/>
              <a:t>고객 이탈 예측 모델로</a:t>
            </a:r>
            <a:br>
              <a:rPr lang="ko-KR" altLang="en-US" sz="3500" b="0"/>
            </a:br>
            <a:r>
              <a:rPr lang="ko-KR" altLang="en-US" sz="3500" b="0"/>
              <a:t>지속적인 수익 창출</a:t>
            </a:r>
            <a:endParaRPr lang="ko-KR" altLang="en-US" sz="3500" b="0"/>
          </a:p>
        </p:txBody>
      </p:sp>
      <p:sp>
        <p:nvSpPr>
          <p:cNvPr id="15" name="직사각형 14"/>
          <p:cNvSpPr/>
          <p:nvPr/>
        </p:nvSpPr>
        <p:spPr>
          <a:xfrm>
            <a:off x="4266580" y="4716735"/>
            <a:ext cx="5329237" cy="2343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r" defTabSz="980009">
              <a:defRPr lang="en-US"/>
            </a:pP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굴림"/>
              </a:rPr>
              <a:t>코드스테이츠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굴림"/>
              </a:rPr>
              <a:t>AI 18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굴림"/>
              </a:rPr>
              <a:t>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2-1. XGB,RandomForest,DecisionTree</a:t>
            </a:r>
            <a:endParaRPr lang="en-US" altLang="ko-KR" b="1"/>
          </a:p>
        </p:txBody>
      </p:sp>
      <p:sp>
        <p:nvSpPr>
          <p:cNvPr id="41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모서리가 둥근 직사각형 12"/>
          <p:cNvSpPr/>
          <p:nvPr/>
        </p:nvSpPr>
        <p:spPr>
          <a:xfrm>
            <a:off x="6066780" y="792299"/>
            <a:ext cx="1584176" cy="396044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XGBClassifier</a:t>
            </a:r>
            <a:endParaRPr lang="ko-KR" altLang="en-US" sz="1000">
              <a:solidFill>
                <a:schemeClr val="dk1"/>
              </a:solidFill>
              <a:latin typeface="+mn-ea"/>
            </a:endParaRPr>
          </a:p>
        </p:txBody>
      </p:sp>
      <p:sp>
        <p:nvSpPr>
          <p:cNvPr id="49" name="모서리가 둥근 직사각형 12"/>
          <p:cNvSpPr/>
          <p:nvPr/>
        </p:nvSpPr>
        <p:spPr>
          <a:xfrm>
            <a:off x="6066780" y="2808523"/>
            <a:ext cx="1584176" cy="396044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RandomForestClassifier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50" name="모서리가 둥근 직사각형 12"/>
          <p:cNvSpPr/>
          <p:nvPr/>
        </p:nvSpPr>
        <p:spPr>
          <a:xfrm>
            <a:off x="6066780" y="4824747"/>
            <a:ext cx="1584176" cy="396044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DecisionTreeClassifier</a:t>
            </a:r>
            <a:endParaRPr lang="en-US" altLang="ko-KR" sz="1000">
              <a:solidFill>
                <a:schemeClr val="dk1"/>
              </a:solidFill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6780" y="5225144"/>
            <a:ext cx="3648075" cy="1651831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89016" y="1188343"/>
            <a:ext cx="3686175" cy="1512168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02784" y="3204567"/>
            <a:ext cx="3629025" cy="1548172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8128" y="1613694"/>
            <a:ext cx="5400675" cy="433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2-1. XGB Test Set</a:t>
            </a:r>
            <a:endParaRPr lang="en-US" altLang="ko-KR" b="1"/>
          </a:p>
        </p:txBody>
      </p:sp>
      <p:sp>
        <p:nvSpPr>
          <p:cNvPr id="41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026" y="1090153"/>
            <a:ext cx="5419725" cy="6038850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0796" y="3233746"/>
            <a:ext cx="3924436" cy="3391200"/>
          </a:xfrm>
          <a:prstGeom prst="rect">
            <a:avLst/>
          </a:prstGeom>
        </p:spPr>
      </p:pic>
      <p:sp>
        <p:nvSpPr>
          <p:cNvPr id="62" name="모서리가 둥근 직사각형 12"/>
          <p:cNvSpPr/>
          <p:nvPr/>
        </p:nvSpPr>
        <p:spPr>
          <a:xfrm>
            <a:off x="7182904" y="2628503"/>
            <a:ext cx="1584176" cy="396044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혼동행렬</a:t>
            </a:r>
            <a:endParaRPr lang="ko-KR" altLang="en-US"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527235" y="1620391"/>
            <a:ext cx="3656228" cy="2778254"/>
            <a:chOff x="869537" y="3860110"/>
            <a:chExt cx="3656228" cy="2778254"/>
          </a:xfrm>
        </p:grpSpPr>
        <p:sp>
          <p:nvSpPr>
            <p:cNvPr id="9" name="타원 8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31b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03</a:t>
              </a:r>
              <a:endParaRPr kumimoji="0" lang="ko-KR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>
            <a:xfrm>
              <a:off x="2101652" y="4289499"/>
              <a:ext cx="1218290" cy="3682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모델 해석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>
            <a:xfrm>
              <a:off x="2190552" y="5038193"/>
              <a:ext cx="2335213" cy="1600171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Permutation Importance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PDP_PLOT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PDP_INTERACT_PLOT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SHAP + ICE_PLOT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RESULT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3-1. </a:t>
            </a:r>
            <a:r>
              <a:rPr lang="en-US" altLang="ko-KR"/>
              <a:t>Permutation Importance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136" y="828303"/>
            <a:ext cx="5694153" cy="3276575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0136" y="4284687"/>
            <a:ext cx="5580620" cy="3276575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95938" y="877416"/>
            <a:ext cx="2343150" cy="254317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42844" y="4320691"/>
            <a:ext cx="2447925" cy="254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3-2. </a:t>
            </a:r>
            <a:r>
              <a:rPr lang="en-US" altLang="ko-KR"/>
              <a:t>PDP_PLOT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18821" y="882309"/>
            <a:ext cx="4574643" cy="1818202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6700" y="3024547"/>
            <a:ext cx="4500500" cy="181820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1367" y="5040771"/>
            <a:ext cx="4541279" cy="1818202"/>
          </a:xfrm>
          <a:prstGeom prst="rect">
            <a:avLst/>
          </a:prstGeom>
        </p:spPr>
      </p:pic>
      <p:grpSp>
        <p:nvGrpSpPr>
          <p:cNvPr id="17" name="그룹 49"/>
          <p:cNvGrpSpPr/>
          <p:nvPr/>
        </p:nvGrpSpPr>
        <p:grpSpPr>
          <a:xfrm rot="0">
            <a:off x="558168" y="1329589"/>
            <a:ext cx="3564396" cy="5403369"/>
            <a:chOff x="1098228" y="1620391"/>
            <a:chExt cx="3564396" cy="4902083"/>
          </a:xfrm>
        </p:grpSpPr>
        <p:grpSp>
          <p:nvGrpSpPr>
            <p:cNvPr id="18" name="그룹 16"/>
            <p:cNvGrpSpPr/>
            <p:nvPr/>
          </p:nvGrpSpPr>
          <p:grpSpPr>
            <a:xfrm rot="0">
              <a:off x="1098228" y="1620391"/>
              <a:ext cx="3528392" cy="1309082"/>
              <a:chOff x="1098228" y="1889242"/>
              <a:chExt cx="3528392" cy="1309082"/>
            </a:xfrm>
          </p:grpSpPr>
          <p:grpSp>
            <p:nvGrpSpPr>
              <p:cNvPr id="19" name="그룹 13"/>
              <p:cNvGrpSpPr/>
              <p:nvPr/>
            </p:nvGrpSpPr>
            <p:grpSpPr>
              <a:xfrm rot="0">
                <a:off x="1098228" y="2141394"/>
                <a:ext cx="3528392" cy="1056930"/>
                <a:chOff x="1098228" y="2141394"/>
                <a:chExt cx="3528392" cy="1056930"/>
              </a:xfrm>
            </p:grpSpPr>
            <p:sp>
              <p:nvSpPr>
                <p:cNvPr id="20" name="직사각형 11"/>
                <p:cNvSpPr/>
                <p:nvPr/>
              </p:nvSpPr>
              <p:spPr>
                <a:xfrm>
                  <a:off x="1098228" y="2141394"/>
                  <a:ext cx="3528392" cy="10569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1" name="직사각형 12"/>
                <p:cNvSpPr/>
                <p:nvPr/>
              </p:nvSpPr>
              <p:spPr>
                <a:xfrm>
                  <a:off x="1170483" y="2529037"/>
                  <a:ext cx="3383880" cy="4940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defTabSz="9144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ko-KR" sz="15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2</a:t>
                  </a:r>
                  <a:r>
                    <a:rPr kumimoji="1" lang="ko-KR" altLang="en-US" sz="15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개의 상품에서 탈퇴율이 가장 낮고</a:t>
                  </a:r>
                  <a:r>
                    <a:rPr kumimoji="1" lang="en-US" altLang="ko-KR" sz="15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,</a:t>
                  </a:r>
                  <a:endParaRPr kumimoji="1"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lvl="0" defTabSz="9144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ko-KR" altLang="en-US" sz="15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상품수가 많아질수록 탈퇴율이증가</a:t>
                  </a:r>
                  <a:endParaRPr kumimoji="1" lang="ko-KR" altLang="en-US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2" name="그룹 10"/>
              <p:cNvGrpSpPr/>
              <p:nvPr/>
            </p:nvGrpSpPr>
            <p:grpSpPr>
              <a:xfrm rot="0">
                <a:off x="1242244" y="1889242"/>
                <a:ext cx="2160488" cy="504304"/>
                <a:chOff x="1170236" y="2449059"/>
                <a:chExt cx="2160488" cy="504304"/>
              </a:xfrm>
            </p:grpSpPr>
            <p:sp>
              <p:nvSpPr>
                <p:cNvPr id="23" name="모서리가 둥근 직사각형 2"/>
                <p:cNvSpPr/>
                <p:nvPr/>
              </p:nvSpPr>
              <p:spPr>
                <a:xfrm>
                  <a:off x="1170236" y="2449059"/>
                  <a:ext cx="2160488" cy="504304"/>
                </a:xfrm>
                <a:prstGeom prst="rect">
                  <a:avLst/>
                </a:prstGeom>
                <a:solidFill>
                  <a:srgbClr val="cc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ko-KR" altLang="en-US" sz="1100" b="1"/>
                </a:p>
              </p:txBody>
            </p:sp>
            <p:sp>
              <p:nvSpPr>
                <p:cNvPr id="24" name="직사각형 40"/>
                <p:cNvSpPr/>
                <p:nvPr/>
              </p:nvSpPr>
              <p:spPr>
                <a:xfrm>
                  <a:off x="1530400" y="2604367"/>
                  <a:ext cx="1440160" cy="2521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>
                      <a:solidFill>
                        <a:schemeClr val="bg1"/>
                      </a:solidFill>
                    </a:rPr>
                    <a:t>NumOfProducts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직각 삼각형 44"/>
                <p:cNvSpPr/>
                <p:nvPr/>
              </p:nvSpPr>
              <p:spPr>
                <a:xfrm rot="16200000" flipH="1" flipV="1">
                  <a:off x="1311176" y="2308367"/>
                  <a:ext cx="144016" cy="425400"/>
                </a:xfrm>
                <a:prstGeom prst="rt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6" name="직각 삼각형 72"/>
                <p:cNvSpPr/>
                <p:nvPr/>
              </p:nvSpPr>
              <p:spPr>
                <a:xfrm flipH="1">
                  <a:off x="3114700" y="2604367"/>
                  <a:ext cx="216024" cy="348996"/>
                </a:xfrm>
                <a:prstGeom prst="rt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7" name="직각 삼각형 8"/>
                <p:cNvSpPr/>
                <p:nvPr/>
              </p:nvSpPr>
              <p:spPr>
                <a:xfrm flipH="1">
                  <a:off x="3186708" y="2665083"/>
                  <a:ext cx="144016" cy="288280"/>
                </a:xfrm>
                <a:prstGeom prst="rt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8" name="직각 삼각형 75"/>
                <p:cNvSpPr/>
                <p:nvPr/>
              </p:nvSpPr>
              <p:spPr>
                <a:xfrm rot="5400000" flipH="1">
                  <a:off x="1417526" y="2562262"/>
                  <a:ext cx="144016" cy="638100"/>
                </a:xfrm>
                <a:prstGeom prst="rt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9" name="직각 삼각형 42"/>
                <p:cNvSpPr/>
                <p:nvPr/>
              </p:nvSpPr>
              <p:spPr>
                <a:xfrm rot="5400000" flipH="1">
                  <a:off x="1311176" y="2668612"/>
                  <a:ext cx="144016" cy="425400"/>
                </a:xfrm>
                <a:prstGeom prst="rt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grpSp>
          <p:nvGrpSpPr>
            <p:cNvPr id="30" name="그룹 15"/>
            <p:cNvGrpSpPr/>
            <p:nvPr/>
          </p:nvGrpSpPr>
          <p:grpSpPr>
            <a:xfrm rot="0">
              <a:off x="1098228" y="3416892"/>
              <a:ext cx="3528392" cy="1309082"/>
              <a:chOff x="1098228" y="3527686"/>
              <a:chExt cx="3528392" cy="1309082"/>
            </a:xfrm>
          </p:grpSpPr>
          <p:grpSp>
            <p:nvGrpSpPr>
              <p:cNvPr id="31" name="그룹 76"/>
              <p:cNvGrpSpPr/>
              <p:nvPr/>
            </p:nvGrpSpPr>
            <p:grpSpPr>
              <a:xfrm rot="0">
                <a:off x="1098228" y="3779838"/>
                <a:ext cx="3528392" cy="1056930"/>
                <a:chOff x="1098228" y="2141394"/>
                <a:chExt cx="3528392" cy="1056930"/>
              </a:xfrm>
            </p:grpSpPr>
            <p:sp>
              <p:nvSpPr>
                <p:cNvPr id="32" name="직사각형 77"/>
                <p:cNvSpPr/>
                <p:nvPr/>
              </p:nvSpPr>
              <p:spPr>
                <a:xfrm>
                  <a:off x="1098228" y="2141394"/>
                  <a:ext cx="3528392" cy="10569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3" name="직사각형 78"/>
                <p:cNvSpPr/>
                <p:nvPr/>
              </p:nvSpPr>
              <p:spPr>
                <a:xfrm>
                  <a:off x="1170483" y="2529037"/>
                  <a:ext cx="3383880" cy="4949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defTabSz="9144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ko-KR" sz="15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50</a:t>
                  </a:r>
                  <a:r>
                    <a:rPr kumimoji="1" lang="ko-KR" altLang="en-US" sz="15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대초까지 탈퇴율이 증가</a:t>
                  </a:r>
                  <a:endParaRPr kumimoji="1" lang="ko-KR" altLang="en-US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lvl="0" defTabSz="9144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ko-KR" sz="15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50</a:t>
                  </a:r>
                  <a:r>
                    <a:rPr kumimoji="1" lang="ko-KR" altLang="en-US" sz="15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중반부터 탈퇴율이 하락</a:t>
                  </a:r>
                  <a:endParaRPr kumimoji="1" lang="ko-KR" altLang="en-US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34" name="그룹 79"/>
              <p:cNvGrpSpPr/>
              <p:nvPr/>
            </p:nvGrpSpPr>
            <p:grpSpPr>
              <a:xfrm rot="0">
                <a:off x="1242244" y="3527686"/>
                <a:ext cx="2160488" cy="504304"/>
                <a:chOff x="1170236" y="2449059"/>
                <a:chExt cx="2160488" cy="504304"/>
              </a:xfrm>
            </p:grpSpPr>
            <p:sp>
              <p:nvSpPr>
                <p:cNvPr id="35" name="모서리가 둥근 직사각형 2"/>
                <p:cNvSpPr/>
                <p:nvPr/>
              </p:nvSpPr>
              <p:spPr>
                <a:xfrm>
                  <a:off x="1170236" y="2449059"/>
                  <a:ext cx="2160488" cy="504304"/>
                </a:xfrm>
                <a:prstGeom prst="rect">
                  <a:avLst/>
                </a:prstGeom>
                <a:solidFill>
                  <a:srgbClr val="0066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직사각형 81"/>
                <p:cNvSpPr/>
                <p:nvPr/>
              </p:nvSpPr>
              <p:spPr>
                <a:xfrm>
                  <a:off x="1530400" y="2604367"/>
                  <a:ext cx="1440160" cy="2521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>
                      <a:solidFill>
                        <a:schemeClr val="bg1"/>
                      </a:solidFill>
                    </a:rPr>
                    <a:t>Age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직각 삼각형 82"/>
                <p:cNvSpPr/>
                <p:nvPr/>
              </p:nvSpPr>
              <p:spPr>
                <a:xfrm rot="16200000" flipH="1" flipV="1">
                  <a:off x="1311176" y="2308367"/>
                  <a:ext cx="144016" cy="425400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직각 삼각형 83"/>
                <p:cNvSpPr/>
                <p:nvPr/>
              </p:nvSpPr>
              <p:spPr>
                <a:xfrm flipH="1">
                  <a:off x="3114700" y="2604367"/>
                  <a:ext cx="216024" cy="348996"/>
                </a:xfrm>
                <a:prstGeom prst="rt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직각 삼각형 84"/>
                <p:cNvSpPr/>
                <p:nvPr/>
              </p:nvSpPr>
              <p:spPr>
                <a:xfrm flipH="1">
                  <a:off x="3186708" y="2665083"/>
                  <a:ext cx="144016" cy="288280"/>
                </a:xfrm>
                <a:prstGeom prst="rt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" name="직각 삼각형 85"/>
                <p:cNvSpPr/>
                <p:nvPr/>
              </p:nvSpPr>
              <p:spPr>
                <a:xfrm rot="5400000" flipH="1">
                  <a:off x="1417526" y="2562262"/>
                  <a:ext cx="144016" cy="638100"/>
                </a:xfrm>
                <a:prstGeom prst="rt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직각 삼각형 86"/>
                <p:cNvSpPr/>
                <p:nvPr/>
              </p:nvSpPr>
              <p:spPr>
                <a:xfrm rot="5400000" flipH="1">
                  <a:off x="1311176" y="2668612"/>
                  <a:ext cx="144016" cy="425400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grpSp>
          <p:nvGrpSpPr>
            <p:cNvPr id="42" name="그룹 14"/>
            <p:cNvGrpSpPr/>
            <p:nvPr/>
          </p:nvGrpSpPr>
          <p:grpSpPr>
            <a:xfrm rot="0">
              <a:off x="1098228" y="5213392"/>
              <a:ext cx="3564396" cy="1309082"/>
              <a:chOff x="1098228" y="5482243"/>
              <a:chExt cx="3564396" cy="1309082"/>
            </a:xfrm>
          </p:grpSpPr>
          <p:grpSp>
            <p:nvGrpSpPr>
              <p:cNvPr id="43" name="그룹 87"/>
              <p:cNvGrpSpPr/>
              <p:nvPr/>
            </p:nvGrpSpPr>
            <p:grpSpPr>
              <a:xfrm rot="0">
                <a:off x="1098228" y="5734395"/>
                <a:ext cx="3564396" cy="1056930"/>
                <a:chOff x="1098228" y="2141394"/>
                <a:chExt cx="3564396" cy="1056930"/>
              </a:xfrm>
            </p:grpSpPr>
            <p:sp>
              <p:nvSpPr>
                <p:cNvPr id="44" name="직사각형 88"/>
                <p:cNvSpPr/>
                <p:nvPr/>
              </p:nvSpPr>
              <p:spPr>
                <a:xfrm>
                  <a:off x="1098228" y="2141394"/>
                  <a:ext cx="3528392" cy="10569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" name="직사각형 89"/>
                <p:cNvSpPr/>
                <p:nvPr/>
              </p:nvSpPr>
              <p:spPr>
                <a:xfrm>
                  <a:off x="1098228" y="2529037"/>
                  <a:ext cx="3564396" cy="288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defTabSz="9144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ko-KR" altLang="en-US" sz="15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맴버십을 가입한 사람이 탈퇴율이 하락</a:t>
                  </a:r>
                  <a:endParaRPr kumimoji="1" lang="ko-KR" altLang="en-US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6" name="그룹 90"/>
              <p:cNvGrpSpPr/>
              <p:nvPr/>
            </p:nvGrpSpPr>
            <p:grpSpPr>
              <a:xfrm rot="0">
                <a:off x="1242244" y="5482243"/>
                <a:ext cx="2160488" cy="504304"/>
                <a:chOff x="1170236" y="2449059"/>
                <a:chExt cx="2160488" cy="504304"/>
              </a:xfrm>
            </p:grpSpPr>
            <p:sp>
              <p:nvSpPr>
                <p:cNvPr id="47" name="모서리가 둥근 직사각형 2"/>
                <p:cNvSpPr/>
                <p:nvPr/>
              </p:nvSpPr>
              <p:spPr>
                <a:xfrm>
                  <a:off x="1170236" y="2449059"/>
                  <a:ext cx="2160488" cy="504304"/>
                </a:xfrm>
                <a:prstGeom prst="rect">
                  <a:avLst/>
                </a:prstGeom>
                <a:solidFill>
                  <a:srgbClr val="31b2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ko-KR" altLang="en-US" sz="1800"/>
                </a:p>
              </p:txBody>
            </p:sp>
            <p:sp>
              <p:nvSpPr>
                <p:cNvPr id="48" name="직사각형 92"/>
                <p:cNvSpPr/>
                <p:nvPr/>
              </p:nvSpPr>
              <p:spPr>
                <a:xfrm>
                  <a:off x="1530400" y="2604367"/>
                  <a:ext cx="1440160" cy="2521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>
                      <a:solidFill>
                        <a:schemeClr val="bg1"/>
                      </a:solidFill>
                    </a:rPr>
                    <a:t>IsActiveMember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직각 삼각형 93"/>
                <p:cNvSpPr/>
                <p:nvPr/>
              </p:nvSpPr>
              <p:spPr>
                <a:xfrm rot="16200000" flipH="1" flipV="1">
                  <a:off x="1311176" y="2308367"/>
                  <a:ext cx="144016" cy="425400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0" name="직각 삼각형 94"/>
                <p:cNvSpPr/>
                <p:nvPr/>
              </p:nvSpPr>
              <p:spPr>
                <a:xfrm flipH="1">
                  <a:off x="3114700" y="2604367"/>
                  <a:ext cx="216024" cy="348996"/>
                </a:xfrm>
                <a:prstGeom prst="rt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1" name="직각 삼각형 95"/>
                <p:cNvSpPr/>
                <p:nvPr/>
              </p:nvSpPr>
              <p:spPr>
                <a:xfrm flipH="1">
                  <a:off x="3186708" y="2665083"/>
                  <a:ext cx="144016" cy="288280"/>
                </a:xfrm>
                <a:prstGeom prst="rt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2" name="직각 삼각형 96"/>
                <p:cNvSpPr/>
                <p:nvPr/>
              </p:nvSpPr>
              <p:spPr>
                <a:xfrm rot="5400000" flipH="1">
                  <a:off x="1417526" y="2562262"/>
                  <a:ext cx="144016" cy="638100"/>
                </a:xfrm>
                <a:prstGeom prst="rt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3" name="직각 삼각형 97"/>
                <p:cNvSpPr/>
                <p:nvPr/>
              </p:nvSpPr>
              <p:spPr>
                <a:xfrm rot="5400000" flipH="1">
                  <a:off x="1311176" y="2668612"/>
                  <a:ext cx="144016" cy="425400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3-3. </a:t>
            </a:r>
            <a:r>
              <a:rPr lang="en-US" altLang="ko-KR"/>
              <a:t>PDP_INTERACT_PLOT</a:t>
            </a:r>
            <a:endParaRPr lang="en-US" altLang="ko-KR"/>
          </a:p>
        </p:txBody>
      </p:sp>
      <p:sp>
        <p:nvSpPr>
          <p:cNvPr id="51" name="모서리가 둥근 직사각형 12"/>
          <p:cNvSpPr/>
          <p:nvPr/>
        </p:nvSpPr>
        <p:spPr>
          <a:xfrm>
            <a:off x="6786860" y="2404505"/>
            <a:ext cx="3564396" cy="3896405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Font typeface="Arial"/>
              <a:buNone/>
              <a:defRPr/>
            </a:pPr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45~51</a:t>
            </a:r>
            <a:r>
              <a:rPr lang="ko-KR" alt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나이이고</a:t>
            </a:r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endParaRPr lang="en-US" altLang="ko-KR" sz="25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금융 상품 가입 수가</a:t>
            </a:r>
            <a:endParaRPr lang="ko-KR" altLang="en-US" sz="25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초과일때 탈퇴율이</a:t>
            </a:r>
            <a:endParaRPr lang="ko-KR" altLang="en-US" sz="25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가장 높다</a:t>
            </a:r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25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402" y="822747"/>
            <a:ext cx="6648450" cy="6738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3-4. </a:t>
            </a:r>
            <a:r>
              <a:rPr lang="en-US" altLang="ko-KR"/>
              <a:t>SHAP + ICE_PLOT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2"/>
          <p:cNvSpPr/>
          <p:nvPr/>
        </p:nvSpPr>
        <p:spPr>
          <a:xfrm>
            <a:off x="1098228" y="4672510"/>
            <a:ext cx="2160488" cy="476273"/>
          </a:xfrm>
          <a:custGeom>
            <a:avLst/>
            <a:gdLst/>
            <a:rect l="l" t="t" r="r" b="b"/>
            <a:pathLst>
              <a:path w="2160488" h="504304">
                <a:moveTo>
                  <a:pt x="1368648" y="24842"/>
                </a:moveTo>
                <a:cubicBezTo>
                  <a:pt x="1655471" y="24842"/>
                  <a:pt x="1924926" y="43135"/>
                  <a:pt x="2158753" y="75458"/>
                </a:cubicBezTo>
                <a:cubicBezTo>
                  <a:pt x="2160336" y="78194"/>
                  <a:pt x="2160488" y="81105"/>
                  <a:pt x="2160488" y="84052"/>
                </a:cubicBezTo>
                <a:lnTo>
                  <a:pt x="2160488" y="420252"/>
                </a:lnTo>
                <a:cubicBezTo>
                  <a:pt x="2160488" y="466673"/>
                  <a:pt x="2122857" y="504304"/>
                  <a:pt x="2076436" y="504304"/>
                </a:cubicBezTo>
                <a:lnTo>
                  <a:pt x="84052" y="504304"/>
                </a:lnTo>
                <a:cubicBezTo>
                  <a:pt x="37631" y="504304"/>
                  <a:pt x="0" y="466673"/>
                  <a:pt x="0" y="420252"/>
                </a:cubicBezTo>
                <a:lnTo>
                  <a:pt x="0" y="209921"/>
                </a:lnTo>
                <a:cubicBezTo>
                  <a:pt x="288280" y="98385"/>
                  <a:pt x="793551" y="24842"/>
                  <a:pt x="1368648" y="24842"/>
                </a:cubicBezTo>
                <a:close/>
                <a:moveTo>
                  <a:pt x="1663469" y="0"/>
                </a:moveTo>
                <a:lnTo>
                  <a:pt x="2076436" y="0"/>
                </a:lnTo>
                <a:cubicBezTo>
                  <a:pt x="2107745" y="0"/>
                  <a:pt x="2135055" y="17118"/>
                  <a:pt x="2148370" y="43158"/>
                </a:cubicBezTo>
                <a:cubicBezTo>
                  <a:pt x="1998968" y="22182"/>
                  <a:pt x="1835868" y="7150"/>
                  <a:pt x="1663469" y="0"/>
                </a:cubicBezTo>
                <a:close/>
                <a:moveTo>
                  <a:pt x="84052" y="0"/>
                </a:moveTo>
                <a:lnTo>
                  <a:pt x="1073827" y="0"/>
                </a:lnTo>
                <a:cubicBezTo>
                  <a:pt x="628756" y="19929"/>
                  <a:pt x="245436" y="87149"/>
                  <a:pt x="0" y="181028"/>
                </a:cubicBezTo>
                <a:lnTo>
                  <a:pt x="0" y="84052"/>
                </a:lnTo>
                <a:cubicBezTo>
                  <a:pt x="0" y="37631"/>
                  <a:pt x="37631" y="0"/>
                  <a:pt x="84052" y="0"/>
                </a:cubicBezTo>
                <a:close/>
              </a:path>
            </a:pathLst>
          </a:cu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100" b="1"/>
          </a:p>
        </p:txBody>
      </p:sp>
      <p:sp>
        <p:nvSpPr>
          <p:cNvPr id="21" name="모서리가 둥근 직사각형 12"/>
          <p:cNvSpPr/>
          <p:nvPr/>
        </p:nvSpPr>
        <p:spPr>
          <a:xfrm>
            <a:off x="1062225" y="5004768"/>
            <a:ext cx="8461188" cy="1872207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Font typeface="Arial"/>
              <a:buNone/>
              <a:defRPr/>
            </a:pPr>
            <a:r>
              <a:rPr lang="en-US" altLang="ko-KR" sz="2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나이가 들수록 고객의 이탈 가능성이 높아지기 때문에,</a:t>
            </a:r>
            <a:endParaRPr lang="en-US" altLang="ko-KR" sz="2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 금융 상품을 추천하고 맴버십 가입을 권유합니다.</a:t>
            </a:r>
            <a:endParaRPr lang="ko-KR" altLang="en-US" sz="2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직사각형 13"/>
          <p:cNvSpPr/>
          <p:nvPr/>
        </p:nvSpPr>
        <p:spPr>
          <a:xfrm>
            <a:off x="1494384" y="4751414"/>
            <a:ext cx="1368177" cy="23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데이터 분석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8093" y="1980431"/>
            <a:ext cx="2844391" cy="2694645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26920" y="1980431"/>
            <a:ext cx="2889540" cy="2694645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6520" y="1996360"/>
            <a:ext cx="3060360" cy="2662788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1032624"/>
            <a:ext cx="10693400" cy="803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3-5. </a:t>
            </a:r>
            <a:r>
              <a:rPr lang="en-US" altLang="ko-KR"/>
              <a:t>RESULT</a:t>
            </a:r>
            <a:endParaRPr lang="en-US" altLang="ko-KR"/>
          </a:p>
        </p:txBody>
      </p:sp>
      <p:sp>
        <p:nvSpPr>
          <p:cNvPr id="31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2"/>
          <p:cNvSpPr/>
          <p:nvPr/>
        </p:nvSpPr>
        <p:spPr>
          <a:xfrm>
            <a:off x="701936" y="3780631"/>
            <a:ext cx="2160488" cy="476273"/>
          </a:xfrm>
          <a:custGeom>
            <a:avLst/>
            <a:gdLst/>
            <a:rect l="l" t="t" r="r" b="b"/>
            <a:pathLst>
              <a:path w="2160488" h="504304">
                <a:moveTo>
                  <a:pt x="1368648" y="24842"/>
                </a:moveTo>
                <a:cubicBezTo>
                  <a:pt x="1655471" y="24842"/>
                  <a:pt x="1924926" y="43135"/>
                  <a:pt x="2158753" y="75458"/>
                </a:cubicBezTo>
                <a:cubicBezTo>
                  <a:pt x="2160336" y="78194"/>
                  <a:pt x="2160488" y="81105"/>
                  <a:pt x="2160488" y="84052"/>
                </a:cubicBezTo>
                <a:lnTo>
                  <a:pt x="2160488" y="420252"/>
                </a:lnTo>
                <a:cubicBezTo>
                  <a:pt x="2160488" y="466673"/>
                  <a:pt x="2122857" y="504304"/>
                  <a:pt x="2076436" y="504304"/>
                </a:cubicBezTo>
                <a:lnTo>
                  <a:pt x="84052" y="504304"/>
                </a:lnTo>
                <a:cubicBezTo>
                  <a:pt x="37631" y="504304"/>
                  <a:pt x="0" y="466673"/>
                  <a:pt x="0" y="420252"/>
                </a:cubicBezTo>
                <a:lnTo>
                  <a:pt x="0" y="209921"/>
                </a:lnTo>
                <a:cubicBezTo>
                  <a:pt x="288280" y="98385"/>
                  <a:pt x="793551" y="24842"/>
                  <a:pt x="1368648" y="24842"/>
                </a:cubicBezTo>
                <a:close/>
                <a:moveTo>
                  <a:pt x="1663469" y="0"/>
                </a:moveTo>
                <a:lnTo>
                  <a:pt x="2076436" y="0"/>
                </a:lnTo>
                <a:cubicBezTo>
                  <a:pt x="2107745" y="0"/>
                  <a:pt x="2135055" y="17118"/>
                  <a:pt x="2148370" y="43158"/>
                </a:cubicBezTo>
                <a:cubicBezTo>
                  <a:pt x="1998968" y="22182"/>
                  <a:pt x="1835868" y="7150"/>
                  <a:pt x="1663469" y="0"/>
                </a:cubicBezTo>
                <a:close/>
                <a:moveTo>
                  <a:pt x="84052" y="0"/>
                </a:moveTo>
                <a:lnTo>
                  <a:pt x="1073827" y="0"/>
                </a:lnTo>
                <a:cubicBezTo>
                  <a:pt x="628756" y="19929"/>
                  <a:pt x="245436" y="87149"/>
                  <a:pt x="0" y="181028"/>
                </a:cubicBezTo>
                <a:lnTo>
                  <a:pt x="0" y="84052"/>
                </a:lnTo>
                <a:cubicBezTo>
                  <a:pt x="0" y="37631"/>
                  <a:pt x="37631" y="0"/>
                  <a:pt x="84052" y="0"/>
                </a:cubicBezTo>
                <a:close/>
              </a:path>
            </a:pathLst>
          </a:cu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100" b="1"/>
          </a:p>
        </p:txBody>
      </p:sp>
      <p:sp>
        <p:nvSpPr>
          <p:cNvPr id="36" name="모서리가 둥근 직사각형 12"/>
          <p:cNvSpPr/>
          <p:nvPr/>
        </p:nvSpPr>
        <p:spPr>
          <a:xfrm>
            <a:off x="630175" y="4096694"/>
            <a:ext cx="9433048" cy="2708273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sz="2300">
                <a:solidFill>
                  <a:schemeClr val="tx1"/>
                </a:solidFill>
                <a:latin typeface="+mn-ea"/>
              </a:rPr>
              <a:t>고객 이탈을 예측하고 이를 예방하는 시스템을 구축함으로써,</a:t>
            </a:r>
            <a:endParaRPr lang="ko-KR" altLang="en-US" sz="2300">
              <a:solidFill>
                <a:schemeClr val="tx1"/>
              </a:solidFill>
              <a:latin typeface="+mn-ea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2300">
                <a:solidFill>
                  <a:schemeClr val="tx1"/>
                </a:solidFill>
                <a:latin typeface="+mn-ea"/>
              </a:rPr>
              <a:t>은행은 고객 만족도를 높이고 지속적인 수익 창출을 실현할 것입니다.</a:t>
            </a:r>
            <a:endParaRPr lang="ko-KR" altLang="en-US" sz="23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1098092" y="3859535"/>
            <a:ext cx="1368177" cy="23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문제 해결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40" name="모서리가 둥근 직사각형 12"/>
          <p:cNvSpPr/>
          <p:nvPr/>
        </p:nvSpPr>
        <p:spPr>
          <a:xfrm>
            <a:off x="5996632" y="936315"/>
            <a:ext cx="3492388" cy="396044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고객 만족도</a:t>
            </a:r>
            <a:endParaRPr lang="ko-KR" altLang="en-US" sz="2500">
              <a:solidFill>
                <a:schemeClr val="dk1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184" y="1440371"/>
            <a:ext cx="4392488" cy="2052228"/>
          </a:xfrm>
          <a:prstGeom prst="rect">
            <a:avLst/>
          </a:prstGeom>
        </p:spPr>
      </p:pic>
      <p:sp>
        <p:nvSpPr>
          <p:cNvPr id="42" name="모서리가 둥근 직사각형 12"/>
          <p:cNvSpPr/>
          <p:nvPr/>
        </p:nvSpPr>
        <p:spPr>
          <a:xfrm>
            <a:off x="1098228" y="936315"/>
            <a:ext cx="3492388" cy="396044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시스템</a:t>
            </a:r>
            <a:endParaRPr lang="ko-KR" altLang="en-US" sz="25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88620" y="1440371"/>
            <a:ext cx="4030588" cy="2088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4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31b2b5"/>
                </a:solidFill>
              </a:rPr>
              <a:t>THANK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YOU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G:\사업계획서템플릿\23-목차.png"/>
          <p:cNvPicPr>
            <a:picLocks noChangeAspect="1" noChangeArrowheads="1"/>
          </p:cNvPicPr>
          <p:nvPr/>
        </p:nvPicPr>
        <p:blipFill rotWithShape="1">
          <a:blip r:embed="rId2"/>
          <a:srcRect l="9490" b="47140"/>
          <a:stretch>
            <a:fillRect/>
          </a:stretch>
        </p:blipFill>
        <p:spPr>
          <a:xfrm>
            <a:off x="234132" y="6415088"/>
            <a:ext cx="2234430" cy="605903"/>
          </a:xfrm>
          <a:prstGeom prst="rect">
            <a:avLst/>
          </a:prstGeom>
          <a:noFill/>
        </p:spPr>
      </p:pic>
      <p:grpSp>
        <p:nvGrpSpPr>
          <p:cNvPr id="22" name="그룹 21"/>
          <p:cNvGrpSpPr/>
          <p:nvPr/>
        </p:nvGrpSpPr>
        <p:grpSpPr>
          <a:xfrm rot="0">
            <a:off x="2322364" y="1188343"/>
            <a:ext cx="3312368" cy="2162552"/>
            <a:chOff x="1352352" y="4047452"/>
            <a:chExt cx="3312368" cy="2162552"/>
          </a:xfrm>
        </p:grpSpPr>
        <p:sp>
          <p:nvSpPr>
            <p:cNvPr id="33" name="타원 32"/>
            <p:cNvSpPr/>
            <p:nvPr/>
          </p:nvSpPr>
          <p:spPr>
            <a:xfrm rot="18621680">
              <a:off x="1208336" y="4191468"/>
              <a:ext cx="864096" cy="576064"/>
            </a:xfrm>
            <a:prstGeom prst="ellipse">
              <a:avLst/>
            </a:prstGeom>
            <a:solidFill>
              <a:srgbClr val="31b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>
            <a:xfrm>
              <a:off x="1396802" y="4281784"/>
              <a:ext cx="515451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맑은 고딕"/>
                  <a:ea typeface="맑은 고딕"/>
                </a:rPr>
                <a:t>01</a:t>
              </a:r>
              <a:endParaRPr kumimoji="0" lang="en-US" altLang="ko-KR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>
            <a:xfrm>
              <a:off x="2101652" y="4303801"/>
              <a:ext cx="1306026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defTabSz="104305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</a:rPr>
                <a:t>데이터 설명</a:t>
              </a:r>
              <a:endParaRPr kumimoji="0"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>
            <a:xfrm>
              <a:off x="2190552" y="4611984"/>
              <a:ext cx="2474168" cy="159802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Problem Background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DATA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Feature Engineering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Data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Analysis_1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Data Analysis_2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6205735" y="1188343"/>
            <a:ext cx="3641465" cy="1229102"/>
            <a:chOff x="1352352" y="4047452"/>
            <a:chExt cx="3641465" cy="1229102"/>
          </a:xfrm>
        </p:grpSpPr>
        <p:sp>
          <p:nvSpPr>
            <p:cNvPr id="38" name="타원 37"/>
            <p:cNvSpPr/>
            <p:nvPr/>
          </p:nvSpPr>
          <p:spPr>
            <a:xfrm rot="18621680">
              <a:off x="1208336" y="4191468"/>
              <a:ext cx="864096" cy="576064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>
            <a:xfrm>
              <a:off x="1396802" y="4281784"/>
              <a:ext cx="50875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맑은 고딕"/>
                  <a:ea typeface="맑은 고딕"/>
                </a:rPr>
                <a:t>02</a:t>
              </a:r>
              <a:endParaRPr kumimoji="0" lang="en-US" altLang="ko-KR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>
            <a:xfrm>
              <a:off x="2101652" y="4303801"/>
              <a:ext cx="1099305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모델 분석</a:t>
              </a:r>
              <a:endParaRPr kumimoji="0"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>
            <a:xfrm>
              <a:off x="2190552" y="4611984"/>
              <a:ext cx="2803265" cy="66457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Model comparison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XGB Test Set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 rot="0">
            <a:off x="6205735" y="4036318"/>
            <a:ext cx="3173413" cy="2476877"/>
            <a:chOff x="1352352" y="4047452"/>
            <a:chExt cx="3173413" cy="2476877"/>
          </a:xfrm>
        </p:grpSpPr>
        <p:sp>
          <p:nvSpPr>
            <p:cNvPr id="43" name="타원 42"/>
            <p:cNvSpPr/>
            <p:nvPr/>
          </p:nvSpPr>
          <p:spPr>
            <a:xfrm rot="18621680">
              <a:off x="1208336" y="4191468"/>
              <a:ext cx="864096" cy="576064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 Box 4"/>
            <p:cNvSpPr txBox="1">
              <a:spLocks noChangeArrowheads="1"/>
            </p:cNvSpPr>
            <p:nvPr/>
          </p:nvSpPr>
          <p:spPr>
            <a:xfrm>
              <a:off x="1396802" y="4281784"/>
              <a:ext cx="50875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맑은 고딕"/>
                  <a:ea typeface="맑은 고딕"/>
                </a:rPr>
                <a:t>03</a:t>
              </a:r>
              <a:endParaRPr kumimoji="0" lang="en-US" altLang="ko-KR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>
            <a:xfrm>
              <a:off x="2101652" y="4303801"/>
              <a:ext cx="1099305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모델 해석</a:t>
              </a:r>
              <a:endParaRPr kumimoji="0"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>
            <a:xfrm>
              <a:off x="2190552" y="4611984"/>
              <a:ext cx="2335213" cy="191234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Permutation Importance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PDP_PLOT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PDP_INTERACT_PLOT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SHAP + ICE_PLOT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SAMPLING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RESULT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27235" y="1764407"/>
            <a:ext cx="3656228" cy="2777113"/>
            <a:chOff x="869537" y="3860110"/>
            <a:chExt cx="3656228" cy="2777113"/>
          </a:xfrm>
        </p:grpSpPr>
        <p:sp>
          <p:nvSpPr>
            <p:cNvPr id="7" name="타원 6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31b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01</a:t>
              </a:r>
              <a:endParaRPr kumimoji="0" lang="ko-KR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>
            <a:xfrm>
              <a:off x="2101652" y="4278833"/>
              <a:ext cx="1551664" cy="3962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defTabSz="104305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데</a:t>
              </a:r>
              <a:r>
                <a:rPr kumimoji="0" lang="ko-KR" altLang="en-US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</a:rPr>
                <a:t>이터 설명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>
            <a:xfrm>
              <a:off x="2190552" y="5038193"/>
              <a:ext cx="2335213" cy="159903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Problem Background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DATA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Feature Engineering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Data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Analysis_1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Data Analysis_2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1-1. Problem Background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2"/>
          <p:cNvSpPr/>
          <p:nvPr/>
        </p:nvSpPr>
        <p:spPr>
          <a:xfrm>
            <a:off x="701936" y="3780631"/>
            <a:ext cx="2160488" cy="476273"/>
          </a:xfrm>
          <a:custGeom>
            <a:avLst/>
            <a:gdLst/>
            <a:rect l="l" t="t" r="r" b="b"/>
            <a:pathLst>
              <a:path w="2160488" h="504304">
                <a:moveTo>
                  <a:pt x="1368648" y="24842"/>
                </a:moveTo>
                <a:cubicBezTo>
                  <a:pt x="1655471" y="24842"/>
                  <a:pt x="1924926" y="43135"/>
                  <a:pt x="2158753" y="75458"/>
                </a:cubicBezTo>
                <a:cubicBezTo>
                  <a:pt x="2160336" y="78194"/>
                  <a:pt x="2160488" y="81105"/>
                  <a:pt x="2160488" y="84052"/>
                </a:cubicBezTo>
                <a:lnTo>
                  <a:pt x="2160488" y="420252"/>
                </a:lnTo>
                <a:cubicBezTo>
                  <a:pt x="2160488" y="466673"/>
                  <a:pt x="2122857" y="504304"/>
                  <a:pt x="2076436" y="504304"/>
                </a:cubicBezTo>
                <a:lnTo>
                  <a:pt x="84052" y="504304"/>
                </a:lnTo>
                <a:cubicBezTo>
                  <a:pt x="37631" y="504304"/>
                  <a:pt x="0" y="466673"/>
                  <a:pt x="0" y="420252"/>
                </a:cubicBezTo>
                <a:lnTo>
                  <a:pt x="0" y="209921"/>
                </a:lnTo>
                <a:cubicBezTo>
                  <a:pt x="288280" y="98385"/>
                  <a:pt x="793551" y="24842"/>
                  <a:pt x="1368648" y="24842"/>
                </a:cubicBezTo>
                <a:close/>
                <a:moveTo>
                  <a:pt x="1663469" y="0"/>
                </a:moveTo>
                <a:lnTo>
                  <a:pt x="2076436" y="0"/>
                </a:lnTo>
                <a:cubicBezTo>
                  <a:pt x="2107745" y="0"/>
                  <a:pt x="2135055" y="17118"/>
                  <a:pt x="2148370" y="43158"/>
                </a:cubicBezTo>
                <a:cubicBezTo>
                  <a:pt x="1998968" y="22182"/>
                  <a:pt x="1835868" y="7150"/>
                  <a:pt x="1663469" y="0"/>
                </a:cubicBezTo>
                <a:close/>
                <a:moveTo>
                  <a:pt x="84052" y="0"/>
                </a:moveTo>
                <a:lnTo>
                  <a:pt x="1073827" y="0"/>
                </a:lnTo>
                <a:cubicBezTo>
                  <a:pt x="628756" y="19929"/>
                  <a:pt x="245436" y="87149"/>
                  <a:pt x="0" y="181028"/>
                </a:cubicBezTo>
                <a:lnTo>
                  <a:pt x="0" y="84052"/>
                </a:lnTo>
                <a:cubicBezTo>
                  <a:pt x="0" y="37631"/>
                  <a:pt x="37631" y="0"/>
                  <a:pt x="84052" y="0"/>
                </a:cubicBezTo>
                <a:close/>
              </a:path>
            </a:pathLst>
          </a:cu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100" b="1"/>
          </a:p>
        </p:txBody>
      </p:sp>
      <p:sp>
        <p:nvSpPr>
          <p:cNvPr id="36" name="모서리가 둥근 직사각형 12"/>
          <p:cNvSpPr/>
          <p:nvPr/>
        </p:nvSpPr>
        <p:spPr>
          <a:xfrm>
            <a:off x="630175" y="4096694"/>
            <a:ext cx="9433048" cy="2708273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은행은 고객 이탈을 최소화하여 지속적인 수익을 창출하기 위해 노력합니다.</a:t>
            </a:r>
            <a:endParaRPr lang="ko-KR" altLang="en-US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하지만 고객 이탈을 사전에 예측하고 예방하기 위한 시스템이 부족하여 매년</a:t>
            </a:r>
            <a:endParaRPr lang="ko-KR" altLang="en-US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많은 고객을 잃게 됩니다.</a:t>
            </a:r>
            <a:endParaRPr lang="ko-KR" altLang="en-US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이에 따라 은행은 고객 이탈 예측 모델을 구축하여 고객 이탈을 사전에 예측하고 이를 방지하는 전략을 수립하고자 합니다.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1098092" y="3859535"/>
            <a:ext cx="1368177" cy="23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문제 배경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172" y="1512379"/>
            <a:ext cx="3852428" cy="2016224"/>
          </a:xfrm>
          <a:prstGeom prst="rect">
            <a:avLst/>
          </a:prstGeom>
        </p:spPr>
      </p:pic>
      <p:sp>
        <p:nvSpPr>
          <p:cNvPr id="40" name="모서리가 둥근 직사각형 12"/>
          <p:cNvSpPr/>
          <p:nvPr/>
        </p:nvSpPr>
        <p:spPr>
          <a:xfrm>
            <a:off x="738188" y="972319"/>
            <a:ext cx="3492388" cy="396044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고객 이탈</a:t>
            </a:r>
            <a:endParaRPr lang="ko-KR" altLang="en-US" sz="2500">
              <a:solidFill>
                <a:schemeClr val="dk1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6700" y="1476375"/>
            <a:ext cx="4392488" cy="2052228"/>
          </a:xfrm>
          <a:prstGeom prst="rect">
            <a:avLst/>
          </a:prstGeom>
        </p:spPr>
      </p:pic>
      <p:sp>
        <p:nvSpPr>
          <p:cNvPr id="42" name="모서리가 둥근 직사각형 12"/>
          <p:cNvSpPr/>
          <p:nvPr/>
        </p:nvSpPr>
        <p:spPr>
          <a:xfrm>
            <a:off x="5742744" y="972319"/>
            <a:ext cx="3492388" cy="396044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모델 예측</a:t>
            </a:r>
            <a:endParaRPr lang="ko-KR" altLang="en-US" sz="25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1-2. DATA</a:t>
            </a:r>
            <a:endParaRPr lang="en-US" altLang="ko-KR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606" y="900311"/>
            <a:ext cx="2340508" cy="504304"/>
          </a:xfrm>
          <a:custGeom>
            <a:avLst/>
            <a:gdLst/>
            <a:rect l="l" t="t" r="r" b="b"/>
            <a:pathLst>
              <a:path w="2160488" h="504304">
                <a:moveTo>
                  <a:pt x="1368648" y="24842"/>
                </a:moveTo>
                <a:cubicBezTo>
                  <a:pt x="1655471" y="24842"/>
                  <a:pt x="1924926" y="43135"/>
                  <a:pt x="2158753" y="75458"/>
                </a:cubicBezTo>
                <a:cubicBezTo>
                  <a:pt x="2160336" y="78194"/>
                  <a:pt x="2160488" y="81105"/>
                  <a:pt x="2160488" y="84052"/>
                </a:cubicBezTo>
                <a:lnTo>
                  <a:pt x="2160488" y="420252"/>
                </a:lnTo>
                <a:cubicBezTo>
                  <a:pt x="2160488" y="466673"/>
                  <a:pt x="2122857" y="504304"/>
                  <a:pt x="2076436" y="504304"/>
                </a:cubicBezTo>
                <a:lnTo>
                  <a:pt x="84052" y="504304"/>
                </a:lnTo>
                <a:cubicBezTo>
                  <a:pt x="37631" y="504304"/>
                  <a:pt x="0" y="466673"/>
                  <a:pt x="0" y="420252"/>
                </a:cubicBezTo>
                <a:lnTo>
                  <a:pt x="0" y="209921"/>
                </a:lnTo>
                <a:cubicBezTo>
                  <a:pt x="288280" y="98385"/>
                  <a:pt x="793551" y="24842"/>
                  <a:pt x="1368648" y="24842"/>
                </a:cubicBezTo>
                <a:close/>
                <a:moveTo>
                  <a:pt x="1663469" y="0"/>
                </a:moveTo>
                <a:lnTo>
                  <a:pt x="2076436" y="0"/>
                </a:lnTo>
                <a:cubicBezTo>
                  <a:pt x="2107745" y="0"/>
                  <a:pt x="2135055" y="17118"/>
                  <a:pt x="2148370" y="43158"/>
                </a:cubicBezTo>
                <a:cubicBezTo>
                  <a:pt x="1998968" y="22182"/>
                  <a:pt x="1835868" y="7150"/>
                  <a:pt x="1663469" y="0"/>
                </a:cubicBezTo>
                <a:close/>
                <a:moveTo>
                  <a:pt x="84052" y="0"/>
                </a:moveTo>
                <a:lnTo>
                  <a:pt x="1073827" y="0"/>
                </a:lnTo>
                <a:cubicBezTo>
                  <a:pt x="628756" y="19929"/>
                  <a:pt x="245436" y="87149"/>
                  <a:pt x="0" y="181028"/>
                </a:cubicBezTo>
                <a:lnTo>
                  <a:pt x="0" y="84052"/>
                </a:lnTo>
                <a:cubicBezTo>
                  <a:pt x="0" y="37631"/>
                  <a:pt x="37631" y="0"/>
                  <a:pt x="84052" y="0"/>
                </a:cubicBezTo>
                <a:close/>
              </a:path>
            </a:pathLst>
          </a:cu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100" b="1"/>
          </a:p>
        </p:txBody>
      </p:sp>
      <p:sp>
        <p:nvSpPr>
          <p:cNvPr id="7" name="직사각형 6"/>
          <p:cNvSpPr/>
          <p:nvPr/>
        </p:nvSpPr>
        <p:spPr>
          <a:xfrm>
            <a:off x="342144" y="1260599"/>
            <a:ext cx="9973356" cy="3168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4926" y="972096"/>
            <a:ext cx="1044116" cy="259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data description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aphicFrame>
        <p:nvGraphicFramePr>
          <p:cNvPr id="14" name="Group 452"/>
          <p:cNvGraphicFramePr>
            <a:graphicFrameLocks noGrp="1"/>
          </p:cNvGraphicFramePr>
          <p:nvPr/>
        </p:nvGraphicFramePr>
        <p:xfrm>
          <a:off x="482282" y="1512156"/>
          <a:ext cx="9688953" cy="2689224"/>
        </p:xfrm>
        <a:graphic>
          <a:graphicData uri="http://schemas.openxmlformats.org/drawingml/2006/table">
            <a:tbl>
              <a:tblPr firstRow="1" bandRow="1"/>
              <a:tblGrid>
                <a:gridCol w="1603800"/>
                <a:gridCol w="3260618"/>
                <a:gridCol w="1584176"/>
                <a:gridCol w="3240359"/>
              </a:tblGrid>
              <a:tr h="459186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RowNumber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행 번호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Tenure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은행 이용 기간</a:t>
                      </a: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6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CustomerId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고유 식별 번호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Balance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계좌 잔액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Surname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성씨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EstimatedSalary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추정 연봉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6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CreditScore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신용 점수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NumOfProducts</a:t>
                      </a:r>
                      <a:endParaRPr kumimoji="1" lang="en-US" altLang="ko-KR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금융 상품 수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6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Geography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거주하는 지역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HasCrCard</a:t>
                      </a:r>
                      <a:endParaRPr kumimoji="1" lang="en-US" altLang="ko-KR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신용 카드 보유 여부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Gender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IsActiveMember</a:t>
                      </a:r>
                      <a:endParaRPr kumimoji="1" lang="en-US" altLang="ko-KR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맴버십 가입 여부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Age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나이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Exited</a:t>
                      </a:r>
                      <a:endParaRPr kumimoji="1" lang="en-US" altLang="ko-KR" sz="11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2b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은행 이탈 여부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각 삼각형 4"/>
          <p:cNvSpPr/>
          <p:nvPr/>
        </p:nvSpPr>
        <p:spPr>
          <a:xfrm>
            <a:off x="342144" y="4068663"/>
            <a:ext cx="360288" cy="360000"/>
          </a:xfrm>
          <a:prstGeom prst="rtTriangl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flipH="1">
            <a:off x="9955212" y="4068663"/>
            <a:ext cx="360288" cy="360000"/>
          </a:xfrm>
          <a:prstGeom prst="rtTriangl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V="1">
            <a:off x="342144" y="1260599"/>
            <a:ext cx="360288" cy="360000"/>
          </a:xfrm>
          <a:prstGeom prst="rtTriangl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flipH="1" flipV="1">
            <a:off x="9954964" y="1260351"/>
            <a:ext cx="360288" cy="360000"/>
          </a:xfrm>
          <a:prstGeom prst="rtTriangl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660" y="4447325"/>
            <a:ext cx="9446576" cy="2429650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-269924" y="6912979"/>
            <a:ext cx="7308812" cy="468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출처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https://www.kaggle.com/datasets/shantanudhakadd/bank-customer-churn-prediction</a:t>
            </a:r>
            <a:endParaRPr lang="en-US" altLang="ko-KR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ct val="20000"/>
              </a:spcBef>
              <a:buFont typeface="Wingdings 2"/>
              <a:buNone/>
              <a:defRPr/>
            </a:pPr>
            <a:r>
              <a:rPr lang="en-US" altLang="ko-KR" b="1"/>
              <a:t>1-3. Feature Engineering</a:t>
            </a:r>
            <a:endParaRPr lang="en-US" altLang="ko-KR" b="1"/>
          </a:p>
        </p:txBody>
      </p:sp>
      <p:sp>
        <p:nvSpPr>
          <p:cNvPr id="87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144" y="999331"/>
            <a:ext cx="4705350" cy="2781300"/>
          </a:xfrm>
          <a:prstGeom prst="rect">
            <a:avLst/>
          </a:prstGeom>
        </p:spPr>
      </p:pic>
      <p:sp>
        <p:nvSpPr>
          <p:cNvPr id="108" name="모서리가 둥근 직사각형 2"/>
          <p:cNvSpPr/>
          <p:nvPr/>
        </p:nvSpPr>
        <p:spPr>
          <a:xfrm>
            <a:off x="5454712" y="964098"/>
            <a:ext cx="2160488" cy="476273"/>
          </a:xfrm>
          <a:custGeom>
            <a:avLst/>
            <a:gdLst/>
            <a:rect l="l" t="t" r="r" b="b"/>
            <a:pathLst>
              <a:path w="2160488" h="504304">
                <a:moveTo>
                  <a:pt x="1368648" y="24842"/>
                </a:moveTo>
                <a:cubicBezTo>
                  <a:pt x="1655471" y="24842"/>
                  <a:pt x="1924926" y="43135"/>
                  <a:pt x="2158753" y="75458"/>
                </a:cubicBezTo>
                <a:cubicBezTo>
                  <a:pt x="2160336" y="78194"/>
                  <a:pt x="2160488" y="81105"/>
                  <a:pt x="2160488" y="84052"/>
                </a:cubicBezTo>
                <a:lnTo>
                  <a:pt x="2160488" y="420252"/>
                </a:lnTo>
                <a:cubicBezTo>
                  <a:pt x="2160488" y="466673"/>
                  <a:pt x="2122857" y="504304"/>
                  <a:pt x="2076436" y="504304"/>
                </a:cubicBezTo>
                <a:lnTo>
                  <a:pt x="84052" y="504304"/>
                </a:lnTo>
                <a:cubicBezTo>
                  <a:pt x="37631" y="504304"/>
                  <a:pt x="0" y="466673"/>
                  <a:pt x="0" y="420252"/>
                </a:cubicBezTo>
                <a:lnTo>
                  <a:pt x="0" y="209921"/>
                </a:lnTo>
                <a:cubicBezTo>
                  <a:pt x="288280" y="98385"/>
                  <a:pt x="793551" y="24842"/>
                  <a:pt x="1368648" y="24842"/>
                </a:cubicBezTo>
                <a:close/>
                <a:moveTo>
                  <a:pt x="1663469" y="0"/>
                </a:moveTo>
                <a:lnTo>
                  <a:pt x="2076436" y="0"/>
                </a:lnTo>
                <a:cubicBezTo>
                  <a:pt x="2107745" y="0"/>
                  <a:pt x="2135055" y="17118"/>
                  <a:pt x="2148370" y="43158"/>
                </a:cubicBezTo>
                <a:cubicBezTo>
                  <a:pt x="1998968" y="22182"/>
                  <a:pt x="1835868" y="7150"/>
                  <a:pt x="1663469" y="0"/>
                </a:cubicBezTo>
                <a:close/>
                <a:moveTo>
                  <a:pt x="84052" y="0"/>
                </a:moveTo>
                <a:lnTo>
                  <a:pt x="1073827" y="0"/>
                </a:lnTo>
                <a:cubicBezTo>
                  <a:pt x="628756" y="19929"/>
                  <a:pt x="245436" y="87149"/>
                  <a:pt x="0" y="181028"/>
                </a:cubicBezTo>
                <a:lnTo>
                  <a:pt x="0" y="84052"/>
                </a:lnTo>
                <a:cubicBezTo>
                  <a:pt x="0" y="37631"/>
                  <a:pt x="37631" y="0"/>
                  <a:pt x="84052" y="0"/>
                </a:cubicBezTo>
                <a:close/>
              </a:path>
            </a:pathLst>
          </a:cu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100" b="1"/>
          </a:p>
        </p:txBody>
      </p:sp>
      <p:sp>
        <p:nvSpPr>
          <p:cNvPr id="109" name="직사각형 13"/>
          <p:cNvSpPr/>
          <p:nvPr/>
        </p:nvSpPr>
        <p:spPr>
          <a:xfrm>
            <a:off x="5850868" y="1043002"/>
            <a:ext cx="1368177" cy="23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bg1"/>
                </a:solidFill>
              </a:rPr>
              <a:t>Feature Engineering</a:t>
            </a:r>
            <a:endParaRPr lang="en-US" altLang="ko-KR" sz="1100" b="1">
              <a:solidFill>
                <a:schemeClr val="bg1"/>
              </a:solidFill>
            </a:endParaRPr>
          </a:p>
        </p:txBody>
      </p:sp>
      <p:grpSp>
        <p:nvGrpSpPr>
          <p:cNvPr id="102" name="그룹 84"/>
          <p:cNvGrpSpPr/>
          <p:nvPr/>
        </p:nvGrpSpPr>
        <p:grpSpPr>
          <a:xfrm rot="0">
            <a:off x="5454713" y="1316808"/>
            <a:ext cx="5202682" cy="2823863"/>
            <a:chOff x="1308810" y="2454808"/>
            <a:chExt cx="4591608" cy="10102401"/>
          </a:xfrm>
        </p:grpSpPr>
        <p:sp>
          <p:nvSpPr>
            <p:cNvPr id="103" name="모서리가 둥근 직사각형 94"/>
            <p:cNvSpPr/>
            <p:nvPr/>
          </p:nvSpPr>
          <p:spPr>
            <a:xfrm>
              <a:off x="1308810" y="2454808"/>
              <a:ext cx="4591608" cy="10102401"/>
            </a:xfrm>
            <a:prstGeom prst="roundRect">
              <a:avLst>
                <a:gd name="adj" fmla="val 5542"/>
              </a:avLst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직사각형 88"/>
            <p:cNvSpPr/>
            <p:nvPr/>
          </p:nvSpPr>
          <p:spPr>
            <a:xfrm>
              <a:off x="1435909" y="2906850"/>
              <a:ext cx="4364963" cy="9482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defTabSz="914400">
                <a:lnSpc>
                  <a:spcPct val="120000"/>
                </a:lnSpc>
                <a:buFont typeface="Arial"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Intial_Age : 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은행 계약 시기 확인</a:t>
              </a:r>
              <a:endPara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lvl="0" indent="0" defTabSz="914400">
                <a:lnSpc>
                  <a:spcPct val="120000"/>
                </a:lnSpc>
                <a:buFont typeface="Arial"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BalSalRatio : 비율이 높을수록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재정적으로 안정적이며 금융적인 책임감이 높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음</a:t>
              </a:r>
              <a:endPara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lvl="0" indent="0" defTabSz="914400">
                <a:lnSpc>
                  <a:spcPct val="120000"/>
                </a:lnSpc>
                <a:buFont typeface="Arial"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TenByAge : 비율이 높을수록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금융 제품의 장기적인 이용 가능성이 높아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짐</a:t>
              </a:r>
              <a:endPara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lvl="0" indent="0" defTabSz="914400">
                <a:lnSpc>
                  <a:spcPct val="120000"/>
                </a:lnSpc>
                <a:buFont typeface="Arial"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CrdAgeIndx : 비율이 높을수록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고객이</a:t>
              </a:r>
              <a:endPara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lvl="0" indent="0" defTabSz="914400">
                <a:lnSpc>
                  <a:spcPct val="120000"/>
                </a:lnSpc>
                <a:buFont typeface="Arial"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상대적으로 높은 신용점수를 가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짐</a:t>
              </a:r>
              <a:endPara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124" y="4140671"/>
            <a:ext cx="3705225" cy="3247653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38104" y="4572719"/>
            <a:ext cx="5933132" cy="2016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1-4. Data Analysis_1</a:t>
            </a:r>
            <a:endParaRPr lang="en-US" altLang="ko-KR" b="1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586" y="845579"/>
            <a:ext cx="10482226" cy="4267200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2"/>
          <p:cNvSpPr/>
          <p:nvPr/>
        </p:nvSpPr>
        <p:spPr>
          <a:xfrm>
            <a:off x="1314004" y="5140562"/>
            <a:ext cx="2160488" cy="476273"/>
          </a:xfrm>
          <a:custGeom>
            <a:avLst/>
            <a:gdLst/>
            <a:rect l="l" t="t" r="r" b="b"/>
            <a:pathLst>
              <a:path w="2160488" h="504304">
                <a:moveTo>
                  <a:pt x="1368648" y="24842"/>
                </a:moveTo>
                <a:cubicBezTo>
                  <a:pt x="1655471" y="24842"/>
                  <a:pt x="1924926" y="43135"/>
                  <a:pt x="2158753" y="75458"/>
                </a:cubicBezTo>
                <a:cubicBezTo>
                  <a:pt x="2160336" y="78194"/>
                  <a:pt x="2160488" y="81105"/>
                  <a:pt x="2160488" y="84052"/>
                </a:cubicBezTo>
                <a:lnTo>
                  <a:pt x="2160488" y="420252"/>
                </a:lnTo>
                <a:cubicBezTo>
                  <a:pt x="2160488" y="466673"/>
                  <a:pt x="2122857" y="504304"/>
                  <a:pt x="2076436" y="504304"/>
                </a:cubicBezTo>
                <a:lnTo>
                  <a:pt x="84052" y="504304"/>
                </a:lnTo>
                <a:cubicBezTo>
                  <a:pt x="37631" y="504304"/>
                  <a:pt x="0" y="466673"/>
                  <a:pt x="0" y="420252"/>
                </a:cubicBezTo>
                <a:lnTo>
                  <a:pt x="0" y="209921"/>
                </a:lnTo>
                <a:cubicBezTo>
                  <a:pt x="288280" y="98385"/>
                  <a:pt x="793551" y="24842"/>
                  <a:pt x="1368648" y="24842"/>
                </a:cubicBezTo>
                <a:close/>
                <a:moveTo>
                  <a:pt x="1663469" y="0"/>
                </a:moveTo>
                <a:lnTo>
                  <a:pt x="2076436" y="0"/>
                </a:lnTo>
                <a:cubicBezTo>
                  <a:pt x="2107745" y="0"/>
                  <a:pt x="2135055" y="17118"/>
                  <a:pt x="2148370" y="43158"/>
                </a:cubicBezTo>
                <a:cubicBezTo>
                  <a:pt x="1998968" y="22182"/>
                  <a:pt x="1835868" y="7150"/>
                  <a:pt x="1663469" y="0"/>
                </a:cubicBezTo>
                <a:close/>
                <a:moveTo>
                  <a:pt x="84052" y="0"/>
                </a:moveTo>
                <a:lnTo>
                  <a:pt x="1073827" y="0"/>
                </a:lnTo>
                <a:cubicBezTo>
                  <a:pt x="628756" y="19929"/>
                  <a:pt x="245436" y="87149"/>
                  <a:pt x="0" y="181028"/>
                </a:cubicBezTo>
                <a:lnTo>
                  <a:pt x="0" y="84052"/>
                </a:lnTo>
                <a:cubicBezTo>
                  <a:pt x="0" y="37631"/>
                  <a:pt x="37631" y="0"/>
                  <a:pt x="84052" y="0"/>
                </a:cubicBezTo>
                <a:close/>
              </a:path>
            </a:pathLst>
          </a:cu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100" b="1"/>
          </a:p>
        </p:txBody>
      </p:sp>
      <p:sp>
        <p:nvSpPr>
          <p:cNvPr id="36" name="모서리가 둥근 직사각형 12"/>
          <p:cNvSpPr/>
          <p:nvPr/>
        </p:nvSpPr>
        <p:spPr>
          <a:xfrm>
            <a:off x="1169988" y="5500850"/>
            <a:ext cx="8353425" cy="1376125"/>
          </a:xfrm>
          <a:prstGeom prst="roundRect">
            <a:avLst>
              <a:gd name="adj" fmla="val 412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Font typeface="Arial"/>
              <a:buNone/>
              <a:defRPr/>
            </a:pPr>
            <a:endParaRPr lang="ko-KR" altLang="en-US" sz="3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지역은 프랑스, 성별은 남성, 맴버쉽을 보유한 고객의 수와 잔여율이 더 높은걸 볼수있다.</a:t>
            </a:r>
            <a:endParaRPr lang="ko-KR" altLang="en-US" sz="3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/>
              <a:buChar char="•"/>
              <a:defRPr/>
            </a:pPr>
            <a:endParaRPr lang="ko-KR" altLang="en-US" sz="3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1710160" y="5219466"/>
            <a:ext cx="1368177" cy="23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데이터 분석</a:t>
            </a:r>
            <a:endParaRPr lang="ko-KR" altLang="en-US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1-5. Data Analysis_2</a:t>
            </a:r>
            <a:endParaRPr lang="en-US" altLang="ko-KR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28" y="1224347"/>
            <a:ext cx="5524500" cy="295232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188" y="4644727"/>
            <a:ext cx="4932548" cy="2520280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7038888" y="72219"/>
            <a:ext cx="3564396" cy="6122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84"/>
          <p:cNvGrpSpPr/>
          <p:nvPr/>
        </p:nvGrpSpPr>
        <p:grpSpPr>
          <a:xfrm rot="0">
            <a:off x="6462824" y="1462603"/>
            <a:ext cx="3636404" cy="1669956"/>
            <a:chOff x="1308807" y="2454808"/>
            <a:chExt cx="3209295" cy="6109402"/>
          </a:xfrm>
        </p:grpSpPr>
        <p:sp>
          <p:nvSpPr>
            <p:cNvPr id="26" name="모서리가 둥근 직사각형 94"/>
            <p:cNvSpPr/>
            <p:nvPr/>
          </p:nvSpPr>
          <p:spPr>
            <a:xfrm>
              <a:off x="1308807" y="2454808"/>
              <a:ext cx="3209294" cy="6109402"/>
            </a:xfrm>
            <a:prstGeom prst="roundRect">
              <a:avLst>
                <a:gd name="adj" fmla="val 5542"/>
              </a:avLst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88"/>
            <p:cNvSpPr/>
            <p:nvPr/>
          </p:nvSpPr>
          <p:spPr>
            <a:xfrm>
              <a:off x="1455922" y="3113366"/>
              <a:ext cx="2998628" cy="4333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defTabSz="914400">
                <a:lnSpc>
                  <a:spcPct val="120000"/>
                </a:lnSpc>
                <a:buFont typeface="Arial"/>
                <a:buNone/>
                <a:defRPr/>
              </a:pP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신용카드를 보유</a:t>
              </a: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X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고객보다</a:t>
              </a:r>
              <a:endPara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lvl="0" indent="0" defTabSz="914400">
                <a:lnSpc>
                  <a:spcPct val="120000"/>
                </a:lnSpc>
                <a:buFont typeface="Arial"/>
                <a:buNone/>
                <a:defRPr/>
              </a:pP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신용카드를 보유</a:t>
              </a: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고객들이 이탈하는 경우가 더 많다</a:t>
              </a: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그룹 84"/>
          <p:cNvGrpSpPr/>
          <p:nvPr/>
        </p:nvGrpSpPr>
        <p:grpSpPr>
          <a:xfrm rot="0">
            <a:off x="6462824" y="4968764"/>
            <a:ext cx="3672407" cy="1872207"/>
            <a:chOff x="1230596" y="2454815"/>
            <a:chExt cx="2659130" cy="10747458"/>
          </a:xfrm>
        </p:grpSpPr>
        <p:sp>
          <p:nvSpPr>
            <p:cNvPr id="33" name="모서리가 둥근 직사각형 94"/>
            <p:cNvSpPr/>
            <p:nvPr/>
          </p:nvSpPr>
          <p:spPr>
            <a:xfrm>
              <a:off x="1230596" y="2454815"/>
              <a:ext cx="2659130" cy="10747458"/>
            </a:xfrm>
            <a:prstGeom prst="roundRect">
              <a:avLst>
                <a:gd name="adj" fmla="val 5542"/>
              </a:avLst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88"/>
            <p:cNvSpPr/>
            <p:nvPr/>
          </p:nvSpPr>
          <p:spPr>
            <a:xfrm>
              <a:off x="1360942" y="3068612"/>
              <a:ext cx="2476645" cy="8908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defTabSz="914400">
                <a:lnSpc>
                  <a:spcPct val="120000"/>
                </a:lnSpc>
                <a:buFont typeface="Arial"/>
                <a:buNone/>
                <a:defRPr/>
              </a:pP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하지만, 비율로 보았을 때</a:t>
              </a: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</a:t>
              </a:r>
              <a:endPara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lvl="0" indent="0" defTabSz="914400">
                <a:lnSpc>
                  <a:spcPct val="120000"/>
                </a:lnSpc>
                <a:buFont typeface="Arial"/>
                <a:buNone/>
                <a:defRPr/>
              </a:pP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신용카드를 보유</a:t>
              </a: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</a:t>
              </a:r>
              <a:r>
                <a:rPr kumimoji="1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고객들의 이탈율이 비슷함</a:t>
              </a:r>
              <a:endPara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lvl="0" defTabSz="91440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lvl="0" defTabSz="91440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527235" y="1764407"/>
            <a:ext cx="4251513" cy="1843663"/>
            <a:chOff x="869537" y="3860110"/>
            <a:chExt cx="4251513" cy="1843663"/>
          </a:xfrm>
        </p:grpSpPr>
        <p:sp>
          <p:nvSpPr>
            <p:cNvPr id="9" name="타원 8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02</a:t>
              </a:r>
              <a:endParaRPr kumimoji="0" lang="ko-KR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>
            <a:xfrm>
              <a:off x="2101652" y="4288412"/>
              <a:ext cx="1218290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모델 분석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>
            <a:xfrm>
              <a:off x="2190552" y="5038193"/>
              <a:ext cx="2930498" cy="66558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Model comparison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XGB Test Set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 예스폼</ep:Company>
  <ep:Words>311</ep:Words>
  <ep:PresentationFormat>사용자 지정</ep:PresentationFormat>
  <ep:Paragraphs>44</ep:Paragraphs>
  <ep:Slides>18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고객 이탈 예측 모델로 지속적인 수익 창출</vt:lpstr>
      <vt:lpstr>슬라이드 2</vt:lpstr>
      <vt:lpstr>슬라이드 3</vt:lpstr>
      <vt:lpstr>1-1. Problem Background</vt:lpstr>
      <vt:lpstr>1-2. DATA</vt:lpstr>
      <vt:lpstr>1-3. Feature Engineering</vt:lpstr>
      <vt:lpstr>1-4. Data Analysis_1</vt:lpstr>
      <vt:lpstr>1-5. Data Analysis_2</vt:lpstr>
      <vt:lpstr>슬라이드 9</vt:lpstr>
      <vt:lpstr>2-1. XGB,RandomForest,DecisionTree</vt:lpstr>
      <vt:lpstr>2-1. XGB Test Set</vt:lpstr>
      <vt:lpstr>슬라이드 12</vt:lpstr>
      <vt:lpstr>3-1. Permutation Importance</vt:lpstr>
      <vt:lpstr>3-2. PDP_PLOT</vt:lpstr>
      <vt:lpstr>3-3. PDP_INTERACT_PLOT</vt:lpstr>
      <vt:lpstr>3-4. SHAP + ICE_PLOT</vt:lpstr>
      <vt:lpstr>3-5. RESULT</vt:lpstr>
      <vt:lpstr>THANK 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2010-02-01T08:03:16.000</dcterms:created>
  <dc:creator>문서서식 예스폼(www.yesform.com) 김다혜</dc:creator>
  <dc:description>본 문서의 저작권은 예스폼(yesform)에 있으며
무단 복제 배포시 법적인 제재를 받을 수 있습니다.</dc:description>
  <cp:keywords>www.yesform.com</cp:keywords>
  <cp:lastModifiedBy>fbwod</cp:lastModifiedBy>
  <dcterms:modified xsi:type="dcterms:W3CDTF">2023-04-12T01:32:34.188</dcterms:modified>
  <cp:revision>1174</cp:revision>
  <dc:title>예스폼 사업계획서 템플릿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