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4" r:id="rId7"/>
    <p:sldId id="260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62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727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안녕하세요 </a:t>
            </a:r>
            <a:r>
              <a:rPr lang="en-US" altLang="ko-KR"/>
              <a:t>AI18</a:t>
            </a:r>
            <a:r>
              <a:rPr lang="ko-KR" altLang="en-US"/>
              <a:t>기 류재영입니다 </a:t>
            </a:r>
            <a:r>
              <a:rPr lang="en-US" altLang="ko-KR"/>
              <a:t>2015</a:t>
            </a:r>
            <a:r>
              <a:rPr lang="ko-KR" altLang="en-US"/>
              <a:t>년 까지의 자료로 지역별 게임 출고량을 활용하여 다음 분기 게임 출시 분석을 해보겠습니다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그리고 전체 장르별 판매량을 살펴보겠습니다 대부분의 년도에 액션과 스포츠가 판매량이 높고</a:t>
            </a:r>
            <a:endParaRPr lang="ko-KR" altLang="en-US"/>
          </a:p>
          <a:p>
            <a:pPr>
              <a:defRPr/>
            </a:pPr>
            <a:r>
              <a:rPr lang="ko-KR" altLang="en-US"/>
              <a:t>미스크와 슈터가 판매량이 상승하는 와중에 미스크와 스포츠는 하락세를 맞이했지만</a:t>
            </a:r>
            <a:endParaRPr lang="ko-KR" altLang="en-US"/>
          </a:p>
          <a:p>
            <a:pPr>
              <a:defRPr/>
            </a:pPr>
            <a:r>
              <a:rPr lang="ko-KR" altLang="en-US"/>
              <a:t>슈터는 꾸준히 판매량이 상승하는걸 보실수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그리고 슈팅게임의 판매율의 변화를 알아보겠습니다</a:t>
            </a:r>
            <a:endParaRPr lang="ko-KR" altLang="en-US"/>
          </a:p>
          <a:p>
            <a:pPr>
              <a:defRPr/>
            </a:pPr>
            <a:r>
              <a:rPr lang="en-US" altLang="ko-KR"/>
              <a:t>2000~2005</a:t>
            </a:r>
            <a:r>
              <a:rPr lang="ko-KR" altLang="en-US"/>
              <a:t>년도에는 아직 슈팅게임의 판매율이 두각을 보이지 않았습니다</a:t>
            </a:r>
            <a:endParaRPr lang="ko-KR" altLang="en-US"/>
          </a:p>
          <a:p>
            <a:pPr>
              <a:defRPr/>
            </a:pPr>
            <a:r>
              <a:rPr lang="ko-KR" altLang="en-US"/>
              <a:t>하지만 </a:t>
            </a:r>
            <a:r>
              <a:rPr lang="en-US" altLang="ko-KR"/>
              <a:t>2005</a:t>
            </a:r>
            <a:r>
              <a:rPr lang="ko-KR" altLang="en-US"/>
              <a:t>년도 부터 판매율이 상승하기 시작하면서 </a:t>
            </a:r>
            <a:r>
              <a:rPr lang="en-US" altLang="ko-KR"/>
              <a:t>2010</a:t>
            </a:r>
            <a:r>
              <a:rPr lang="ko-KR" altLang="en-US"/>
              <a:t>년부터 </a:t>
            </a:r>
            <a:r>
              <a:rPr lang="en-US" altLang="ko-KR"/>
              <a:t>2015</a:t>
            </a:r>
            <a:r>
              <a:rPr lang="ko-KR" altLang="en-US"/>
              <a:t>년도에서 약 </a:t>
            </a:r>
            <a:r>
              <a:rPr lang="en-US" altLang="ko-KR"/>
              <a:t>25</a:t>
            </a:r>
            <a:r>
              <a:rPr lang="ko-KR" altLang="en-US"/>
              <a:t>퍼센트라는 높은 기록을 찍고</a:t>
            </a:r>
            <a:endParaRPr lang="ko-KR" altLang="en-US"/>
          </a:p>
          <a:p>
            <a:pPr>
              <a:defRPr/>
            </a:pPr>
            <a:r>
              <a:rPr lang="en-US" altLang="ko-KR"/>
              <a:t>2015</a:t>
            </a:r>
            <a:r>
              <a:rPr lang="ko-KR" altLang="en-US"/>
              <a:t>년 현재 액션게임과 비슷한 비율인 </a:t>
            </a:r>
            <a:r>
              <a:rPr lang="en-US" altLang="ko-KR"/>
              <a:t>31.1%</a:t>
            </a:r>
            <a:r>
              <a:rPr lang="ko-KR" altLang="en-US"/>
              <a:t>까지 급성장을 보였습니다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앞에서의 자료를 활용하여 결론을 내보았습니다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액션게임이 판매량이 가장 큰 지표이지만</a:t>
            </a:r>
            <a:r>
              <a:rPr lang="en-US" altLang="ko-KR"/>
              <a:t>,</a:t>
            </a:r>
            <a:r>
              <a:rPr lang="ko-KR" altLang="en-US"/>
              <a:t> 액션게임은 시장이 큰 만큼 경쟁이 심할 것 이라 판된되어</a:t>
            </a:r>
            <a:r>
              <a:rPr lang="en-US" altLang="ko-KR"/>
              <a:t>,</a:t>
            </a:r>
            <a:r>
              <a:rPr lang="ko-KR" altLang="en-US"/>
              <a:t> 과거부터 현재 </a:t>
            </a:r>
            <a:r>
              <a:rPr lang="en-US" altLang="ko-KR"/>
              <a:t>2015</a:t>
            </a:r>
            <a:r>
              <a:rPr lang="ko-KR" altLang="en-US"/>
              <a:t>년까지 슈팅게임의 판매량이</a:t>
            </a:r>
            <a:endParaRPr lang="ko-KR" altLang="en-US"/>
          </a:p>
          <a:p>
            <a:pPr>
              <a:defRPr/>
            </a:pPr>
            <a:r>
              <a:rPr lang="ko-KR" altLang="en-US"/>
              <a:t>상승 그래프이기 때문에 다음 분기 출시 예정 게임은 슈팅게임으로 결정했습니다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그리고 성공사례를 살펴보자면 </a:t>
            </a:r>
            <a:r>
              <a:rPr lang="en-US" altLang="ko-KR"/>
              <a:t>2015</a:t>
            </a:r>
            <a:r>
              <a:rPr lang="ko-KR" altLang="en-US"/>
              <a:t>년 이후의 게임들중에 대표적으로 오버워치 배틀그라운드 발로란트 등등 수 많은 슈팅게임이 출시되었고 대부분 좋은 지표를 보입니다</a:t>
            </a:r>
            <a:endParaRPr lang="ko-KR" altLang="en-US"/>
          </a:p>
          <a:p>
            <a:pPr>
              <a:defRPr/>
            </a:pPr>
            <a:r>
              <a:rPr lang="ko-KR" altLang="en-US"/>
              <a:t>이처럼 슈팅게임 장르가 많은 인기를 몰고있는 것으로 보이는데 만약 슈팅게임을 출시 했다면 좋은 성과를 기대해 보아도 좋았을 것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목차는 크게 </a:t>
            </a:r>
            <a:r>
              <a:rPr lang="en-US" altLang="ko-KR"/>
              <a:t>5</a:t>
            </a:r>
            <a:r>
              <a:rPr lang="ko-KR" altLang="en-US"/>
              <a:t>가지로 나눴습니다 지역별 게임 장르 판매량</a:t>
            </a:r>
            <a:r>
              <a:rPr lang="en-US" altLang="ko-KR"/>
              <a:t>,</a:t>
            </a:r>
            <a:r>
              <a:rPr lang="ko-KR" altLang="en-US"/>
              <a:t> 년도별 게임 트랜드</a:t>
            </a:r>
            <a:r>
              <a:rPr lang="en-US" altLang="ko-KR"/>
              <a:t>,</a:t>
            </a:r>
            <a:r>
              <a:rPr lang="ko-KR" altLang="en-US"/>
              <a:t>전체 장르별 판매량</a:t>
            </a:r>
            <a:r>
              <a:rPr lang="en-US" altLang="ko-KR"/>
              <a:t>,</a:t>
            </a:r>
            <a:r>
              <a:rPr lang="ko-KR" altLang="en-US"/>
              <a:t>결론</a:t>
            </a:r>
            <a:r>
              <a:rPr lang="en-US" altLang="ko-KR"/>
              <a:t>,</a:t>
            </a:r>
            <a:r>
              <a:rPr lang="ko-KR" altLang="en-US"/>
              <a:t> 성공사례 순서 입니다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지역별 게임 장르 판매량은 북미지역이 가장 큰 시장을 차지하고 있는 것을 볼수 있고</a:t>
            </a:r>
            <a:r>
              <a:rPr lang="en-US" altLang="ko-KR"/>
              <a:t>,</a:t>
            </a:r>
            <a:r>
              <a:rPr lang="ko-KR" altLang="en-US"/>
              <a:t> 유럽</a:t>
            </a:r>
            <a:r>
              <a:rPr lang="en-US" altLang="ko-KR"/>
              <a:t>,</a:t>
            </a:r>
            <a:r>
              <a:rPr lang="ko-KR" altLang="en-US"/>
              <a:t> 일본</a:t>
            </a:r>
            <a:r>
              <a:rPr lang="en-US" altLang="ko-KR"/>
              <a:t>,</a:t>
            </a:r>
            <a:r>
              <a:rPr lang="ko-KR" altLang="en-US"/>
              <a:t> 그외 나라 순서입니다 일본의 경우 </a:t>
            </a:r>
            <a:r>
              <a:rPr lang="en-US" altLang="ko-KR"/>
              <a:t>RPG,</a:t>
            </a:r>
            <a:r>
              <a:rPr lang="ko-KR" altLang="en-US"/>
              <a:t>액션</a:t>
            </a:r>
            <a:r>
              <a:rPr lang="en-US" altLang="ko-KR"/>
              <a:t>,</a:t>
            </a:r>
            <a:r>
              <a:rPr lang="ko-KR" altLang="en-US"/>
              <a:t>스포츠 순서로</a:t>
            </a:r>
            <a:br>
              <a:rPr lang="ko-KR" altLang="en-US"/>
            </a:br>
            <a:r>
              <a:rPr lang="ko-KR" altLang="en-US"/>
              <a:t>북미와 유럽</a:t>
            </a:r>
            <a:r>
              <a:rPr lang="en-US" altLang="ko-KR"/>
              <a:t>,</a:t>
            </a:r>
            <a:r>
              <a:rPr lang="ko-KR" altLang="en-US"/>
              <a:t> 그외의 나라와는 다소 차이가 있는걸 확인 할 수 있습니다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장르 판매량을 비율로 나타내보았습니다 북미</a:t>
            </a:r>
            <a:r>
              <a:rPr lang="en-US" altLang="ko-KR"/>
              <a:t>,</a:t>
            </a:r>
            <a:r>
              <a:rPr lang="ko-KR" altLang="en-US"/>
              <a:t>유럽</a:t>
            </a:r>
            <a:r>
              <a:rPr lang="en-US" altLang="ko-KR"/>
              <a:t>,</a:t>
            </a:r>
            <a:r>
              <a:rPr lang="ko-KR" altLang="en-US"/>
              <a:t>그외 세 지역 모두는 액션</a:t>
            </a:r>
            <a:r>
              <a:rPr lang="en-US" altLang="ko-KR"/>
              <a:t>,</a:t>
            </a:r>
            <a:r>
              <a:rPr lang="ko-KR" altLang="en-US"/>
              <a:t>스포츠</a:t>
            </a:r>
            <a:r>
              <a:rPr lang="en-US" altLang="ko-KR"/>
              <a:t>,</a:t>
            </a:r>
            <a:r>
              <a:rPr lang="ko-KR" altLang="en-US"/>
              <a:t>슈팅 게임의 지표가 각각 약 </a:t>
            </a:r>
            <a:r>
              <a:rPr lang="en-US" altLang="ko-KR"/>
              <a:t>20,15,13</a:t>
            </a:r>
            <a:r>
              <a:rPr lang="ko-KR" altLang="en-US"/>
              <a:t> 퍼센트로 비슷한 판매율을 나타냅니다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>
                <a:solidFill>
                  <a:srgbClr val="4949e8"/>
                </a:solidFill>
                <a:latin typeface="S-Core Dream 3 Light"/>
                <a:cs typeface="S-Core Dream 3 Light"/>
              </a:rPr>
              <a:t>NA,EU,Other</a:t>
            </a:r>
            <a:r>
              <a:rPr lang="ko-KR" altLang="en-US">
                <a:solidFill>
                  <a:srgbClr val="4949e8"/>
                </a:solidFill>
                <a:latin typeface="S-Core Dream 3 Light"/>
                <a:cs typeface="S-Core Dream 3 Light"/>
              </a:rPr>
              <a:t> 판매 비율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하지만 일본에서 만큼은 </a:t>
            </a:r>
            <a:r>
              <a:rPr lang="en-US" altLang="ko-KR"/>
              <a:t>RPG</a:t>
            </a:r>
            <a:r>
              <a:rPr lang="ko-KR" altLang="en-US"/>
              <a:t>게임의 판매율이 </a:t>
            </a:r>
            <a:r>
              <a:rPr lang="en-US" altLang="ko-KR"/>
              <a:t>27</a:t>
            </a:r>
            <a:r>
              <a:rPr lang="ko-KR" altLang="en-US"/>
              <a:t>퍼센트로 압도적인 판매율을 기록하였고</a:t>
            </a:r>
            <a:r>
              <a:rPr lang="en-US" altLang="ko-KR"/>
              <a:t>,</a:t>
            </a:r>
            <a:r>
              <a:rPr lang="ko-KR" altLang="en-US"/>
              <a:t> 액션과 스포츠는 타지역에 비하여 낮은 지표를 기록했습니다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그다음 년도별 게임 트랜드를 살펴보겠습니다</a:t>
            </a:r>
            <a:r>
              <a:rPr lang="en-US" altLang="ko-KR"/>
              <a:t>.</a:t>
            </a:r>
            <a:r>
              <a:rPr lang="ko-KR" altLang="en-US"/>
              <a:t> 트랜드의 기준을 장르와 플랫폼별로 구분했습니다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우선 년도별을 사분위수로 나눴고</a:t>
            </a:r>
            <a:r>
              <a:rPr lang="en-US" altLang="ko-KR"/>
              <a:t>,</a:t>
            </a:r>
            <a:r>
              <a:rPr lang="ko-KR" altLang="en-US"/>
              <a:t> 먼저 장르별로 보자면 액션과 스포츠는 항상 좋은 판매량을 기록하였습니다 년도별로는</a:t>
            </a:r>
            <a:br>
              <a:rPr lang="ko-KR" altLang="en-US"/>
            </a:br>
            <a:r>
              <a:rPr lang="en-US" altLang="ko-KR"/>
              <a:t>1980</a:t>
            </a:r>
            <a:r>
              <a:rPr lang="ko-KR" altLang="en-US"/>
              <a:t>년대부터 </a:t>
            </a:r>
            <a:r>
              <a:rPr lang="en-US" altLang="ko-KR"/>
              <a:t>2003</a:t>
            </a:r>
            <a:r>
              <a:rPr lang="ko-KR" altLang="en-US"/>
              <a:t>년사이 플랫폼 장르에서 가장 큰 인기를 끌었는데 그 이유는 마리오 게임의 영향이 큰 것으로 확인되었습니다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그리고 </a:t>
            </a:r>
            <a:r>
              <a:rPr lang="en-US" altLang="ko-KR"/>
              <a:t>2003</a:t>
            </a:r>
            <a:r>
              <a:rPr lang="ko-KR" altLang="en-US"/>
              <a:t>년부터 </a:t>
            </a:r>
            <a:r>
              <a:rPr lang="en-US" altLang="ko-KR"/>
              <a:t>2010</a:t>
            </a:r>
            <a:r>
              <a:rPr lang="ko-KR" altLang="en-US"/>
              <a:t>년도 지표는 액션과 스포츠가 압도적이지만 미스크와 슈팅게임이 그 다음 판매량으로 발전중인것으로 보입니다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그리고 </a:t>
            </a:r>
            <a:r>
              <a:rPr lang="en-US" altLang="ko-KR"/>
              <a:t>2010</a:t>
            </a:r>
            <a:r>
              <a:rPr lang="ko-KR" altLang="en-US"/>
              <a:t>년부터 </a:t>
            </a:r>
            <a:r>
              <a:rPr lang="en-US" altLang="ko-KR"/>
              <a:t>2015</a:t>
            </a:r>
            <a:r>
              <a:rPr lang="ko-KR" altLang="en-US"/>
              <a:t>년 현재까지의 지표에서 슈팅게임의 판매량이 </a:t>
            </a:r>
            <a:r>
              <a:rPr lang="en-US" altLang="ko-KR"/>
              <a:t>2</a:t>
            </a:r>
            <a:r>
              <a:rPr lang="ko-KR" altLang="en-US"/>
              <a:t>위를 찍으면서 엄청난 발전을 보여줍니다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그다음 플랫폼별 판매량을 보겠습니다 플랫폼은 판매량이 가장 높은 </a:t>
            </a:r>
            <a:r>
              <a:rPr lang="en-US" altLang="ko-KR"/>
              <a:t>4</a:t>
            </a:r>
            <a:r>
              <a:rPr lang="ko-KR" altLang="en-US"/>
              <a:t>개의 플랫폼만을 비교하겠습니다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2000</a:t>
            </a:r>
            <a:r>
              <a:rPr lang="ko-KR" altLang="en-US"/>
              <a:t>년부터 </a:t>
            </a:r>
            <a:r>
              <a:rPr lang="en-US" altLang="ko-KR"/>
              <a:t>2005</a:t>
            </a:r>
            <a:r>
              <a:rPr lang="ko-KR" altLang="en-US"/>
              <a:t>년은 </a:t>
            </a:r>
            <a:r>
              <a:rPr lang="en-US" altLang="ko-KR"/>
              <a:t>PS2</a:t>
            </a:r>
            <a:r>
              <a:rPr lang="ko-KR" altLang="en-US"/>
              <a:t>가 높은 판매량을 기록하면서 가장 큰 인기를 끌었고</a:t>
            </a:r>
            <a:endParaRPr lang="ko-KR" altLang="en-US"/>
          </a:p>
          <a:p>
            <a:pPr>
              <a:defRPr/>
            </a:pPr>
            <a:r>
              <a:rPr lang="en-US" altLang="ko-KR"/>
              <a:t>2006</a:t>
            </a:r>
            <a:r>
              <a:rPr lang="ko-KR" altLang="en-US"/>
              <a:t>년부터 </a:t>
            </a:r>
            <a:r>
              <a:rPr lang="en-US" altLang="ko-KR"/>
              <a:t>2009</a:t>
            </a:r>
            <a:r>
              <a:rPr lang="ko-KR" altLang="en-US"/>
              <a:t>년은 </a:t>
            </a:r>
            <a:r>
              <a:rPr lang="en-US" altLang="ko-KR"/>
              <a:t>wii</a:t>
            </a:r>
            <a:r>
              <a:rPr lang="ko-KR" altLang="en-US"/>
              <a:t>가 출시되면서 최다 판매량을 찍었습니다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그리고 </a:t>
            </a:r>
            <a:r>
              <a:rPr lang="en-US" altLang="ko-KR"/>
              <a:t>2009</a:t>
            </a:r>
            <a:r>
              <a:rPr lang="ko-KR" altLang="en-US"/>
              <a:t>년부터 </a:t>
            </a:r>
            <a:r>
              <a:rPr lang="en-US" altLang="ko-KR"/>
              <a:t>2015</a:t>
            </a:r>
            <a:r>
              <a:rPr lang="ko-KR" altLang="en-US"/>
              <a:t>년까지는 </a:t>
            </a:r>
            <a:r>
              <a:rPr lang="en-US" altLang="ko-KR"/>
              <a:t>PS2</a:t>
            </a:r>
            <a:r>
              <a:rPr lang="ko-KR" altLang="en-US"/>
              <a:t>가 </a:t>
            </a:r>
            <a:r>
              <a:rPr lang="en-US" altLang="ko-KR"/>
              <a:t>PS3</a:t>
            </a:r>
            <a:r>
              <a:rPr lang="ko-KR" altLang="en-US"/>
              <a:t>로 세대교체 되면서 </a:t>
            </a:r>
            <a:r>
              <a:rPr lang="en-US" altLang="ko-KR"/>
              <a:t>PS3</a:t>
            </a:r>
            <a:r>
              <a:rPr lang="ko-KR" altLang="en-US"/>
              <a:t>와 </a:t>
            </a:r>
            <a:r>
              <a:rPr lang="en-US" altLang="ko-KR"/>
              <a:t>X360</a:t>
            </a:r>
            <a:r>
              <a:rPr lang="ko-KR" altLang="en-US"/>
              <a:t>의 대결 구도를 볼수있는데 이를 좀 더 자세히 살펴보겠습니다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전체 시장의 </a:t>
            </a:r>
            <a:r>
              <a:rPr lang="en-US" altLang="ko-KR"/>
              <a:t>PS3</a:t>
            </a:r>
            <a:r>
              <a:rPr lang="ko-KR" altLang="en-US"/>
              <a:t>와 </a:t>
            </a:r>
            <a:r>
              <a:rPr lang="en-US" altLang="ko-KR"/>
              <a:t>X360</a:t>
            </a:r>
            <a:r>
              <a:rPr lang="ko-KR" altLang="en-US"/>
              <a:t>의 판매량중 북미지역이 가장 큰 시장인 만큼 북미지역에서의 판매량이 대부분을 차지하였고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X360</a:t>
            </a:r>
            <a:r>
              <a:rPr lang="ko-KR" altLang="en-US"/>
              <a:t>이 북미지역에서 큰 인기를 끌면서 대결 구도가 생성 된 것 같습니다 하지만 전세계적으로 인기를 끌고있는 </a:t>
            </a:r>
            <a:r>
              <a:rPr lang="en-US" altLang="ko-KR"/>
              <a:t>PS3</a:t>
            </a:r>
            <a:r>
              <a:rPr lang="ko-KR" altLang="en-US"/>
              <a:t>가 </a:t>
            </a:r>
            <a:r>
              <a:rPr lang="en-US" altLang="ko-KR"/>
              <a:t>2010</a:t>
            </a:r>
            <a:r>
              <a:rPr lang="ko-KR" altLang="en-US"/>
              <a:t>년을 기준으로 </a:t>
            </a:r>
            <a:r>
              <a:rPr lang="en-US" altLang="ko-KR"/>
              <a:t>X360</a:t>
            </a:r>
            <a:r>
              <a:rPr lang="ko-KR" altLang="en-US"/>
              <a:t>의 판매량보다 더 높은 판매량을 기록합니다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Relationship Id="rId8" Type="http://schemas.openxmlformats.org/officeDocument/2006/relationships/image" Target="../media/image5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8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58.png"  /><Relationship Id="rId9" Type="http://schemas.openxmlformats.org/officeDocument/2006/relationships/image" Target="../media/image5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8.png"  /><Relationship Id="rId4" Type="http://schemas.openxmlformats.org/officeDocument/2006/relationships/image" Target="../media/image60.png"  /><Relationship Id="rId5" Type="http://schemas.openxmlformats.org/officeDocument/2006/relationships/image" Target="../media/image6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10" Type="http://schemas.openxmlformats.org/officeDocument/2006/relationships/image" Target="../media/image68.png"  /><Relationship Id="rId11" Type="http://schemas.openxmlformats.org/officeDocument/2006/relationships/image" Target="../media/image69.png"  /><Relationship Id="rId12" Type="http://schemas.openxmlformats.org/officeDocument/2006/relationships/image" Target="../media/image70.png"  /><Relationship Id="rId13" Type="http://schemas.openxmlformats.org/officeDocument/2006/relationships/image" Target="../media/image71.png"  /><Relationship Id="rId14" Type="http://schemas.openxmlformats.org/officeDocument/2006/relationships/image" Target="../media/image72.png"  /><Relationship Id="rId15" Type="http://schemas.openxmlformats.org/officeDocument/2006/relationships/image" Target="../media/image73.png"  /><Relationship Id="rId16" Type="http://schemas.openxmlformats.org/officeDocument/2006/relationships/image" Target="../media/image74.png"  /><Relationship Id="rId17" Type="http://schemas.openxmlformats.org/officeDocument/2006/relationships/image" Target="../media/image75.png"  /><Relationship Id="rId18" Type="http://schemas.openxmlformats.org/officeDocument/2006/relationships/image" Target="../media/image76.png"  /><Relationship Id="rId19" Type="http://schemas.openxmlformats.org/officeDocument/2006/relationships/image" Target="../media/image33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77.png"  /><Relationship Id="rId21" Type="http://schemas.openxmlformats.org/officeDocument/2006/relationships/image" Target="../media/image77.png"  /><Relationship Id="rId22" Type="http://schemas.openxmlformats.org/officeDocument/2006/relationships/image" Target="../media/image77.png"  /><Relationship Id="rId23" Type="http://schemas.openxmlformats.org/officeDocument/2006/relationships/image" Target="../media/image78.png"  /><Relationship Id="rId24" Type="http://schemas.openxmlformats.org/officeDocument/2006/relationships/image" Target="../media/image79.png"  /><Relationship Id="rId25" Type="http://schemas.openxmlformats.org/officeDocument/2006/relationships/image" Target="../media/image80.png"  /><Relationship Id="rId3" Type="http://schemas.openxmlformats.org/officeDocument/2006/relationships/image" Target="../media/image32.png"  /><Relationship Id="rId4" Type="http://schemas.openxmlformats.org/officeDocument/2006/relationships/image" Target="../media/image62.png"  /><Relationship Id="rId5" Type="http://schemas.openxmlformats.org/officeDocument/2006/relationships/image" Target="../media/image63.png"  /><Relationship Id="rId6" Type="http://schemas.openxmlformats.org/officeDocument/2006/relationships/image" Target="../media/image64.png"  /><Relationship Id="rId7" Type="http://schemas.openxmlformats.org/officeDocument/2006/relationships/image" Target="../media/image65.png"  /><Relationship Id="rId8" Type="http://schemas.openxmlformats.org/officeDocument/2006/relationships/image" Target="../media/image66.png"  /><Relationship Id="rId9" Type="http://schemas.openxmlformats.org/officeDocument/2006/relationships/image" Target="../media/image6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9.png"  /><Relationship Id="rId11" Type="http://schemas.openxmlformats.org/officeDocument/2006/relationships/image" Target="../media/image84.png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Relationship Id="rId8" Type="http://schemas.openxmlformats.org/officeDocument/2006/relationships/image" Target="../media/image87.png"  /><Relationship Id="rId9" Type="http://schemas.openxmlformats.org/officeDocument/2006/relationships/image" Target="../media/image8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26.png"  /><Relationship Id="rId15" Type="http://schemas.openxmlformats.org/officeDocument/2006/relationships/image" Target="../media/image27.png"  /><Relationship Id="rId16" Type="http://schemas.openxmlformats.org/officeDocument/2006/relationships/image" Target="../media/image28.png"  /><Relationship Id="rId17" Type="http://schemas.openxmlformats.org/officeDocument/2006/relationships/image" Target="../media/image29.png"  /><Relationship Id="rId18" Type="http://schemas.openxmlformats.org/officeDocument/2006/relationships/image" Target="../media/image30.png"  /><Relationship Id="rId19" Type="http://schemas.openxmlformats.org/officeDocument/2006/relationships/image" Target="../media/image31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30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26.png"  /><Relationship Id="rId15" Type="http://schemas.openxmlformats.org/officeDocument/2006/relationships/image" Target="../media/image28.png"  /><Relationship Id="rId16" Type="http://schemas.openxmlformats.org/officeDocument/2006/relationships/image" Target="../media/image36.png"  /><Relationship Id="rId17" Type="http://schemas.openxmlformats.org/officeDocument/2006/relationships/image" Target="../media/image3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46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8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0.png"  /><Relationship Id="rId9" Type="http://schemas.openxmlformats.org/officeDocument/2006/relationships/image" Target="../media/image4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48.png"  /><Relationship Id="rId11" Type="http://schemas.openxmlformats.org/officeDocument/2006/relationships/image" Target="../media/image49.png"  /><Relationship Id="rId12" Type="http://schemas.openxmlformats.org/officeDocument/2006/relationships/image" Target="../media/image50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8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39.png"  /><Relationship Id="rId9" Type="http://schemas.openxmlformats.org/officeDocument/2006/relationships/image" Target="../media/image4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10" Type="http://schemas.openxmlformats.org/officeDocument/2006/relationships/image" Target="../media/image28.png"  /><Relationship Id="rId11" Type="http://schemas.openxmlformats.org/officeDocument/2006/relationships/image" Target="../media/image28.png"  /><Relationship Id="rId12" Type="http://schemas.openxmlformats.org/officeDocument/2006/relationships/image" Target="../media/image16.png"  /><Relationship Id="rId13" Type="http://schemas.openxmlformats.org/officeDocument/2006/relationships/image" Target="../media/image28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51.png"  /><Relationship Id="rId6" Type="http://schemas.openxmlformats.org/officeDocument/2006/relationships/image" Target="../media/image16.png"  /><Relationship Id="rId7" Type="http://schemas.openxmlformats.org/officeDocument/2006/relationships/image" Target="../media/image28.png"  /><Relationship Id="rId8" Type="http://schemas.openxmlformats.org/officeDocument/2006/relationships/image" Target="../media/image16.png"  /><Relationship Id="rId9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6476190"/>
            <a:ext cx="18285714" cy="3981326"/>
            <a:chOff x="0" y="6476190"/>
            <a:chExt cx="18285714" cy="3981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6476190"/>
              <a:ext cx="18285714" cy="39813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49666" y="3507105"/>
            <a:ext cx="14359829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다음분기 게임 출시 분석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3550574" y="2049780"/>
            <a:ext cx="1425496" cy="548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4949e8"/>
                </a:solidFill>
                <a:latin typeface="Noto Sans CJK KR Regular"/>
                <a:cs typeface="Noto Sans CJK KR Regular"/>
              </a:rPr>
              <a:t>2015</a:t>
            </a:r>
            <a:endParaRPr lang="en-US" altLang="ko-KR" sz="3000">
              <a:solidFill>
                <a:srgbClr val="4949e8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3073719" y="2268141"/>
            <a:ext cx="326281" cy="1876040"/>
            <a:chOff x="3073719" y="2268141"/>
            <a:chExt cx="326281" cy="1876040"/>
          </a:xfrm>
        </p:grpSpPr>
        <p:grpSp>
          <p:nvGrpSpPr>
            <p:cNvPr id="1004" name="그룹 1004"/>
            <p:cNvGrpSpPr/>
            <p:nvPr/>
          </p:nvGrpSpPr>
          <p:grpSpPr>
            <a:xfrm rot="0">
              <a:off x="3104373" y="2317460"/>
              <a:ext cx="23687" cy="1790476"/>
              <a:chOff x="3104373" y="2317460"/>
              <a:chExt cx="23687" cy="17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104373" y="2317460"/>
                <a:ext cx="23687" cy="17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 rot="0">
              <a:off x="3073719" y="2268141"/>
              <a:ext cx="84997" cy="84997"/>
              <a:chOff x="3073719" y="2268141"/>
              <a:chExt cx="84997" cy="849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5400000">
                <a:off x="3073719" y="2268141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 rot="0">
              <a:off x="3080177" y="4072100"/>
              <a:ext cx="72081" cy="72081"/>
              <a:chOff x="3080177" y="4072100"/>
              <a:chExt cx="72081" cy="720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080177" y="4072100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 rot="0">
              <a:off x="3246265" y="2174122"/>
              <a:ext cx="23687" cy="283783"/>
              <a:chOff x="3246265" y="2174122"/>
              <a:chExt cx="23687" cy="28378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 rot="5400000">
                <a:off x="3246265" y="2174122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3246265" y="3968365"/>
              <a:ext cx="23687" cy="283783"/>
              <a:chOff x="3246265" y="3968365"/>
              <a:chExt cx="23687" cy="28378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 rot="5400000">
                <a:off x="3246265" y="3968365"/>
                <a:ext cx="23687" cy="28378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 rot="0">
            <a:off x="4500904" y="2136567"/>
            <a:ext cx="10866928" cy="2014112"/>
            <a:chOff x="4500904" y="2136567"/>
            <a:chExt cx="10866928" cy="2014112"/>
          </a:xfrm>
        </p:grpSpPr>
        <p:grpSp>
          <p:nvGrpSpPr>
            <p:cNvPr id="1010" name="그룹 1010"/>
            <p:cNvGrpSpPr/>
            <p:nvPr/>
          </p:nvGrpSpPr>
          <p:grpSpPr>
            <a:xfrm rot="0">
              <a:off x="9821148" y="-3016074"/>
              <a:ext cx="23687" cy="10664175"/>
              <a:chOff x="9821148" y="-3016074"/>
              <a:chExt cx="23687" cy="1066417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 rot="5400000">
                <a:off x="9821148" y="-3016074"/>
                <a:ext cx="23687" cy="1066417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 rot="0">
              <a:off x="15055455" y="2136567"/>
              <a:ext cx="312377" cy="270532"/>
              <a:chOff x="15055455" y="2136567"/>
              <a:chExt cx="312377" cy="27053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15055455" y="2136567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 rot="0">
              <a:off x="15162622" y="4065682"/>
              <a:ext cx="84997" cy="84997"/>
              <a:chOff x="15162622" y="4065682"/>
              <a:chExt cx="84997" cy="8499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 rot="5400000">
                <a:off x="15162622" y="4065682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 rot="0">
              <a:off x="14206854" y="3148001"/>
              <a:ext cx="23687" cy="1943557"/>
              <a:chOff x="14206854" y="3148001"/>
              <a:chExt cx="23687" cy="194355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 rot="5400000">
                <a:off x="14206854" y="3148001"/>
                <a:ext cx="23687" cy="19435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 rot="0">
              <a:off x="15195360" y="2309543"/>
              <a:ext cx="23687" cy="1790476"/>
              <a:chOff x="15195360" y="2309543"/>
              <a:chExt cx="23687" cy="179047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 rotWithShape="1">
              <a:blip r:embed="rId13"/>
              <a:stretch>
                <a:fillRect/>
              </a:stretch>
            </p:blipFill>
            <p:spPr>
              <a:xfrm>
                <a:off x="15195360" y="2309543"/>
                <a:ext cx="23687" cy="1790476"/>
              </a:xfrm>
              <a:prstGeom prst="rect">
                <a:avLst/>
              </a:prstGeom>
            </p:spPr>
          </p:pic>
        </p:grpSp>
      </p:grpSp>
      <p:sp>
        <p:nvSpPr>
          <p:cNvPr id="52" name="Object 52"/>
          <p:cNvSpPr txBox="1"/>
          <p:nvPr/>
        </p:nvSpPr>
        <p:spPr>
          <a:xfrm>
            <a:off x="3549666" y="2649855"/>
            <a:ext cx="11842733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지역별 게임 출교량을 활용하여 </a:t>
            </a:r>
            <a:endParaRPr lang="ko-KR" altLang="en-US" sz="61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sp>
        <p:nvSpPr>
          <p:cNvPr id="1017" name="Object 19"/>
          <p:cNvSpPr txBox="1"/>
          <p:nvPr/>
        </p:nvSpPr>
        <p:spPr>
          <a:xfrm>
            <a:off x="12725401" y="8724900"/>
            <a:ext cx="5562600" cy="6945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40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AI_18_</a:t>
            </a:r>
            <a:r>
              <a:rPr lang="ko-KR" altLang="en-US" sz="40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류재영</a:t>
            </a:r>
            <a:endParaRPr lang="ko-KR" altLang="en-US" sz="4000" kern="0" spc="-100">
              <a:solidFill>
                <a:schemeClr val="lt1"/>
              </a:solidFill>
              <a:latin typeface="Noto Sans CJK KR Medium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85195" y="3107055"/>
            <a:ext cx="4563632" cy="5010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27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0</a:t>
            </a:r>
            <a:r>
              <a:rPr lang="en-US" altLang="ko-KR" sz="27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1</a:t>
            </a:r>
            <a:r>
              <a:rPr lang="en-US" sz="27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7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장르별 판매량의 변화</a:t>
            </a:r>
            <a:endParaRPr lang="ko-KR" altLang="en-US" sz="2700" kern="0" spc="-100">
              <a:solidFill>
                <a:srgbClr val="4949e8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2023286" y="3817442"/>
            <a:ext cx="84997" cy="84997"/>
            <a:chOff x="2023286" y="3817442"/>
            <a:chExt cx="84997" cy="849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2023286" y="3817442"/>
              <a:ext cx="84997" cy="84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9032163" y="-3119246"/>
            <a:ext cx="20501" cy="13953259"/>
            <a:chOff x="9032163" y="-3119246"/>
            <a:chExt cx="20501" cy="139532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9032163" y="-3119246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8148861" y="3715150"/>
            <a:ext cx="312377" cy="270532"/>
            <a:chOff x="8148861" y="3715150"/>
            <a:chExt cx="312377" cy="2705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8148861" y="3715150"/>
              <a:ext cx="312377" cy="2705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0525358" y="3733559"/>
            <a:ext cx="495696" cy="250305"/>
            <a:chOff x="10525358" y="3733559"/>
            <a:chExt cx="495696" cy="2503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25358" y="3733559"/>
              <a:ext cx="495696" cy="25030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85197" y="1363980"/>
            <a:ext cx="13742860" cy="12915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전체 장르별 판매량</a:t>
            </a:r>
            <a:endParaRPr lang="ko-KR" altLang="en-US" sz="61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6" name="그룹 1006"/>
          <p:cNvGrpSpPr/>
          <p:nvPr/>
        </p:nvGrpSpPr>
        <p:grpSpPr>
          <a:xfrm rot="0">
            <a:off x="12550181" y="4305300"/>
            <a:ext cx="4594819" cy="5181600"/>
            <a:chOff x="12550181" y="2171429"/>
            <a:chExt cx="3842184" cy="2039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2550181" y="2171429"/>
              <a:ext cx="3842184" cy="20398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649200" y="5661660"/>
            <a:ext cx="4343400" cy="1920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altLang="ko-KR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Action</a:t>
            </a:r>
            <a:r>
              <a:rPr lang="ko-KR" altLang="en-US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과 </a:t>
            </a:r>
            <a:r>
              <a:rPr lang="en-US" altLang="ko-KR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Sports</a:t>
            </a:r>
            <a:r>
              <a:rPr lang="ko-KR" altLang="en-US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가 판매량이 높고</a:t>
            </a:r>
            <a:endParaRPr lang="ko-KR" altLang="en-US" sz="2400" kern="0" spc="-100">
              <a:solidFill>
                <a:srgbClr val="ffffff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r>
              <a:rPr lang="en-US" altLang="ko-KR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Misc</a:t>
            </a:r>
            <a:r>
              <a:rPr lang="ko-KR" altLang="en-US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와 </a:t>
            </a:r>
            <a:r>
              <a:rPr lang="en-US" altLang="ko-KR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Shooter</a:t>
            </a:r>
            <a:r>
              <a:rPr lang="ko-KR" altLang="en-US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가 판매량이 상승하는 와중에 </a:t>
            </a:r>
            <a:r>
              <a:rPr lang="en-US" altLang="ko-KR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Misc</a:t>
            </a:r>
            <a:r>
              <a:rPr lang="ko-KR" altLang="en-US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와</a:t>
            </a:r>
            <a:r>
              <a:rPr lang="en-US" altLang="ko-KR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 Sports</a:t>
            </a:r>
            <a:r>
              <a:rPr lang="ko-KR" altLang="en-US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는 하락세를 맞이했지만 </a:t>
            </a:r>
            <a:r>
              <a:rPr lang="en-US" altLang="ko-KR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Shooter</a:t>
            </a:r>
            <a:r>
              <a:rPr lang="ko-KR" altLang="en-US" sz="24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는 꾸준히 판매량이 상승</a:t>
            </a:r>
            <a:endParaRPr lang="ko-KR" altLang="en-US" sz="2400" kern="0" spc="-100">
              <a:solidFill>
                <a:srgbClr val="ffffff"/>
              </a:solidFill>
              <a:latin typeface="Noto Sans CJK KR Regular"/>
              <a:cs typeface="Noto Sans CJK KR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95400" y="4076700"/>
            <a:ext cx="10477500" cy="594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9048" y="2861572"/>
            <a:ext cx="18304762" cy="7424142"/>
            <a:chOff x="-19048" y="2861572"/>
            <a:chExt cx="18304762" cy="7424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71427" y="830580"/>
            <a:ext cx="13742857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Shooter</a:t>
            </a:r>
            <a:r>
              <a:rPr lang="ko-KR" altLang="en-US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 판매율 변화</a:t>
            </a:r>
            <a:endParaRPr lang="ko-KR" altLang="en-US" sz="61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25617" y="3295238"/>
            <a:ext cx="23687" cy="5692688"/>
            <a:chOff x="2225617" y="3295238"/>
            <a:chExt cx="23687" cy="569268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225617" y="3295238"/>
              <a:ext cx="23687" cy="5692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2136482" y="6380854"/>
            <a:ext cx="201957" cy="201957"/>
            <a:chOff x="2136482" y="6380854"/>
            <a:chExt cx="201957" cy="20195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36482" y="638085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2203881" y="3273287"/>
            <a:ext cx="67159" cy="67159"/>
            <a:chOff x="2203881" y="3273287"/>
            <a:chExt cx="67159" cy="6715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203881" y="3273287"/>
              <a:ext cx="67159" cy="671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987292" y="9232563"/>
            <a:ext cx="495696" cy="250305"/>
            <a:chOff x="1987292" y="9232563"/>
            <a:chExt cx="495696" cy="2503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987292" y="9232563"/>
              <a:ext cx="495696" cy="250305"/>
            </a:xfrm>
            <a:prstGeom prst="rect">
              <a:avLst/>
            </a:prstGeom>
          </p:spPr>
        </p:pic>
      </p:grpSp>
      <p:pic>
        <p:nvPicPr>
          <p:cNvPr id="1012" name=""/>
          <p:cNvPicPr>
            <a:picLocks noChangeAspect="1"/>
          </p:cNvPicPr>
          <p:nvPr/>
        </p:nvPicPr>
        <p:blipFill rotWithShape="1">
          <a:blip r:embed="rId8"/>
          <a:srcRect r="50940"/>
          <a:stretch>
            <a:fillRect/>
          </a:stretch>
        </p:blipFill>
        <p:spPr>
          <a:xfrm>
            <a:off x="2366963" y="2857500"/>
            <a:ext cx="7920037" cy="3848100"/>
          </a:xfrm>
          <a:prstGeom prst="rect">
            <a:avLst/>
          </a:prstGeom>
        </p:spPr>
      </p:pic>
      <p:pic>
        <p:nvPicPr>
          <p:cNvPr id="1013" name=""/>
          <p:cNvPicPr>
            <a:picLocks noChangeAspect="1"/>
          </p:cNvPicPr>
          <p:nvPr/>
        </p:nvPicPr>
        <p:blipFill rotWithShape="1">
          <a:blip r:embed="rId9"/>
          <a:srcRect l="48110"/>
          <a:stretch>
            <a:fillRect/>
          </a:stretch>
        </p:blipFill>
        <p:spPr>
          <a:xfrm>
            <a:off x="9910763" y="6438899"/>
            <a:ext cx="8377237" cy="3848100"/>
          </a:xfrm>
          <a:prstGeom prst="rect">
            <a:avLst/>
          </a:prstGeom>
        </p:spPr>
      </p:pic>
      <p:sp>
        <p:nvSpPr>
          <p:cNvPr id="1015" name="내용 개체 틀 2"/>
          <p:cNvSpPr/>
          <p:nvPr/>
        </p:nvSpPr>
        <p:spPr>
          <a:xfrm>
            <a:off x="2895600" y="6972300"/>
            <a:ext cx="7924800" cy="27432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2010~2015</a:t>
            </a:r>
            <a:b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Shooter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의 판매율이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25.6%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2015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현재</a:t>
            </a:r>
            <a:b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Shooter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의 판매율이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Action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의 판매율과 비슷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7" name="내용 개체 틀 2"/>
          <p:cNvSpPr/>
          <p:nvPr/>
        </p:nvSpPr>
        <p:spPr>
          <a:xfrm>
            <a:off x="10820401" y="3238500"/>
            <a:ext cx="7162800" cy="28194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2000~2005</a:t>
            </a:r>
            <a:b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판매율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Action,Sports,Raciong,Plaform</a:t>
            </a:r>
            <a:b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Shooter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존재하지 않음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2005~2010</a:t>
            </a:r>
            <a:b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판매율중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Shooter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등장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animBg="1"/>
      <p:bldP spid="1015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그룹 1001"/>
          <p:cNvGrpSpPr/>
          <p:nvPr/>
        </p:nvGrpSpPr>
        <p:grpSpPr>
          <a:xfrm rot="0">
            <a:off x="-16762" y="2324100"/>
            <a:ext cx="18304762" cy="5100042"/>
            <a:chOff x="-19048" y="2861572"/>
            <a:chExt cx="18304762" cy="7424142"/>
          </a:xfrm>
        </p:grpSpPr>
        <p:pic>
          <p:nvPicPr>
            <p:cNvPr id="101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85199" y="2644375"/>
            <a:ext cx="4187000" cy="424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200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1980~2015</a:t>
            </a:r>
            <a:r>
              <a:rPr lang="ko-KR" altLang="en-US" sz="2200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 현재 </a:t>
            </a:r>
            <a:r>
              <a:rPr lang="en-US" altLang="ko-KR" sz="2200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Shooter</a:t>
            </a:r>
            <a:r>
              <a:rPr lang="ko-KR" altLang="en-US" sz="2200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 판매량</a:t>
            </a:r>
            <a:endParaRPr lang="ko-KR" altLang="en-US" sz="2200" kern="0" spc="-100">
              <a:solidFill>
                <a:schemeClr val="lt1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5199" y="1028700"/>
            <a:ext cx="13742857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6100" b="1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결론</a:t>
            </a:r>
            <a:endParaRPr lang="ko-KR" altLang="en-US" sz="6100" b="1" kern="0" spc="-100">
              <a:solidFill>
                <a:srgbClr val="4949e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04095" y="3338083"/>
            <a:ext cx="4884564" cy="7535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28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 </a:t>
            </a:r>
            <a:r>
              <a:rPr lang="en-US" sz="2800" kern="0" spc="-100">
                <a:solidFill>
                  <a:srgbClr val="ffffff"/>
                </a:solidFill>
                <a:latin typeface="Noto Sans CJK KR Bold"/>
                <a:cs typeface="Noto Sans CJK KR Bold"/>
              </a:rPr>
              <a:t>연간 최대 실적 달성</a:t>
            </a:r>
            <a:endParaRPr lang="en-US"/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800" y="3185395"/>
            <a:ext cx="9982200" cy="4267200"/>
          </a:xfrm>
          <a:prstGeom prst="rect">
            <a:avLst/>
          </a:prstGeom>
        </p:spPr>
      </p:pic>
      <p:pic>
        <p:nvPicPr>
          <p:cNvPr id="100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734800" y="3390900"/>
            <a:ext cx="5181600" cy="3451007"/>
          </a:xfrm>
          <a:prstGeom prst="rect">
            <a:avLst/>
          </a:prstGeom>
        </p:spPr>
      </p:pic>
      <p:sp>
        <p:nvSpPr>
          <p:cNvPr id="1014" name="Object 6"/>
          <p:cNvSpPr txBox="1"/>
          <p:nvPr/>
        </p:nvSpPr>
        <p:spPr>
          <a:xfrm>
            <a:off x="2057400" y="7490460"/>
            <a:ext cx="14706600" cy="2225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Action</a:t>
            </a:r>
            <a:r>
              <a:rPr lang="ko-KR" altLang="en-US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게임이 판매량이 가장 큰 지표이지만</a:t>
            </a:r>
            <a:r>
              <a:rPr lang="en-US" altLang="ko-KR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,</a:t>
            </a:r>
            <a:endParaRPr lang="en-US" altLang="ko-KR" sz="3500" kern="0" spc="-100">
              <a:solidFill>
                <a:srgbClr val="4949e8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r>
              <a:rPr lang="en-US" altLang="ko-KR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Action</a:t>
            </a:r>
            <a:r>
              <a:rPr lang="ko-KR" altLang="en-US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게임은 시장이 큰 만큼 경쟁이 심할 것 이라 판단되어</a:t>
            </a:r>
            <a:r>
              <a:rPr lang="en-US" altLang="ko-KR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,</a:t>
            </a:r>
            <a:endParaRPr lang="en-US" altLang="ko-KR" sz="3500" kern="0" spc="-100">
              <a:solidFill>
                <a:srgbClr val="4949e8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r>
              <a:rPr lang="en-US" altLang="ko-KR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1980~2015</a:t>
            </a:r>
            <a:r>
              <a:rPr lang="ko-KR" altLang="en-US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 현재까지 </a:t>
            </a:r>
            <a:r>
              <a:rPr lang="en-US" altLang="ko-KR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Shooter</a:t>
            </a:r>
            <a:r>
              <a:rPr lang="ko-KR" altLang="en-US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는 판매량이 상승그래프이기 때문에</a:t>
            </a:r>
            <a:endParaRPr lang="ko-KR" altLang="en-US" sz="3500" kern="0" spc="-100">
              <a:solidFill>
                <a:srgbClr val="4949e8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r>
              <a:rPr lang="ko-KR" altLang="en-US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다음 분기 출시 예정 게임은 </a:t>
            </a:r>
            <a:r>
              <a:rPr lang="en-US" altLang="ko-KR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Shooter</a:t>
            </a:r>
            <a:r>
              <a:rPr lang="ko-KR" altLang="en-US" sz="3500" kern="0" spc="-100">
                <a:solidFill>
                  <a:srgbClr val="4949e8"/>
                </a:solidFill>
                <a:latin typeface="Noto Sans CJK KR Regular"/>
                <a:cs typeface="Noto Sans CJK KR Regular"/>
              </a:rPr>
              <a:t>로 결정</a:t>
            </a:r>
            <a:endParaRPr lang="ko-KR" altLang="en-US" sz="3500" kern="0" spc="-100">
              <a:solidFill>
                <a:srgbClr val="4949e8"/>
              </a:solidFill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8141" y="-36281"/>
            <a:ext cx="18358276" cy="6932381"/>
            <a:chOff x="-18141" y="-36281"/>
            <a:chExt cx="18358276" cy="517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8141" y="-36281"/>
              <a:ext cx="18358276" cy="51791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3469680" y="7440509"/>
            <a:ext cx="791053" cy="791053"/>
            <a:chOff x="3469680" y="5698338"/>
            <a:chExt cx="791053" cy="7910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69680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8753972" y="7440509"/>
            <a:ext cx="791053" cy="791053"/>
            <a:chOff x="8753972" y="5698338"/>
            <a:chExt cx="791053" cy="7910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4120020" y="7440509"/>
            <a:ext cx="791053" cy="791053"/>
            <a:chOff x="14120020" y="5698338"/>
            <a:chExt cx="791053" cy="7910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120020" y="5698338"/>
              <a:ext cx="791053" cy="7910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808703" y="8540019"/>
            <a:ext cx="4113002" cy="4678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5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오버워치</a:t>
            </a:r>
            <a:endParaRPr lang="ko-KR" altLang="en-US" sz="2500" kern="0" spc="-100">
              <a:solidFill>
                <a:srgbClr val="4949e8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6800" y="9121631"/>
            <a:ext cx="5619354" cy="36526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1800" kern="0" spc="-100">
                <a:solidFill>
                  <a:srgbClr val="000000"/>
                </a:solidFill>
                <a:latin typeface="Noto Sans CJK KR DemiLight"/>
                <a:cs typeface="Noto Sans CJK KR DemiLight"/>
              </a:rPr>
              <a:t>2016</a:t>
            </a:r>
            <a:r>
              <a:rPr lang="ko-KR" altLang="en-US" sz="1800" kern="0" spc="-100">
                <a:solidFill>
                  <a:srgbClr val="000000"/>
                </a:solidFill>
                <a:latin typeface="Noto Sans CJK KR DemiLight"/>
                <a:cs typeface="Noto Sans CJK KR DemiLight"/>
              </a:rPr>
              <a:t>년 출시</a:t>
            </a:r>
            <a:endParaRPr lang="ko-KR" altLang="en-US" sz="1800" kern="0" spc="-100">
              <a:solidFill>
                <a:srgbClr val="000000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08917" y="9090247"/>
            <a:ext cx="5619354" cy="36526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1800" kern="0" spc="-100">
                <a:solidFill>
                  <a:srgbClr val="000000"/>
                </a:solidFill>
                <a:latin typeface="Noto Sans CJK KR DemiLight"/>
                <a:cs typeface="Noto Sans CJK KR DemiLight"/>
              </a:rPr>
              <a:t>2017</a:t>
            </a:r>
            <a:r>
              <a:rPr lang="ko-KR" altLang="en-US" sz="1800" kern="0" spc="-100">
                <a:solidFill>
                  <a:srgbClr val="000000"/>
                </a:solidFill>
                <a:latin typeface="Noto Sans CJK KR DemiLight"/>
                <a:cs typeface="Noto Sans CJK KR DemiLight"/>
              </a:rPr>
              <a:t>년 출시</a:t>
            </a:r>
            <a:endParaRPr lang="ko-KR" altLang="en-US" sz="1800" kern="0" spc="-100">
              <a:solidFill>
                <a:srgbClr val="000000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29441" y="9090247"/>
            <a:ext cx="5619355" cy="36526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1800" kern="0" spc="-100">
                <a:solidFill>
                  <a:srgbClr val="000000"/>
                </a:solidFill>
                <a:latin typeface="Noto Sans CJK KR DemiLight"/>
                <a:cs typeface="Noto Sans CJK KR DemiLight"/>
              </a:rPr>
              <a:t>2020</a:t>
            </a:r>
            <a:r>
              <a:rPr lang="ko-KR" altLang="en-US" sz="1800" kern="0" spc="-100">
                <a:solidFill>
                  <a:srgbClr val="000000"/>
                </a:solidFill>
                <a:latin typeface="Noto Sans CJK KR DemiLight"/>
                <a:cs typeface="Noto Sans CJK KR DemiLight"/>
              </a:rPr>
              <a:t>년 출시</a:t>
            </a:r>
            <a:endParaRPr lang="ko-KR" altLang="en-US" sz="1800" kern="0" spc="-100">
              <a:solidFill>
                <a:srgbClr val="000000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62093" y="8503733"/>
            <a:ext cx="4113002" cy="4660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5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배틀그라운드</a:t>
            </a:r>
            <a:endParaRPr lang="ko-KR" altLang="en-US" sz="2500" kern="0" spc="-100">
              <a:solidFill>
                <a:srgbClr val="4949e8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82617" y="8540019"/>
            <a:ext cx="4113002" cy="4678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5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발로란트</a:t>
            </a:r>
            <a:endParaRPr lang="ko-KR" altLang="en-US" sz="2500" kern="0" spc="-100">
              <a:solidFill>
                <a:srgbClr val="4949e8"/>
              </a:solidFill>
              <a:latin typeface="Noto Sans CJK KR Medium"/>
              <a:cs typeface="Noto Sans CJK KR Medium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6261885" y="7703977"/>
            <a:ext cx="205220" cy="205220"/>
            <a:chOff x="6261885" y="5961806"/>
            <a:chExt cx="205220" cy="2052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261885" y="5961806"/>
              <a:ext cx="205220" cy="2052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2271237" y="4201072"/>
            <a:ext cx="1028030" cy="3634963"/>
            <a:chOff x="2271237" y="2458901"/>
            <a:chExt cx="1028030" cy="3634963"/>
          </a:xfrm>
        </p:grpSpPr>
        <p:grpSp>
          <p:nvGrpSpPr>
            <p:cNvPr id="1008" name="그룹 1008"/>
            <p:cNvGrpSpPr/>
            <p:nvPr/>
          </p:nvGrpSpPr>
          <p:grpSpPr>
            <a:xfrm rot="0">
              <a:off x="2271237" y="5142857"/>
              <a:ext cx="1028030" cy="951007"/>
              <a:chOff x="2271237" y="5142857"/>
              <a:chExt cx="1028030" cy="951007"/>
            </a:xfrm>
          </p:grpSpPr>
          <p:grpSp>
            <p:nvGrpSpPr>
              <p:cNvPr id="1009" name="그룹 1009"/>
              <p:cNvGrpSpPr/>
              <p:nvPr/>
            </p:nvGrpSpPr>
            <p:grpSpPr>
              <a:xfrm rot="0">
                <a:off x="2271237" y="5142857"/>
                <a:ext cx="23687" cy="937153"/>
                <a:chOff x="2271237" y="5142857"/>
                <a:chExt cx="23687" cy="937153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2271237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 rot="0">
                <a:off x="2773564" y="5568160"/>
                <a:ext cx="23378" cy="1028030"/>
                <a:chOff x="2773564" y="5568160"/>
                <a:chExt cx="23378" cy="1028030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 rot="5400000">
                  <a:off x="2773564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 rot="0">
              <a:off x="2271237" y="2458901"/>
              <a:ext cx="490667" cy="2683956"/>
              <a:chOff x="2271237" y="2458901"/>
              <a:chExt cx="490667" cy="2683956"/>
            </a:xfrm>
          </p:grpSpPr>
          <p:grpSp>
            <p:nvGrpSpPr>
              <p:cNvPr id="1012" name="그룹 1012"/>
              <p:cNvGrpSpPr/>
              <p:nvPr/>
            </p:nvGrpSpPr>
            <p:grpSpPr>
              <a:xfrm rot="0">
                <a:off x="2271237" y="2463492"/>
                <a:ext cx="23687" cy="2679365"/>
                <a:chOff x="2271237" y="2463492"/>
                <a:chExt cx="23687" cy="2679365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 rotWithShape="1">
                <a:blip r:embed="rId10"/>
                <a:stretch>
                  <a:fillRect/>
                </a:stretch>
              </p:blipFill>
              <p:spPr>
                <a:xfrm>
                  <a:off x="2271237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 rot="0">
                <a:off x="2504882" y="2225256"/>
                <a:ext cx="23378" cy="490667"/>
                <a:chOff x="2504882" y="2225256"/>
                <a:chExt cx="23378" cy="490667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 rot="5400000">
                  <a:off x="2504882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4" name="그룹 1014"/>
          <p:cNvGrpSpPr/>
          <p:nvPr/>
        </p:nvGrpSpPr>
        <p:grpSpPr>
          <a:xfrm rot="0">
            <a:off x="6493210" y="5677707"/>
            <a:ext cx="23378" cy="4266393"/>
            <a:chOff x="6493210" y="3935536"/>
            <a:chExt cx="23378" cy="42663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5400000">
              <a:off x="6493210" y="3935536"/>
              <a:ext cx="23378" cy="426639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 rot="0">
            <a:off x="11857649" y="5670585"/>
            <a:ext cx="23378" cy="4248626"/>
            <a:chOff x="11857649" y="3928414"/>
            <a:chExt cx="23378" cy="424862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5400000">
              <a:off x="11857649" y="3928414"/>
              <a:ext cx="23378" cy="42486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 rot="0">
            <a:off x="15033900" y="4201072"/>
            <a:ext cx="1028030" cy="3634963"/>
            <a:chOff x="15033900" y="2458901"/>
            <a:chExt cx="1028030" cy="3634963"/>
          </a:xfrm>
        </p:grpSpPr>
        <p:grpSp>
          <p:nvGrpSpPr>
            <p:cNvPr id="1017" name="그룹 1017"/>
            <p:cNvGrpSpPr/>
            <p:nvPr/>
          </p:nvGrpSpPr>
          <p:grpSpPr>
            <a:xfrm rot="0">
              <a:off x="15033900" y="5142857"/>
              <a:ext cx="1028030" cy="951007"/>
              <a:chOff x="15033900" y="5142857"/>
              <a:chExt cx="1028030" cy="951007"/>
            </a:xfrm>
          </p:grpSpPr>
          <p:grpSp>
            <p:nvGrpSpPr>
              <p:cNvPr id="1018" name="그룹 1018"/>
              <p:cNvGrpSpPr/>
              <p:nvPr/>
            </p:nvGrpSpPr>
            <p:grpSpPr>
              <a:xfrm rot="0">
                <a:off x="16038243" y="5142857"/>
                <a:ext cx="23687" cy="937153"/>
                <a:chOff x="16038243" y="5142857"/>
                <a:chExt cx="23687" cy="937153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 rotWithShape="1">
                <a:blip r:embed="rId14"/>
                <a:stretch>
                  <a:fillRect/>
                </a:stretch>
              </p:blipFill>
              <p:spPr>
                <a:xfrm rot="21600000">
                  <a:off x="16038243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 rot="0">
                <a:off x="15536227" y="5568160"/>
                <a:ext cx="23378" cy="1028030"/>
                <a:chOff x="15536227" y="5568160"/>
                <a:chExt cx="23378" cy="1028030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 rotWithShape="1">
                <a:blip r:embed="rId15"/>
                <a:stretch>
                  <a:fillRect/>
                </a:stretch>
              </p:blipFill>
              <p:spPr>
                <a:xfrm rot="16200000">
                  <a:off x="15536227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 rot="0">
              <a:off x="15571263" y="2458901"/>
              <a:ext cx="490667" cy="2683956"/>
              <a:chOff x="15571263" y="2458901"/>
              <a:chExt cx="490667" cy="2683956"/>
            </a:xfrm>
          </p:grpSpPr>
          <p:grpSp>
            <p:nvGrpSpPr>
              <p:cNvPr id="1021" name="그룹 1021"/>
              <p:cNvGrpSpPr/>
              <p:nvPr/>
            </p:nvGrpSpPr>
            <p:grpSpPr>
              <a:xfrm rot="0">
                <a:off x="16038243" y="2463492"/>
                <a:ext cx="23687" cy="2679365"/>
                <a:chOff x="16038243" y="2463492"/>
                <a:chExt cx="23687" cy="2679365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 rot="21600000">
                  <a:off x="16038243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 rot="0">
                <a:off x="15804908" y="2225256"/>
                <a:ext cx="23378" cy="490667"/>
                <a:chOff x="15804908" y="2225256"/>
                <a:chExt cx="23378" cy="490667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 rotWithShape="1">
                <a:blip r:embed="rId17"/>
                <a:stretch>
                  <a:fillRect/>
                </a:stretch>
              </p:blipFill>
              <p:spPr>
                <a:xfrm rot="16200000">
                  <a:off x="15804908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3" name="그룹 1023"/>
          <p:cNvGrpSpPr/>
          <p:nvPr/>
        </p:nvGrpSpPr>
        <p:grpSpPr>
          <a:xfrm rot="0">
            <a:off x="11776490" y="7694931"/>
            <a:ext cx="223790" cy="223790"/>
            <a:chOff x="11776490" y="5952760"/>
            <a:chExt cx="223790" cy="22379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11776490" y="5952760"/>
              <a:ext cx="223790" cy="2237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 rot="0">
            <a:off x="17037480" y="5337902"/>
            <a:ext cx="495696" cy="250305"/>
            <a:chOff x="17037480" y="3595731"/>
            <a:chExt cx="495696" cy="25030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7037480" y="3595731"/>
              <a:ext cx="495696" cy="2503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 rot="0">
            <a:off x="3661643" y="7646404"/>
            <a:ext cx="405650" cy="405650"/>
            <a:chOff x="3661643" y="5904233"/>
            <a:chExt cx="405650" cy="40565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030" name="그룹 1026"/>
          <p:cNvGrpSpPr/>
          <p:nvPr/>
        </p:nvGrpSpPr>
        <p:grpSpPr>
          <a:xfrm rot="0">
            <a:off x="14325600" y="7647671"/>
            <a:ext cx="405650" cy="405650"/>
            <a:chOff x="3661643" y="5904233"/>
            <a:chExt cx="405650" cy="405650"/>
          </a:xfrm>
        </p:grpSpPr>
        <p:pic>
          <p:nvPicPr>
            <p:cNvPr id="1031" name="Object 81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032" name="그룹 1026"/>
          <p:cNvGrpSpPr/>
          <p:nvPr/>
        </p:nvGrpSpPr>
        <p:grpSpPr>
          <a:xfrm rot="0">
            <a:off x="8941175" y="7647671"/>
            <a:ext cx="405650" cy="405650"/>
            <a:chOff x="3661643" y="5904233"/>
            <a:chExt cx="405650" cy="405650"/>
          </a:xfrm>
        </p:grpSpPr>
        <p:pic>
          <p:nvPicPr>
            <p:cNvPr id="1033" name="Object 81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pic>
        <p:nvPicPr>
          <p:cNvPr id="1034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7239000" y="2694671"/>
            <a:ext cx="3960495" cy="3960495"/>
          </a:xfrm>
          <a:prstGeom prst="rect">
            <a:avLst/>
          </a:prstGeom>
        </p:spPr>
      </p:pic>
      <p:pic>
        <p:nvPicPr>
          <p:cNvPr id="1035" name="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2745105" y="2694671"/>
            <a:ext cx="3960495" cy="3960495"/>
          </a:xfrm>
          <a:prstGeom prst="rect">
            <a:avLst/>
          </a:prstGeom>
        </p:spPr>
      </p:pic>
      <p:pic>
        <p:nvPicPr>
          <p:cNvPr id="1036" name="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11660505" y="2696576"/>
            <a:ext cx="3960495" cy="3960495"/>
          </a:xfrm>
          <a:prstGeom prst="rect">
            <a:avLst/>
          </a:prstGeom>
        </p:spPr>
      </p:pic>
      <p:sp>
        <p:nvSpPr>
          <p:cNvPr id="1037" name="Object 21"/>
          <p:cNvSpPr txBox="1"/>
          <p:nvPr/>
        </p:nvSpPr>
        <p:spPr>
          <a:xfrm>
            <a:off x="1985199" y="1028700"/>
            <a:ext cx="13742857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6100" b="1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성공사례</a:t>
            </a:r>
            <a:endParaRPr lang="ko-KR" altLang="en-US" sz="6100" b="1" kern="0" spc="-100">
              <a:solidFill>
                <a:schemeClr val="lt1"/>
              </a:solidFill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125710" y="-159468"/>
            <a:ext cx="11805852" cy="10445183"/>
            <a:chOff x="7125710" y="-159468"/>
            <a:chExt cx="11805852" cy="104451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125710" y="-159468"/>
              <a:ext cx="11805852" cy="1044518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9144000" y="4137660"/>
            <a:ext cx="7585776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6000" kern="0" spc="-100">
                <a:solidFill>
                  <a:srgbClr val="ffffff"/>
                </a:solidFill>
                <a:latin typeface="Noto Sans CJK KR Regular"/>
                <a:cs typeface="Noto Sans CJK KR Regular"/>
              </a:rPr>
              <a:t>감사합니다</a:t>
            </a:r>
            <a:endParaRPr lang="ko-KR" altLang="en-US" sz="6000" kern="0" spc="-100">
              <a:solidFill>
                <a:srgbClr val="ffffff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24171" y="4326255"/>
            <a:ext cx="5547076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100" b="1">
                <a:solidFill>
                  <a:srgbClr val="4949e8"/>
                </a:solidFill>
                <a:latin typeface="Open Sans SemiBold"/>
                <a:cs typeface="Open Sans SemiBold"/>
              </a:rPr>
              <a:t>Q&amp;A</a:t>
            </a:r>
            <a:endParaRPr lang="en-US" altLang="ko-KR" sz="6100" b="1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grpSp>
        <p:nvGrpSpPr>
          <p:cNvPr id="1021" name="그룹 1021"/>
          <p:cNvGrpSpPr/>
          <p:nvPr/>
        </p:nvGrpSpPr>
        <p:grpSpPr>
          <a:xfrm rot="0">
            <a:off x="4983524" y="3247619"/>
            <a:ext cx="23687" cy="724572"/>
            <a:chOff x="4983524" y="3247619"/>
            <a:chExt cx="23687" cy="72457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83524" y="3247619"/>
              <a:ext cx="23687" cy="72457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 rot="0">
            <a:off x="4881445" y="3825074"/>
            <a:ext cx="201957" cy="201957"/>
            <a:chOff x="4881445" y="3825074"/>
            <a:chExt cx="201957" cy="20195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881445" y="3825074"/>
              <a:ext cx="201957" cy="20195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 rot="0">
            <a:off x="5108159" y="4749323"/>
            <a:ext cx="23687" cy="2071105"/>
            <a:chOff x="5108159" y="4749323"/>
            <a:chExt cx="23687" cy="207110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108159" y="4749323"/>
              <a:ext cx="23687" cy="20711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 rot="0">
            <a:off x="3153243" y="1424549"/>
            <a:ext cx="23687" cy="3669827"/>
            <a:chOff x="3153243" y="1424549"/>
            <a:chExt cx="23687" cy="366982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3153243" y="1424549"/>
              <a:ext cx="23687" cy="366982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 rot="0">
            <a:off x="1290146" y="3223225"/>
            <a:ext cx="67159" cy="67159"/>
            <a:chOff x="1290146" y="3223225"/>
            <a:chExt cx="67159" cy="6715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290146" y="3223225"/>
              <a:ext cx="67159" cy="6715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 rot="0">
            <a:off x="1312464" y="3247619"/>
            <a:ext cx="23687" cy="2534936"/>
            <a:chOff x="1312464" y="3247619"/>
            <a:chExt cx="23687" cy="253493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12464" y="3247619"/>
              <a:ext cx="23687" cy="253493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 rot="0">
            <a:off x="1589779" y="5495717"/>
            <a:ext cx="23378" cy="578007"/>
            <a:chOff x="1589779" y="5495717"/>
            <a:chExt cx="23378" cy="578007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5400000">
              <a:off x="1589779" y="5495717"/>
              <a:ext cx="23378" cy="57800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 rot="0">
            <a:off x="6193651" y="5660872"/>
            <a:ext cx="495696" cy="250305"/>
            <a:chOff x="6193651" y="5660872"/>
            <a:chExt cx="495696" cy="25030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193651" y="5660872"/>
              <a:ext cx="495696" cy="250305"/>
            </a:xfrm>
            <a:prstGeom prst="rect">
              <a:avLst/>
            </a:prstGeom>
          </p:spPr>
        </p:pic>
      </p:grpSp>
      <p:grpSp>
        <p:nvGrpSpPr>
          <p:cNvPr id="1032" name="그룹 1023"/>
          <p:cNvGrpSpPr/>
          <p:nvPr/>
        </p:nvGrpSpPr>
        <p:grpSpPr>
          <a:xfrm rot="0">
            <a:off x="2971800" y="4748795"/>
            <a:ext cx="23687" cy="2071105"/>
            <a:chOff x="5108159" y="4749323"/>
            <a:chExt cx="23687" cy="2071105"/>
          </a:xfrm>
        </p:grpSpPr>
        <p:pic>
          <p:nvPicPr>
            <p:cNvPr id="1033" name="Object 7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00000">
              <a:off x="5108159" y="4749323"/>
              <a:ext cx="23687" cy="20711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449811" y="2096928"/>
            <a:ext cx="15386092" cy="6609870"/>
            <a:chOff x="1449811" y="2096928"/>
            <a:chExt cx="15386092" cy="6609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49811" y="2096928"/>
              <a:ext cx="15386092" cy="66098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48749" y="4116227"/>
            <a:ext cx="4167139" cy="7719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01 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NA,EU,JP,Other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 판매량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02 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NA,EU,Other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 판매 비율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03 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JP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 판매 비율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505200" y="3162304"/>
            <a:ext cx="1549829" cy="13560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5100" kern="0" spc="-100">
                <a:solidFill>
                  <a:srgbClr val="4949e8"/>
                </a:solidFill>
                <a:latin typeface="Open Sans SemiBold"/>
                <a:cs typeface="Open Sans SemiBold"/>
              </a:rPr>
              <a:t>01</a:t>
            </a:r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5248759" y="3510825"/>
            <a:ext cx="4167124" cy="424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4949e8"/>
                </a:solidFill>
                <a:latin typeface="S-Core Dream 4 Regular"/>
                <a:cs typeface="S-Core Dream 4 Regular"/>
              </a:rPr>
              <a:t>지역별 게임 장르 판매량</a:t>
            </a:r>
            <a:endParaRPr lang="ko-KR" altLang="en-US" sz="2200" kern="0" spc="-100">
              <a:solidFill>
                <a:srgbClr val="4949e8"/>
              </a:solidFill>
              <a:latin typeface="S-Core Dream 4 Regular"/>
              <a:cs typeface="S-Core Dream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6541" y="3170577"/>
            <a:ext cx="5968119" cy="1382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5200" kern="0" spc="-100">
                <a:solidFill>
                  <a:srgbClr val="4949e8"/>
                </a:solidFill>
                <a:latin typeface="S-Core Dream 4 Regular"/>
                <a:cs typeface="S-Core Dream 4 Regular"/>
              </a:rPr>
              <a:t>목차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2116541" y="4332395"/>
            <a:ext cx="3819840" cy="6429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2400" kern="0" spc="-100">
                <a:solidFill>
                  <a:srgbClr val="4949e8"/>
                </a:solidFill>
                <a:latin typeface="S-Core Dream 3 Light"/>
                <a:cs typeface="S-Core Dream 3 Light"/>
              </a:rPr>
              <a:t>Contents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9701261" y="4116227"/>
            <a:ext cx="4167139" cy="99679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01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 년도별 장르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,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플랫폼 판매량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2</a:t>
            </a: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 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년도별 게임 장르 판매량 비교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3</a:t>
            </a: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 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년도별 플랫폼 판매량 비교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4 NA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의 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PS3,X360 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비교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3919" y="3162300"/>
            <a:ext cx="1182658" cy="13560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5100" kern="0" spc="-100">
                <a:solidFill>
                  <a:srgbClr val="4949e8"/>
                </a:solidFill>
                <a:latin typeface="Open Sans SemiBold"/>
                <a:cs typeface="Open Sans SemiBold"/>
              </a:rPr>
              <a:t>02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9701261" y="3520350"/>
            <a:ext cx="4167124" cy="424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4949e8"/>
                </a:solidFill>
                <a:latin typeface="S-Core Dream 4 Regular"/>
                <a:cs typeface="S-Core Dream 4 Regular"/>
              </a:rPr>
              <a:t>년도별 게임 트랜드</a:t>
            </a:r>
            <a:endParaRPr lang="ko-KR" altLang="en-US" sz="2200" kern="0" spc="-100">
              <a:solidFill>
                <a:srgbClr val="4949e8"/>
              </a:solidFill>
              <a:latin typeface="S-Core Dream 4 Regular"/>
              <a:cs typeface="S-Core Dream 4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67457" y="4116227"/>
            <a:ext cx="4167139" cy="5433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01 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장르별 판매량의 변화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02 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5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년단위 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Shooter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의 판매 비율</a:t>
            </a:r>
            <a:endParaRPr lang="ko-KR" altLang="en-US" sz="1500">
              <a:solidFill>
                <a:srgbClr val="4949e8"/>
              </a:solidFill>
              <a:latin typeface="S-Core Dream 3 Light"/>
              <a:cs typeface="S-Core Dream 3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23895" y="3162300"/>
            <a:ext cx="1549829" cy="13560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5100" kern="0" spc="-100">
                <a:solidFill>
                  <a:srgbClr val="4949e8"/>
                </a:solidFill>
                <a:latin typeface="Open Sans SemiBold"/>
                <a:cs typeface="Open Sans SemiBold"/>
              </a:rPr>
              <a:t>03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3567457" y="3520350"/>
            <a:ext cx="4167123" cy="424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4949e8"/>
                </a:solidFill>
                <a:latin typeface="S-Core Dream 4 Regular"/>
                <a:cs typeface="S-Core Dream 4 Regular"/>
              </a:rPr>
              <a:t>전체 장르별 판매량</a:t>
            </a:r>
            <a:endParaRPr lang="ko-KR" altLang="en-US" sz="2200" kern="0" spc="-100">
              <a:solidFill>
                <a:srgbClr val="4949e8"/>
              </a:solidFill>
              <a:latin typeface="S-Core Dream 4 Regular"/>
              <a:cs typeface="S-Core Dream 4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3458" y="6951184"/>
            <a:ext cx="4167139" cy="3153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01 </a:t>
            </a:r>
            <a:r>
              <a:rPr lang="en-US" altLang="ko-KR" sz="1500">
                <a:solidFill>
                  <a:srgbClr val="4949e8"/>
                </a:solidFill>
                <a:latin typeface="S-Core Dream 3 Light"/>
                <a:cs typeface="S-Core Dream 3 Light"/>
              </a:rPr>
              <a:t>Shooter</a:t>
            </a:r>
            <a:r>
              <a:rPr lang="ko-KR" altLang="en-US" sz="1500">
                <a:solidFill>
                  <a:srgbClr val="4949e8"/>
                </a:solidFill>
                <a:latin typeface="S-Core Dream 3 Light"/>
                <a:cs typeface="S-Core Dream 3 Light"/>
              </a:rPr>
              <a:t>의 판매율 상승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5789906" y="5997266"/>
            <a:ext cx="1549829" cy="13560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5100" kern="0" spc="-100">
                <a:solidFill>
                  <a:srgbClr val="4949e8"/>
                </a:solidFill>
                <a:latin typeface="Open Sans SemiBold"/>
                <a:cs typeface="Open Sans SemiBold"/>
              </a:rPr>
              <a:t>04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7533468" y="6346429"/>
            <a:ext cx="4167124" cy="424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4949e8"/>
                </a:solidFill>
                <a:latin typeface="S-Core Dream 4 Regular"/>
                <a:cs typeface="S-Core Dream 4 Regular"/>
              </a:rPr>
              <a:t>결론</a:t>
            </a:r>
            <a:endParaRPr lang="ko-KR" altLang="en-US" sz="2200" kern="0" spc="-100">
              <a:solidFill>
                <a:srgbClr val="4949e8"/>
              </a:solidFill>
              <a:latin typeface="S-Core Dream 4 Regular"/>
              <a:cs typeface="S-Core Dream 4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86514" y="5997266"/>
            <a:ext cx="1549829" cy="13560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5100" kern="0" spc="-100">
                <a:solidFill>
                  <a:srgbClr val="4949e8"/>
                </a:solidFill>
                <a:latin typeface="Open Sans SemiBold"/>
                <a:cs typeface="Open Sans SemiBold"/>
              </a:rPr>
              <a:t>05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11530076" y="6346429"/>
            <a:ext cx="4167124" cy="424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4949e8"/>
                </a:solidFill>
                <a:latin typeface="S-Core Dream 4 Regular"/>
                <a:cs typeface="S-Core Dream 4 Regular"/>
              </a:rPr>
              <a:t>성공사례</a:t>
            </a:r>
            <a:endParaRPr lang="ko-KR" altLang="en-US" sz="2200" kern="0" spc="-100">
              <a:solidFill>
                <a:srgbClr val="4949e8"/>
              </a:solidFill>
              <a:latin typeface="S-Core Dream 4 Regular"/>
              <a:cs typeface="S-Core Dream 4 Regular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579913" y="8335749"/>
            <a:ext cx="67159" cy="67159"/>
            <a:chOff x="8579913" y="8335749"/>
            <a:chExt cx="67159" cy="67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79913" y="8335749"/>
              <a:ext cx="67159" cy="67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3716000" y="2127447"/>
            <a:ext cx="23687" cy="1406437"/>
            <a:chOff x="13716000" y="2127447"/>
            <a:chExt cx="23687" cy="14064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716000" y="2127447"/>
              <a:ext cx="23687" cy="14064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2408265" y="3508534"/>
            <a:ext cx="84997" cy="84997"/>
            <a:chOff x="12408265" y="3508534"/>
            <a:chExt cx="84997" cy="84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12408265" y="3508534"/>
              <a:ext cx="84997" cy="849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3626865" y="1949034"/>
            <a:ext cx="201957" cy="201957"/>
            <a:chOff x="13626865" y="1949034"/>
            <a:chExt cx="201957" cy="201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626865" y="194903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3091637" y="2912242"/>
            <a:ext cx="23687" cy="1277581"/>
            <a:chOff x="13091637" y="2912242"/>
            <a:chExt cx="23687" cy="12775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3091637" y="2912242"/>
              <a:ext cx="23687" cy="12775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11139103" y="-482336"/>
            <a:ext cx="23687" cy="5062014"/>
            <a:chOff x="11139103" y="-482336"/>
            <a:chExt cx="23687" cy="50620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1139103" y="-482336"/>
              <a:ext cx="23687" cy="50620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3694264" y="3517453"/>
            <a:ext cx="67159" cy="67159"/>
            <a:chOff x="13694264" y="3517453"/>
            <a:chExt cx="67159" cy="671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694264" y="3517453"/>
              <a:ext cx="67159" cy="671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8601648" y="2027447"/>
            <a:ext cx="23687" cy="6343781"/>
            <a:chOff x="8601648" y="2027447"/>
            <a:chExt cx="23687" cy="63437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601648" y="2027447"/>
              <a:ext cx="23687" cy="63437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8579913" y="2010314"/>
            <a:ext cx="67159" cy="67159"/>
            <a:chOff x="8579913" y="2010314"/>
            <a:chExt cx="67159" cy="671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579913" y="2010314"/>
              <a:ext cx="67159" cy="671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2942277" y="4042541"/>
            <a:ext cx="23687" cy="8662014"/>
            <a:chOff x="12942277" y="4042541"/>
            <a:chExt cx="23687" cy="86620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5400000">
              <a:off x="12942277" y="4042541"/>
              <a:ext cx="23687" cy="86620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7222674" y="8235702"/>
            <a:ext cx="312377" cy="270532"/>
            <a:chOff x="17222674" y="8235702"/>
            <a:chExt cx="312377" cy="2705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5400000">
              <a:off x="17222674" y="8235702"/>
              <a:ext cx="312377" cy="2705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-140265" y="0"/>
            <a:ext cx="7057272" cy="10285714"/>
            <a:chOff x="-140265" y="0"/>
            <a:chExt cx="7057272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-140265" y="0"/>
              <a:ext cx="7057272" cy="1028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9556942" y="5596702"/>
            <a:ext cx="201393" cy="201393"/>
            <a:chOff x="9556942" y="5596702"/>
            <a:chExt cx="201393" cy="20139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556942" y="5596702"/>
              <a:ext cx="201393" cy="20139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 rot="0">
            <a:off x="9117460" y="5636993"/>
            <a:ext cx="7411280" cy="120812"/>
            <a:chOff x="9117460" y="5636993"/>
            <a:chExt cx="7411280" cy="12081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9117460" y="5636993"/>
              <a:ext cx="7411280" cy="12081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144000" y="2097405"/>
            <a:ext cx="4800600" cy="1463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지역별 게임 장르 판매량</a:t>
            </a:r>
            <a:endParaRPr lang="ko-KR" altLang="en-US" sz="45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44000" y="4782860"/>
            <a:ext cx="10317184" cy="63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800" kern="0" spc="-100">
                <a:solidFill>
                  <a:srgbClr val="4949e8"/>
                </a:solidFill>
                <a:latin typeface="Noto Sans CJK KR DemiLight"/>
                <a:cs typeface="Noto Sans CJK KR DemiLight"/>
              </a:rPr>
              <a:t>NA_Salse, EU_Sales, JP_Sales, Other_Sales</a:t>
            </a:r>
            <a:endParaRPr lang="en-US" altLang="ko-KR" sz="1800" kern="0" spc="-100">
              <a:solidFill>
                <a:srgbClr val="4949e8"/>
              </a:solidFill>
              <a:latin typeface="Noto Sans CJK KR DemiLight"/>
              <a:cs typeface="Noto Sans CJK KR DemiLight"/>
            </a:endParaRPr>
          </a:p>
          <a:p>
            <a:pPr lvl="0">
              <a:defRPr/>
            </a:pPr>
            <a:r>
              <a:rPr lang="en-US" altLang="ko-KR" sz="1800" kern="0" spc="-100">
                <a:solidFill>
                  <a:srgbClr val="4949e8"/>
                </a:solidFill>
                <a:latin typeface="Noto Sans CJK KR DemiLight"/>
                <a:cs typeface="Noto Sans CJK KR DemiLight"/>
              </a:rPr>
              <a:t>TOP 3</a:t>
            </a:r>
            <a:endParaRPr lang="en-US" altLang="ko-KR" sz="1800" kern="0" spc="-100">
              <a:solidFill>
                <a:srgbClr val="4949e8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22448" y="6014352"/>
            <a:ext cx="2777360" cy="4226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NA</a:t>
            </a:r>
            <a:endParaRPr lang="en-US" altLang="ko-KR" sz="2200" kern="0" spc="-100">
              <a:solidFill>
                <a:srgbClr val="4949e8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44000" y="6604829"/>
            <a:ext cx="3137340" cy="8703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rPr>
              <a:t>Action</a:t>
            </a:r>
            <a:endParaRPr lang="en-US" altLang="ko-KR" sz="1700" kern="0" spc="-100">
              <a:solidFill>
                <a:srgbClr val="4949e8"/>
              </a:solidFill>
              <a:latin typeface="Noto Sans CJK KR DemiLight"/>
              <a:cs typeface="Noto Sans CJK KR DemiLight"/>
            </a:endParaRPr>
          </a:p>
          <a:p>
            <a:pPr lvl="0">
              <a:defRPr/>
            </a:pPr>
            <a:r>
              <a: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rPr>
              <a:t>Sports</a:t>
            </a:r>
            <a:endParaRPr lang="en-US" altLang="ko-KR" sz="1700" kern="0" spc="-100">
              <a:solidFill>
                <a:srgbClr val="4949e8"/>
              </a:solidFill>
              <a:latin typeface="Noto Sans CJK KR DemiLight"/>
              <a:cs typeface="Noto Sans CJK KR DemiLight"/>
            </a:endParaRPr>
          </a:p>
          <a:p>
            <a:pPr lvl="0">
              <a:defRPr/>
            </a:pPr>
            <a:r>
              <a: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rPr>
              <a:t>Sooter</a:t>
            </a:r>
            <a:endParaRPr lang="en-US" altLang="ko-KR" sz="1700" kern="0" spc="-100">
              <a:solidFill>
                <a:srgbClr val="4949e8"/>
              </a:solidFill>
              <a:latin typeface="Noto Sans CJK KR DemiLight"/>
              <a:cs typeface="Noto Sans CJK KR DemiLight"/>
            </a:endParaRPr>
          </a:p>
        </p:txBody>
      </p:sp>
      <p:grpSp>
        <p:nvGrpSpPr>
          <p:cNvPr id="1016" name="그룹 1016"/>
          <p:cNvGrpSpPr/>
          <p:nvPr/>
        </p:nvGrpSpPr>
        <p:grpSpPr>
          <a:xfrm rot="0">
            <a:off x="11083020" y="5600700"/>
            <a:ext cx="3090181" cy="1855470"/>
            <a:chOff x="12059646" y="5596702"/>
            <a:chExt cx="3090181" cy="1855470"/>
          </a:xfrm>
        </p:grpSpPr>
        <p:grpSp>
          <p:nvGrpSpPr>
            <p:cNvPr id="1017" name="그룹 1017"/>
            <p:cNvGrpSpPr/>
            <p:nvPr/>
          </p:nvGrpSpPr>
          <p:grpSpPr>
            <a:xfrm rot="0">
              <a:off x="12273914" y="5596702"/>
              <a:ext cx="201393" cy="201393"/>
              <a:chOff x="12273916" y="5596702"/>
              <a:chExt cx="201393" cy="20139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 rotWithShape="1">
              <a:blip r:embed="rId17"/>
              <a:stretch>
                <a:fillRect/>
              </a:stretch>
            </p:blipFill>
            <p:spPr>
              <a:xfrm>
                <a:off x="12273916" y="5596702"/>
                <a:ext cx="201393" cy="201393"/>
              </a:xfrm>
              <a:prstGeom prst="rect">
                <a:avLst/>
              </a:prstGeom>
            </p:spPr>
          </p:pic>
        </p:grpSp>
        <p:sp>
          <p:nvSpPr>
            <p:cNvPr id="58" name="Object 58"/>
            <p:cNvSpPr txBox="1"/>
            <p:nvPr/>
          </p:nvSpPr>
          <p:spPr>
            <a:xfrm>
              <a:off x="12075668" y="6014352"/>
              <a:ext cx="1821245" cy="416566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altLang="ko-KR" sz="2200" kern="0" spc="-100">
                  <a:solidFill>
                    <a:srgbClr val="4949e8"/>
                  </a:solidFill>
                  <a:latin typeface="Noto Sans CJK KR Medium"/>
                  <a:cs typeface="Noto Sans CJK KR Medium"/>
                </a:rPr>
                <a:t>EU</a:t>
              </a:r>
              <a:endPara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2059646" y="6585782"/>
              <a:ext cx="3090181" cy="86639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Action</a:t>
              </a:r>
              <a:endPara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endParaRPr>
            </a:p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Sports</a:t>
              </a:r>
              <a:endPara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endParaRPr>
            </a:p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Sooter</a:t>
              </a:r>
              <a:endParaRPr lang="en-US"/>
            </a:p>
          </p:txBody>
        </p:sp>
      </p:grpSp>
      <p:grpSp>
        <p:nvGrpSpPr>
          <p:cNvPr id="1018" name="그룹 1018"/>
          <p:cNvGrpSpPr/>
          <p:nvPr/>
        </p:nvGrpSpPr>
        <p:grpSpPr>
          <a:xfrm rot="0">
            <a:off x="13106400" y="5583729"/>
            <a:ext cx="3090180" cy="1853391"/>
            <a:chOff x="14672928" y="5596702"/>
            <a:chExt cx="3090180" cy="1853391"/>
          </a:xfrm>
        </p:grpSpPr>
        <p:grpSp>
          <p:nvGrpSpPr>
            <p:cNvPr id="1019" name="그룹 1019"/>
            <p:cNvGrpSpPr/>
            <p:nvPr/>
          </p:nvGrpSpPr>
          <p:grpSpPr>
            <a:xfrm rot="0">
              <a:off x="14887196" y="5596702"/>
              <a:ext cx="201393" cy="201393"/>
              <a:chOff x="14887199" y="5596702"/>
              <a:chExt cx="201393" cy="20139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 rotWithShape="1">
              <a:blip r:embed="rId18"/>
              <a:stretch>
                <a:fillRect/>
              </a:stretch>
            </p:blipFill>
            <p:spPr>
              <a:xfrm>
                <a:off x="14887199" y="5596702"/>
                <a:ext cx="201393" cy="201393"/>
              </a:xfrm>
              <a:prstGeom prst="rect">
                <a:avLst/>
              </a:prstGeom>
            </p:spPr>
          </p:pic>
        </p:grpSp>
        <p:sp>
          <p:nvSpPr>
            <p:cNvPr id="65" name="Object 65"/>
            <p:cNvSpPr txBox="1"/>
            <p:nvPr/>
          </p:nvSpPr>
          <p:spPr>
            <a:xfrm>
              <a:off x="14688950" y="6014352"/>
              <a:ext cx="1821245" cy="416566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altLang="ko-KR" sz="2200" kern="0" spc="-100">
                  <a:solidFill>
                    <a:srgbClr val="4949e8"/>
                  </a:solidFill>
                  <a:latin typeface="Noto Sans CJK KR Medium"/>
                  <a:cs typeface="Noto Sans CJK KR Medium"/>
                </a:rPr>
                <a:t>JP</a:t>
              </a:r>
              <a:endPara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14672928" y="6585782"/>
              <a:ext cx="3090181" cy="86431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altLang="ko-KR" sz="1700" kern="0" spc="-100">
                  <a:solidFill>
                    <a:schemeClr val="dk1"/>
                  </a:solidFill>
                  <a:latin typeface="Noto Sans CJK KR DemiLight"/>
                  <a:cs typeface="Noto Sans CJK KR DemiLight"/>
                </a:rPr>
                <a:t>Role-Playing</a:t>
              </a:r>
              <a:endParaRPr lang="en-US" altLang="ko-KR" sz="1700" kern="0" spc="-100">
                <a:solidFill>
                  <a:schemeClr val="dk1"/>
                </a:solidFill>
                <a:latin typeface="Noto Sans CJK KR DemiLight"/>
                <a:cs typeface="Noto Sans CJK KR DemiLight"/>
              </a:endParaRPr>
            </a:p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Action</a:t>
              </a:r>
              <a:endPara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endParaRPr>
            </a:p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Sports</a:t>
              </a:r>
              <a:endPara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endParaRPr>
            </a:p>
          </p:txBody>
        </p:sp>
      </p:grpSp>
      <p:pic>
        <p:nvPicPr>
          <p:cNvPr id="1021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-95250" y="1776412"/>
            <a:ext cx="6800850" cy="6734175"/>
          </a:xfrm>
          <a:prstGeom prst="rect">
            <a:avLst/>
          </a:prstGeom>
        </p:spPr>
      </p:pic>
      <p:grpSp>
        <p:nvGrpSpPr>
          <p:cNvPr id="1029" name="그룹 1018"/>
          <p:cNvGrpSpPr/>
          <p:nvPr/>
        </p:nvGrpSpPr>
        <p:grpSpPr>
          <a:xfrm rot="0">
            <a:off x="14630400" y="5600700"/>
            <a:ext cx="3090180" cy="1855470"/>
            <a:chOff x="14672928" y="5596702"/>
            <a:chExt cx="3090180" cy="1855470"/>
          </a:xfrm>
        </p:grpSpPr>
        <p:grpSp>
          <p:nvGrpSpPr>
            <p:cNvPr id="1030" name="그룹 1019"/>
            <p:cNvGrpSpPr/>
            <p:nvPr/>
          </p:nvGrpSpPr>
          <p:grpSpPr>
            <a:xfrm rot="0">
              <a:off x="14887198" y="5596702"/>
              <a:ext cx="201393" cy="201393"/>
              <a:chOff x="14887199" y="5596702"/>
              <a:chExt cx="201393" cy="201393"/>
            </a:xfrm>
          </p:grpSpPr>
          <p:pic>
            <p:nvPicPr>
              <p:cNvPr id="1031" name="Object 62"/>
              <p:cNvPicPr>
                <a:picLocks noChangeAspect="1"/>
              </p:cNvPicPr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14887199" y="5596702"/>
                <a:ext cx="201393" cy="201393"/>
              </a:xfrm>
              <a:prstGeom prst="rect">
                <a:avLst/>
              </a:prstGeom>
            </p:spPr>
          </p:pic>
        </p:grpSp>
        <p:sp>
          <p:nvSpPr>
            <p:cNvPr id="1032" name="Object 65"/>
            <p:cNvSpPr txBox="1"/>
            <p:nvPr/>
          </p:nvSpPr>
          <p:spPr>
            <a:xfrm>
              <a:off x="14688951" y="6014352"/>
              <a:ext cx="1821244" cy="41864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altLang="ko-KR" sz="2200" kern="0" spc="-100">
                  <a:solidFill>
                    <a:srgbClr val="4949e8"/>
                  </a:solidFill>
                  <a:latin typeface="Noto Sans CJK KR Medium"/>
                  <a:cs typeface="Noto Sans CJK KR Medium"/>
                </a:rPr>
                <a:t>Other</a:t>
              </a:r>
              <a:endPara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endParaRPr>
            </a:p>
          </p:txBody>
        </p:sp>
        <p:sp>
          <p:nvSpPr>
            <p:cNvPr id="1033" name="Object 66"/>
            <p:cNvSpPr txBox="1"/>
            <p:nvPr/>
          </p:nvSpPr>
          <p:spPr>
            <a:xfrm>
              <a:off x="14672928" y="6585782"/>
              <a:ext cx="3090179" cy="86639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Action</a:t>
              </a:r>
              <a:endPara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endParaRPr>
            </a:p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Sports</a:t>
              </a:r>
              <a:endParaRPr lang="en-US" altLang="ko-KR" sz="1700" kern="0" spc="-100">
                <a:solidFill>
                  <a:srgbClr val="4949e8"/>
                </a:solidFill>
                <a:latin typeface="Noto Sans CJK KR DemiLight"/>
                <a:cs typeface="Noto Sans CJK KR DemiLight"/>
              </a:endParaRPr>
            </a:p>
            <a:p>
              <a:pPr lvl="0">
                <a:defRPr/>
              </a:pPr>
              <a:r>
                <a:rPr lang="en-US" altLang="ko-KR" sz="1700" kern="0" spc="-100">
                  <a:solidFill>
                    <a:srgbClr val="4949e8"/>
                  </a:solidFill>
                  <a:latin typeface="Noto Sans CJK KR DemiLight"/>
                  <a:cs typeface="Noto Sans CJK KR DemiLight"/>
                </a:rPr>
                <a:t>Sooter</a:t>
              </a: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7277100"/>
            <a:ext cx="18358276" cy="3009900"/>
            <a:chOff x="-18141" y="-36281"/>
            <a:chExt cx="18358276" cy="517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8141" y="-36281"/>
              <a:ext cx="18358276" cy="517913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80668" y="8499365"/>
            <a:ext cx="2257530" cy="20910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7800" kern="0" spc="-100">
                <a:solidFill>
                  <a:srgbClr val="4949e8"/>
                </a:solidFill>
                <a:latin typeface="Open Sans SemiBold"/>
                <a:cs typeface="Open Sans SemiBold"/>
              </a:rPr>
              <a:t>03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16472281" y="8499365"/>
            <a:ext cx="462620" cy="20910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7800" kern="0" spc="-100">
                <a:solidFill>
                  <a:srgbClr val="4949e8"/>
                </a:solidFill>
                <a:latin typeface="Oswald"/>
                <a:cs typeface="Oswald"/>
              </a:rPr>
              <a:t>: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704452" y="8104678"/>
            <a:ext cx="14879097" cy="12298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NA_Sales, EU_Sales, Other_Sales</a:t>
            </a:r>
            <a:endParaRPr lang="en-US" altLang="ko-KR" sz="2500" kern="0" spc="-100">
              <a:solidFill>
                <a:schemeClr val="lt1"/>
              </a:solidFill>
              <a:latin typeface="Noto Sans CJK KR Medium"/>
              <a:cs typeface="Noto Sans CJK KR Medium"/>
            </a:endParaRPr>
          </a:p>
          <a:p>
            <a:pPr algn="ctr">
              <a:defRPr/>
            </a:pPr>
            <a:r>
              <a:rPr lang="ko-KR" altLang="en-US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세 지역 모두 </a:t>
            </a:r>
            <a:r>
              <a:rPr lang="en-US" altLang="ko-KR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Action, Sports,</a:t>
            </a:r>
            <a:r>
              <a:rPr lang="ko-KR" altLang="en-US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 </a:t>
            </a:r>
            <a:r>
              <a:rPr lang="en-US" altLang="ko-KR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Shooter</a:t>
            </a:r>
            <a:r>
              <a:rPr lang="ko-KR" altLang="en-US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의 지표가</a:t>
            </a:r>
            <a:br>
              <a:rPr lang="ko-KR" altLang="en-US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</a:br>
            <a:r>
              <a:rPr lang="ko-KR" altLang="en-US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각각 약 </a:t>
            </a:r>
            <a:r>
              <a:rPr lang="en-US" altLang="ko-KR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20%,15%13%</a:t>
            </a:r>
            <a:r>
              <a:rPr lang="ko-KR" altLang="en-US" sz="25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로 비슷하다</a:t>
            </a:r>
            <a:endParaRPr lang="ko-KR" altLang="en-US" sz="2500" kern="0" spc="-100">
              <a:solidFill>
                <a:schemeClr val="lt1"/>
              </a:solidFill>
              <a:latin typeface="Noto Sans CJK KR Medium"/>
              <a:cs typeface="Noto Sans CJK KR Medium"/>
            </a:endParaRPr>
          </a:p>
        </p:txBody>
      </p:sp>
      <p:grpSp>
        <p:nvGrpSpPr>
          <p:cNvPr id="1025" name="그룹 1025"/>
          <p:cNvGrpSpPr/>
          <p:nvPr/>
        </p:nvGrpSpPr>
        <p:grpSpPr>
          <a:xfrm rot="0">
            <a:off x="17037480" y="3595731"/>
            <a:ext cx="495696" cy="250305"/>
            <a:chOff x="17037480" y="3595731"/>
            <a:chExt cx="495696" cy="25030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037480" y="3595731"/>
              <a:ext cx="495696" cy="250305"/>
            </a:xfrm>
            <a:prstGeom prst="rect">
              <a:avLst/>
            </a:prstGeom>
          </p:spPr>
        </p:pic>
      </p:grpSp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rcRect r="50200"/>
          <a:stretch>
            <a:fillRect/>
          </a:stretch>
        </p:blipFill>
        <p:spPr>
          <a:xfrm>
            <a:off x="622018" y="1677262"/>
            <a:ext cx="11112782" cy="525780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6"/>
          <a:srcRect l="75600"/>
          <a:stretch>
            <a:fillRect/>
          </a:stretch>
        </p:blipFill>
        <p:spPr>
          <a:xfrm>
            <a:off x="11963400" y="1638300"/>
            <a:ext cx="5486400" cy="5296762"/>
          </a:xfrm>
          <a:prstGeom prst="rect">
            <a:avLst/>
          </a:prstGeom>
        </p:spPr>
      </p:pic>
      <p:sp>
        <p:nvSpPr>
          <p:cNvPr id="1030" name="Object 50"/>
          <p:cNvSpPr txBox="1"/>
          <p:nvPr/>
        </p:nvSpPr>
        <p:spPr>
          <a:xfrm>
            <a:off x="1676400" y="556259"/>
            <a:ext cx="7467600" cy="777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NA, EU, Other </a:t>
            </a:r>
            <a:r>
              <a:rPr lang="ko-KR" altLang="en-US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판매율</a:t>
            </a:r>
            <a:endParaRPr lang="ko-KR" altLang="en-US" sz="45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579913" y="8335749"/>
            <a:ext cx="67159" cy="67159"/>
            <a:chOff x="8579913" y="8335749"/>
            <a:chExt cx="67159" cy="67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79913" y="8335749"/>
              <a:ext cx="67159" cy="67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3716000" y="2127447"/>
            <a:ext cx="23687" cy="1406437"/>
            <a:chOff x="13716000" y="2127447"/>
            <a:chExt cx="23687" cy="14064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716000" y="2127447"/>
              <a:ext cx="23687" cy="14064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2408265" y="3508534"/>
            <a:ext cx="84997" cy="84997"/>
            <a:chOff x="12408265" y="3508534"/>
            <a:chExt cx="84997" cy="84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12408265" y="3508534"/>
              <a:ext cx="84997" cy="849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3626865" y="1949034"/>
            <a:ext cx="201957" cy="201957"/>
            <a:chOff x="13626865" y="1949034"/>
            <a:chExt cx="201957" cy="201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626865" y="194903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3091637" y="2912242"/>
            <a:ext cx="23687" cy="1277581"/>
            <a:chOff x="13091637" y="2912242"/>
            <a:chExt cx="23687" cy="12775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3091637" y="2912242"/>
              <a:ext cx="23687" cy="12775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11139103" y="-482336"/>
            <a:ext cx="23687" cy="5062014"/>
            <a:chOff x="11139103" y="-482336"/>
            <a:chExt cx="23687" cy="50620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1139103" y="-482336"/>
              <a:ext cx="23687" cy="50620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3694264" y="3517453"/>
            <a:ext cx="67159" cy="67159"/>
            <a:chOff x="13694264" y="3517453"/>
            <a:chExt cx="67159" cy="671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694264" y="3517453"/>
              <a:ext cx="67159" cy="671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8601648" y="2027447"/>
            <a:ext cx="23687" cy="6343781"/>
            <a:chOff x="8601648" y="2027447"/>
            <a:chExt cx="23687" cy="63437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601648" y="2027447"/>
              <a:ext cx="23687" cy="63437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8579913" y="2010314"/>
            <a:ext cx="67159" cy="67159"/>
            <a:chOff x="8579913" y="2010314"/>
            <a:chExt cx="67159" cy="671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579913" y="2010314"/>
              <a:ext cx="67159" cy="671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2942277" y="4042541"/>
            <a:ext cx="23687" cy="8662014"/>
            <a:chOff x="12942277" y="4042541"/>
            <a:chExt cx="23687" cy="86620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5400000">
              <a:off x="12942277" y="4042541"/>
              <a:ext cx="23687" cy="86620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7222674" y="8235702"/>
            <a:ext cx="312377" cy="270532"/>
            <a:chOff x="17222674" y="8235702"/>
            <a:chExt cx="312377" cy="2705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5400000">
              <a:off x="17222674" y="8235702"/>
              <a:ext cx="312377" cy="2705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-140265" y="0"/>
            <a:ext cx="7057272" cy="10285714"/>
            <a:chOff x="-140265" y="0"/>
            <a:chExt cx="7057272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-140265" y="0"/>
              <a:ext cx="7057272" cy="102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 rot="0">
            <a:off x="9117460" y="5636993"/>
            <a:ext cx="7411280" cy="120812"/>
            <a:chOff x="9117460" y="5636993"/>
            <a:chExt cx="7411280" cy="12081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117460" y="5636993"/>
              <a:ext cx="7411280" cy="12081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340590" y="2268855"/>
            <a:ext cx="5975610" cy="1463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JP</a:t>
            </a:r>
            <a:r>
              <a:rPr lang="ko-KR" altLang="en-US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지역의</a:t>
            </a:r>
            <a:br>
              <a:rPr lang="ko-KR" altLang="en-US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</a:br>
            <a:r>
              <a:rPr lang="ko-KR" altLang="en-US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판매량 비율</a:t>
            </a:r>
            <a:endParaRPr lang="ko-KR" altLang="en-US" sz="45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22448" y="6014352"/>
            <a:ext cx="5993751" cy="7560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JP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지역에서는 </a:t>
            </a:r>
            <a:r>
              <a:rPr lang="en-US" altLang="ko-KR" sz="2200" b="1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Role-Playing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 장르가 </a:t>
            </a:r>
            <a:r>
              <a:rPr lang="en-US" altLang="ko-KR" sz="2200" b="1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27%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로 압도적인 판매율을 기록</a:t>
            </a:r>
            <a:endParaRPr lang="ko-KR" altLang="en-US" sz="2200" kern="0" spc="-100">
              <a:solidFill>
                <a:srgbClr val="4949e8"/>
              </a:solidFill>
              <a:latin typeface="Noto Sans CJK KR Medium"/>
              <a:cs typeface="Noto Sans CJK KR Medium"/>
            </a:endParaRPr>
          </a:p>
        </p:txBody>
      </p:sp>
      <p:grpSp>
        <p:nvGrpSpPr>
          <p:cNvPr id="1020" name="그룹 1020"/>
          <p:cNvGrpSpPr/>
          <p:nvPr/>
        </p:nvGrpSpPr>
        <p:grpSpPr>
          <a:xfrm rot="0">
            <a:off x="4133787" y="8597563"/>
            <a:ext cx="495696" cy="250305"/>
            <a:chOff x="4133787" y="8597563"/>
            <a:chExt cx="495696" cy="25030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4133787" y="8597563"/>
              <a:ext cx="495696" cy="250305"/>
            </a:xfrm>
            <a:prstGeom prst="rect">
              <a:avLst/>
            </a:prstGeom>
          </p:spPr>
        </p:pic>
      </p:grpSp>
      <p:pic>
        <p:nvPicPr>
          <p:cNvPr id="1022" name=""/>
          <p:cNvPicPr>
            <a:picLocks noChangeAspect="1"/>
          </p:cNvPicPr>
          <p:nvPr/>
        </p:nvPicPr>
        <p:blipFill rotWithShape="1">
          <a:blip r:embed="rId17"/>
          <a:srcRect l="50000" r="24400"/>
          <a:stretch>
            <a:fillRect/>
          </a:stretch>
        </p:blipFill>
        <p:spPr>
          <a:xfrm>
            <a:off x="0" y="1790699"/>
            <a:ext cx="6788382" cy="624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9048" y="2861572"/>
            <a:ext cx="18304762" cy="7424142"/>
            <a:chOff x="-19048" y="2861572"/>
            <a:chExt cx="18304762" cy="7424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71427" y="830580"/>
            <a:ext cx="13742857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년도별 게임 트랜드</a:t>
            </a:r>
            <a:endParaRPr lang="ko-KR" altLang="en-US" sz="61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pic>
        <p:nvPicPr>
          <p:cNvPr id="10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4229100"/>
            <a:ext cx="8782050" cy="6057900"/>
          </a:xfrm>
          <a:prstGeom prst="rect">
            <a:avLst/>
          </a:prstGeom>
        </p:spPr>
      </p:pic>
      <p:pic>
        <p:nvPicPr>
          <p:cNvPr id="10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4000500"/>
            <a:ext cx="8629650" cy="6286500"/>
          </a:xfrm>
          <a:prstGeom prst="rect">
            <a:avLst/>
          </a:prstGeom>
        </p:spPr>
      </p:pic>
      <p:sp>
        <p:nvSpPr>
          <p:cNvPr id="1017" name="Object 19"/>
          <p:cNvSpPr txBox="1"/>
          <p:nvPr/>
        </p:nvSpPr>
        <p:spPr>
          <a:xfrm>
            <a:off x="2286000" y="3162300"/>
            <a:ext cx="4668298" cy="7010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40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장르</a:t>
            </a:r>
            <a:endParaRPr lang="ko-KR" altLang="en-US" sz="4000" kern="0" spc="-100">
              <a:solidFill>
                <a:schemeClr val="lt1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1018" name="Object 19"/>
          <p:cNvSpPr txBox="1"/>
          <p:nvPr/>
        </p:nvSpPr>
        <p:spPr>
          <a:xfrm>
            <a:off x="11734800" y="3162300"/>
            <a:ext cx="4668298" cy="6934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4000" kern="0" spc="-100">
                <a:solidFill>
                  <a:schemeClr val="lt1"/>
                </a:solidFill>
                <a:latin typeface="Noto Sans CJK KR Medium"/>
                <a:cs typeface="Noto Sans CJK KR Medium"/>
              </a:rPr>
              <a:t>플랫폼</a:t>
            </a:r>
            <a:endParaRPr lang="ko-KR" altLang="en-US" sz="4000" kern="0" spc="-100">
              <a:solidFill>
                <a:schemeClr val="lt1"/>
              </a:solidFill>
              <a:latin typeface="Noto Sans CJK KR Medium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animBg="1"/>
      <p:bldP spid="1018" grpId="1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9048" y="2861572"/>
            <a:ext cx="18304762" cy="7424142"/>
            <a:chOff x="-19048" y="2861572"/>
            <a:chExt cx="18304762" cy="7424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98223" y="4991100"/>
            <a:ext cx="4638002" cy="464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2003</a:t>
            </a:r>
            <a:r>
              <a:rPr lang="ko-KR" altLang="en-US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~</a:t>
            </a:r>
            <a:r>
              <a:rPr lang="ko-KR" altLang="en-US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2010</a:t>
            </a:r>
            <a:endParaRPr lang="en-US" altLang="ko-KR" sz="2500" kern="0" spc="-100">
              <a:solidFill>
                <a:srgbClr val="ffffff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080" y="3620717"/>
            <a:ext cx="6308743" cy="11208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Platform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 장르에서 가장 큰 인기</a:t>
            </a:r>
            <a:b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</a:b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마리오게임의 영향</a:t>
            </a:r>
            <a:endParaRPr lang="ko-KR" altLang="en-US" sz="3400" b="1" kern="0" spc="-10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1427" y="830580"/>
            <a:ext cx="13742857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년도별 장르 판매량 비교</a:t>
            </a:r>
            <a:endParaRPr lang="ko-KR" altLang="en-US" sz="61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25617" y="3295238"/>
            <a:ext cx="23687" cy="5692688"/>
            <a:chOff x="2225617" y="3295238"/>
            <a:chExt cx="23687" cy="569268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225617" y="3295238"/>
              <a:ext cx="23687" cy="5692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2136482" y="6380854"/>
            <a:ext cx="201957" cy="201957"/>
            <a:chOff x="2136482" y="6380854"/>
            <a:chExt cx="201957" cy="20195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36482" y="638085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2203881" y="3273287"/>
            <a:ext cx="67159" cy="67159"/>
            <a:chOff x="2203881" y="3273287"/>
            <a:chExt cx="67159" cy="6715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203881" y="3273287"/>
              <a:ext cx="67159" cy="671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987292" y="9232563"/>
            <a:ext cx="495696" cy="250305"/>
            <a:chOff x="1987292" y="9232563"/>
            <a:chExt cx="495696" cy="2503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987292" y="9232563"/>
              <a:ext cx="495696" cy="250305"/>
            </a:xfrm>
            <a:prstGeom prst="rect">
              <a:avLst/>
            </a:prstGeom>
          </p:spPr>
        </p:pic>
      </p:grpSp>
      <p:pic>
        <p:nvPicPr>
          <p:cNvPr id="101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296400" y="2857500"/>
            <a:ext cx="8629650" cy="7429500"/>
          </a:xfrm>
          <a:prstGeom prst="rect">
            <a:avLst/>
          </a:prstGeom>
        </p:spPr>
      </p:pic>
      <p:pic>
        <p:nvPicPr>
          <p:cNvPr id="101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420600" y="3543300"/>
            <a:ext cx="914400" cy="914400"/>
          </a:xfrm>
          <a:prstGeom prst="rect">
            <a:avLst/>
          </a:prstGeom>
        </p:spPr>
      </p:pic>
      <p:pic>
        <p:nvPicPr>
          <p:cNvPr id="101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087600" y="4686300"/>
            <a:ext cx="914400" cy="914400"/>
          </a:xfrm>
          <a:prstGeom prst="rect">
            <a:avLst/>
          </a:prstGeom>
        </p:spPr>
      </p:pic>
      <p:sp>
        <p:nvSpPr>
          <p:cNvPr id="1019" name="Object 5"/>
          <p:cNvSpPr txBox="1"/>
          <p:nvPr/>
        </p:nvSpPr>
        <p:spPr>
          <a:xfrm>
            <a:off x="2974423" y="7886700"/>
            <a:ext cx="4638002" cy="464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2010 ~ 2015</a:t>
            </a:r>
            <a:endParaRPr lang="en-US" altLang="ko-KR" sz="2500" kern="0" spc="-100">
              <a:solidFill>
                <a:srgbClr val="ffffff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1020" name="Object 5"/>
          <p:cNvSpPr txBox="1"/>
          <p:nvPr/>
        </p:nvSpPr>
        <p:spPr>
          <a:xfrm>
            <a:off x="2895600" y="3238500"/>
            <a:ext cx="4638002" cy="464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1980</a:t>
            </a:r>
            <a:r>
              <a:rPr lang="en-US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~</a:t>
            </a:r>
            <a:r>
              <a:rPr lang="ko-KR" altLang="en-US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25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2003</a:t>
            </a:r>
            <a:endParaRPr lang="en-US" altLang="ko-KR" sz="2500" kern="0" spc="-100">
              <a:solidFill>
                <a:srgbClr val="ffffff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1021" name="Object 6"/>
          <p:cNvSpPr txBox="1"/>
          <p:nvPr/>
        </p:nvSpPr>
        <p:spPr>
          <a:xfrm>
            <a:off x="2974423" y="5471037"/>
            <a:ext cx="5486400" cy="2166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Action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과 </a:t>
            </a: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Sports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 장르가</a:t>
            </a:r>
            <a:b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</a:b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압도적이지만</a:t>
            </a: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,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 </a:t>
            </a:r>
            <a:b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</a:b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Misc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와 </a:t>
            </a: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Shooter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장르가 발전중</a:t>
            </a:r>
            <a:endParaRPr lang="ko-KR" altLang="en-US" sz="3400" b="1" kern="0" spc="-10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1022" name="Object 6"/>
          <p:cNvSpPr txBox="1"/>
          <p:nvPr/>
        </p:nvSpPr>
        <p:spPr>
          <a:xfrm>
            <a:off x="2987656" y="8343900"/>
            <a:ext cx="6308744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Shooter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가 판매량 </a:t>
            </a: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2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위 달성</a:t>
            </a:r>
            <a:endParaRPr lang="ko-KR" altLang="en-US" sz="3400" b="1" kern="0" spc="-10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1023" name=""/>
          <p:cNvSpPr/>
          <p:nvPr/>
        </p:nvSpPr>
        <p:spPr>
          <a:xfrm>
            <a:off x="9982200" y="3619500"/>
            <a:ext cx="609600" cy="25146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16535400" y="4991100"/>
            <a:ext cx="609600" cy="25146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11963400" y="6515100"/>
            <a:ext cx="533400" cy="5334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29" name=""/>
          <p:cNvSpPr/>
          <p:nvPr/>
        </p:nvSpPr>
        <p:spPr>
          <a:xfrm>
            <a:off x="15240000" y="6972300"/>
            <a:ext cx="533400" cy="5334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 animBg="1"/>
      <p:bldP spid="1025" grpId="1" animBg="1"/>
      <p:bldP spid="1027" grpId="2" animBg="1"/>
      <p:bldP spid="1029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9048" y="2861572"/>
            <a:ext cx="18304762" cy="7424142"/>
            <a:chOff x="-19048" y="2861572"/>
            <a:chExt cx="18304762" cy="7424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95600" y="4850695"/>
            <a:ext cx="4638002" cy="3594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2000</a:t>
            </a:r>
            <a:r>
              <a:rPr lang="ko-KR" altLang="en-US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~</a:t>
            </a:r>
            <a:r>
              <a:rPr lang="ko-KR" altLang="en-US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2005</a:t>
            </a:r>
            <a:endParaRPr lang="en-US" altLang="ko-KR" sz="1800" kern="0" spc="-100">
              <a:solidFill>
                <a:srgbClr val="ffffff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080" y="5232912"/>
            <a:ext cx="3661728" cy="6040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PS2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 가장 큰 인기</a:t>
            </a:r>
            <a:endParaRPr lang="ko-KR" altLang="en-US" sz="3400" b="1" kern="0" spc="-10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5600" y="3147060"/>
            <a:ext cx="5943600" cy="853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5000">
                <a:solidFill>
                  <a:schemeClr val="lt1"/>
                </a:solidFill>
              </a:rPr>
              <a:t>플랫폼 판매량 </a:t>
            </a:r>
            <a:r>
              <a:rPr lang="en-US" altLang="ko-KR" sz="5000">
                <a:solidFill>
                  <a:schemeClr val="lt1"/>
                </a:solidFill>
              </a:rPr>
              <a:t>TOP4</a:t>
            </a:r>
            <a:endParaRPr lang="en-US" altLang="ko-KR" sz="5000">
              <a:solidFill>
                <a:schemeClr val="lt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1427" y="830580"/>
            <a:ext cx="13742857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61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년도별 플랫폼 판매량 비교</a:t>
            </a:r>
            <a:endParaRPr lang="ko-KR" altLang="en-US" sz="61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25617" y="3295238"/>
            <a:ext cx="23687" cy="5692688"/>
            <a:chOff x="2225617" y="3295238"/>
            <a:chExt cx="23687" cy="569268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225617" y="3295238"/>
              <a:ext cx="23687" cy="5692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2136482" y="6380854"/>
            <a:ext cx="201957" cy="201957"/>
            <a:chOff x="2136482" y="6380854"/>
            <a:chExt cx="201957" cy="20195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36482" y="638085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2203881" y="3273287"/>
            <a:ext cx="67159" cy="67159"/>
            <a:chOff x="2203881" y="3273287"/>
            <a:chExt cx="67159" cy="6715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203881" y="3273287"/>
              <a:ext cx="67159" cy="671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987292" y="9232563"/>
            <a:ext cx="495696" cy="250305"/>
            <a:chOff x="1987292" y="9232563"/>
            <a:chExt cx="495696" cy="2503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987292" y="9232563"/>
              <a:ext cx="495696" cy="250305"/>
            </a:xfrm>
            <a:prstGeom prst="rect">
              <a:avLst/>
            </a:prstGeom>
          </p:spPr>
        </p:pic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4000" y="3162300"/>
            <a:ext cx="8782050" cy="7124700"/>
          </a:xfrm>
          <a:prstGeom prst="rect">
            <a:avLst/>
          </a:prstGeom>
        </p:spPr>
      </p:pic>
      <p:pic>
        <p:nvPicPr>
          <p:cNvPr id="101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896600" y="4991100"/>
            <a:ext cx="1219200" cy="1219200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4706600" y="4000500"/>
            <a:ext cx="1219200" cy="1219200"/>
          </a:xfrm>
          <a:prstGeom prst="rect">
            <a:avLst/>
          </a:prstGeom>
        </p:spPr>
      </p:pic>
      <p:pic>
        <p:nvPicPr>
          <p:cNvPr id="102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6535400" y="4000500"/>
            <a:ext cx="1219200" cy="1219200"/>
          </a:xfrm>
          <a:prstGeom prst="rect">
            <a:avLst/>
          </a:prstGeom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3030200" y="4533900"/>
            <a:ext cx="1219200" cy="1219200"/>
          </a:xfrm>
          <a:prstGeom prst="rect">
            <a:avLst/>
          </a:prstGeom>
        </p:spPr>
      </p:pic>
      <p:sp>
        <p:nvSpPr>
          <p:cNvPr id="1022" name=""/>
          <p:cNvSpPr/>
          <p:nvPr/>
        </p:nvSpPr>
        <p:spPr>
          <a:xfrm>
            <a:off x="15316200" y="3771900"/>
            <a:ext cx="19050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VS</a:t>
            </a:r>
            <a:endParaRPr lang="en-US" altLang="ko-KR" sz="25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24" name="Object 5"/>
          <p:cNvSpPr txBox="1"/>
          <p:nvPr/>
        </p:nvSpPr>
        <p:spPr>
          <a:xfrm>
            <a:off x="2895600" y="6319450"/>
            <a:ext cx="4638002" cy="3671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2006</a:t>
            </a:r>
            <a:r>
              <a:rPr lang="ko-KR" altLang="en-US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~</a:t>
            </a:r>
            <a:r>
              <a:rPr lang="ko-KR" altLang="en-US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2009</a:t>
            </a:r>
            <a:endParaRPr lang="en-US" altLang="ko-KR" sz="1800" kern="0" spc="-100">
              <a:solidFill>
                <a:srgbClr val="ffffff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1025" name="Object 5"/>
          <p:cNvSpPr txBox="1"/>
          <p:nvPr/>
        </p:nvSpPr>
        <p:spPr>
          <a:xfrm>
            <a:off x="2905798" y="7900600"/>
            <a:ext cx="4638002" cy="3671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2009</a:t>
            </a:r>
            <a:r>
              <a:rPr lang="ko-KR" altLang="en-US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~</a:t>
            </a:r>
            <a:r>
              <a:rPr lang="ko-KR" altLang="en-US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 </a:t>
            </a:r>
            <a:r>
              <a:rPr lang="en-US" altLang="ko-KR" sz="1800" kern="0" spc="-100">
                <a:solidFill>
                  <a:srgbClr val="ffffff"/>
                </a:solidFill>
                <a:latin typeface="Noto Sans CJK KR DemiLight"/>
                <a:cs typeface="Noto Sans CJK KR DemiLight"/>
              </a:rPr>
              <a:t>2015</a:t>
            </a:r>
            <a:endParaRPr lang="en-US" altLang="ko-KR" sz="1800" kern="0" spc="-100">
              <a:solidFill>
                <a:srgbClr val="ffffff"/>
              </a:solidFill>
              <a:latin typeface="Noto Sans CJK KR DemiLight"/>
              <a:cs typeface="Noto Sans CJK KR DemiLight"/>
            </a:endParaRPr>
          </a:p>
        </p:txBody>
      </p:sp>
      <p:sp>
        <p:nvSpPr>
          <p:cNvPr id="1026" name="Object 6"/>
          <p:cNvSpPr txBox="1"/>
          <p:nvPr/>
        </p:nvSpPr>
        <p:spPr>
          <a:xfrm>
            <a:off x="2895600" y="6678930"/>
            <a:ext cx="3661729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Wii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 최다 판매량</a:t>
            </a:r>
            <a:endParaRPr lang="ko-KR" altLang="en-US" sz="3400" b="1" kern="0" spc="-10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  <p:sp>
        <p:nvSpPr>
          <p:cNvPr id="1027" name="Object 6"/>
          <p:cNvSpPr txBox="1"/>
          <p:nvPr/>
        </p:nvSpPr>
        <p:spPr>
          <a:xfrm>
            <a:off x="2895600" y="8347710"/>
            <a:ext cx="5109530" cy="6057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PS3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와 </a:t>
            </a:r>
            <a:r>
              <a:rPr lang="en-US" altLang="ko-KR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X360</a:t>
            </a:r>
            <a:r>
              <a:rPr lang="ko-KR" altLang="en-US" sz="3400" b="1" kern="0" spc="-100">
                <a:solidFill>
                  <a:srgbClr val="ffffff"/>
                </a:solidFill>
                <a:latin typeface="Noto Sans CJK KR Medium"/>
                <a:cs typeface="Noto Sans CJK KR Medium"/>
              </a:rPr>
              <a:t>의 대결 구도</a:t>
            </a:r>
            <a:endParaRPr lang="ko-KR" altLang="en-US" sz="3400" b="1" kern="0" spc="-10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8141" y="-36281"/>
            <a:ext cx="18358276" cy="6551381"/>
            <a:chOff x="-18141" y="-36281"/>
            <a:chExt cx="18358276" cy="517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8141" y="-36281"/>
              <a:ext cx="18358276" cy="517913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 rot="0">
            <a:off x="17037480" y="3595731"/>
            <a:ext cx="495696" cy="250305"/>
            <a:chOff x="17037480" y="3595731"/>
            <a:chExt cx="495696" cy="25030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037480" y="3595731"/>
              <a:ext cx="495696" cy="250305"/>
            </a:xfrm>
            <a:prstGeom prst="rect">
              <a:avLst/>
            </a:prstGeom>
          </p:spPr>
        </p:pic>
      </p:grpSp>
      <p:pic>
        <p:nvPicPr>
          <p:cNvPr id="10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86024" y="1371600"/>
            <a:ext cx="12677776" cy="5143500"/>
          </a:xfrm>
          <a:prstGeom prst="rect">
            <a:avLst/>
          </a:prstGeom>
        </p:spPr>
      </p:pic>
      <p:grpSp>
        <p:nvGrpSpPr>
          <p:cNvPr id="1040" name="그룹 1002"/>
          <p:cNvGrpSpPr/>
          <p:nvPr/>
        </p:nvGrpSpPr>
        <p:grpSpPr>
          <a:xfrm rot="0">
            <a:off x="16816512" y="6785063"/>
            <a:ext cx="23687" cy="1406437"/>
            <a:chOff x="13716000" y="2127447"/>
            <a:chExt cx="23687" cy="1406437"/>
          </a:xfrm>
        </p:grpSpPr>
        <p:pic>
          <p:nvPicPr>
            <p:cNvPr id="1041" name="Object 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716000" y="2127447"/>
              <a:ext cx="23687" cy="1406437"/>
            </a:xfrm>
            <a:prstGeom prst="rect">
              <a:avLst/>
            </a:prstGeom>
          </p:spPr>
        </p:pic>
      </p:grpSp>
      <p:grpSp>
        <p:nvGrpSpPr>
          <p:cNvPr id="1050" name="그룹 1015"/>
          <p:cNvGrpSpPr/>
          <p:nvPr/>
        </p:nvGrpSpPr>
        <p:grpSpPr>
          <a:xfrm rot="0">
            <a:off x="1524000" y="10051888"/>
            <a:ext cx="7411280" cy="120812"/>
            <a:chOff x="9117460" y="5636993"/>
            <a:chExt cx="7411280" cy="120812"/>
          </a:xfrm>
        </p:grpSpPr>
        <p:pic>
          <p:nvPicPr>
            <p:cNvPr id="1051" name="Object 4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117460" y="5636993"/>
              <a:ext cx="7411280" cy="120812"/>
            </a:xfrm>
            <a:prstGeom prst="rect">
              <a:avLst/>
            </a:prstGeom>
          </p:spPr>
        </p:pic>
      </p:grpSp>
      <p:sp>
        <p:nvSpPr>
          <p:cNvPr id="1052" name="Object 50"/>
          <p:cNvSpPr txBox="1"/>
          <p:nvPr/>
        </p:nvSpPr>
        <p:spPr>
          <a:xfrm>
            <a:off x="2168866" y="7212330"/>
            <a:ext cx="12156734" cy="777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NA</a:t>
            </a:r>
            <a:r>
              <a:rPr lang="ko-KR" altLang="en-US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 지역에서의 </a:t>
            </a:r>
            <a:r>
              <a:rPr lang="en-US" altLang="ko-KR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X360</a:t>
            </a:r>
            <a:r>
              <a:rPr lang="ko-KR" altLang="en-US" sz="4500" b="1" kern="0" spc="-200">
                <a:solidFill>
                  <a:srgbClr val="4949e8"/>
                </a:solidFill>
                <a:latin typeface="Open Sans SemiBold"/>
                <a:cs typeface="Open Sans SemiBold"/>
              </a:rPr>
              <a:t>의 판매량이 대부분을 차지</a:t>
            </a:r>
            <a:endParaRPr lang="ko-KR" altLang="en-US" sz="4500" b="1" kern="0" spc="-200">
              <a:solidFill>
                <a:srgbClr val="4949e8"/>
              </a:solidFill>
              <a:latin typeface="Open Sans SemiBold"/>
              <a:cs typeface="Open Sans SemiBold"/>
            </a:endParaRPr>
          </a:p>
        </p:txBody>
      </p:sp>
      <p:sp>
        <p:nvSpPr>
          <p:cNvPr id="1053" name="Object 52"/>
          <p:cNvSpPr txBox="1"/>
          <p:nvPr/>
        </p:nvSpPr>
        <p:spPr>
          <a:xfrm>
            <a:off x="2133600" y="8572500"/>
            <a:ext cx="13716000" cy="10934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전체 시장의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PS3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와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X360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의 판매량중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NA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지역이 가장 큰 시장인 만큼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NA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지역에서의 판매량이 그래프의 대부분을 차지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X360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이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NA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지역에서 큰 인기를 끌어서 대결 구도가 생성 됨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.</a:t>
            </a:r>
            <a:endParaRPr lang="en-US" altLang="ko-KR" sz="2200" kern="0" spc="-100">
              <a:solidFill>
                <a:srgbClr val="4949e8"/>
              </a:solidFill>
              <a:latin typeface="Noto Sans CJK KR Medium"/>
              <a:cs typeface="Noto Sans CJK KR Medium"/>
            </a:endParaRPr>
          </a:p>
          <a:p>
            <a:pPr lvl="0">
              <a:defRPr/>
            </a:pP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하지만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,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 전세계적으로 인기를 끌고있는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PS3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가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2010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년 기준으로 </a:t>
            </a:r>
            <a:r>
              <a:rPr lang="en-US" altLang="ko-KR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X360</a:t>
            </a:r>
            <a:r>
              <a:rPr lang="ko-KR" altLang="en-US" sz="2200" kern="0" spc="-100">
                <a:solidFill>
                  <a:srgbClr val="4949e8"/>
                </a:solidFill>
                <a:latin typeface="Noto Sans CJK KR Medium"/>
                <a:cs typeface="Noto Sans CJK KR Medium"/>
              </a:rPr>
              <a:t>의 판매량보다 더 높은 판매량을 기록</a:t>
            </a:r>
            <a:endParaRPr lang="ko-KR" altLang="en-US" sz="2200" kern="0" spc="-100">
              <a:solidFill>
                <a:srgbClr val="4949e8"/>
              </a:solidFill>
              <a:latin typeface="Noto Sans CJK KR Medium"/>
              <a:cs typeface="Noto Sans CJK KR Medium"/>
            </a:endParaRPr>
          </a:p>
        </p:txBody>
      </p:sp>
      <p:grpSp>
        <p:nvGrpSpPr>
          <p:cNvPr id="1054" name="그룹 1002"/>
          <p:cNvGrpSpPr/>
          <p:nvPr/>
        </p:nvGrpSpPr>
        <p:grpSpPr>
          <a:xfrm rot="0">
            <a:off x="1447800" y="6743700"/>
            <a:ext cx="23687" cy="1406437"/>
            <a:chOff x="13716000" y="2127447"/>
            <a:chExt cx="23687" cy="1406437"/>
          </a:xfrm>
        </p:grpSpPr>
        <p:pic>
          <p:nvPicPr>
            <p:cNvPr id="1055" name="Object 5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716000" y="2127447"/>
              <a:ext cx="23687" cy="1406437"/>
            </a:xfrm>
            <a:prstGeom prst="rect">
              <a:avLst/>
            </a:prstGeom>
          </p:spPr>
        </p:pic>
      </p:grpSp>
      <p:grpSp>
        <p:nvGrpSpPr>
          <p:cNvPr id="1056" name="그룹 1002"/>
          <p:cNvGrpSpPr/>
          <p:nvPr/>
        </p:nvGrpSpPr>
        <p:grpSpPr>
          <a:xfrm rot="0">
            <a:off x="1447800" y="8496300"/>
            <a:ext cx="23687" cy="1406437"/>
            <a:chOff x="13716000" y="2127447"/>
            <a:chExt cx="23687" cy="1406437"/>
          </a:xfrm>
        </p:grpSpPr>
        <p:pic>
          <p:nvPicPr>
            <p:cNvPr id="1057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716000" y="2127447"/>
              <a:ext cx="23687" cy="1406437"/>
            </a:xfrm>
            <a:prstGeom prst="rect">
              <a:avLst/>
            </a:prstGeom>
          </p:spPr>
        </p:pic>
      </p:grpSp>
      <p:grpSp>
        <p:nvGrpSpPr>
          <p:cNvPr id="1062" name="그룹 1015"/>
          <p:cNvGrpSpPr/>
          <p:nvPr/>
        </p:nvGrpSpPr>
        <p:grpSpPr>
          <a:xfrm rot="0">
            <a:off x="9352720" y="6591300"/>
            <a:ext cx="7411280" cy="120812"/>
            <a:chOff x="9249980" y="5636993"/>
            <a:chExt cx="7411280" cy="120812"/>
          </a:xfrm>
        </p:grpSpPr>
        <p:pic>
          <p:nvPicPr>
            <p:cNvPr id="1063" name="Object 4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249980" y="5636993"/>
              <a:ext cx="7411280" cy="120812"/>
            </a:xfrm>
            <a:prstGeom prst="rect">
              <a:avLst/>
            </a:prstGeom>
          </p:spPr>
        </p:pic>
      </p:grpSp>
      <p:grpSp>
        <p:nvGrpSpPr>
          <p:cNvPr id="1064" name="그룹 1015"/>
          <p:cNvGrpSpPr/>
          <p:nvPr/>
        </p:nvGrpSpPr>
        <p:grpSpPr>
          <a:xfrm rot="0">
            <a:off x="1524000" y="6591300"/>
            <a:ext cx="7411280" cy="120812"/>
            <a:chOff x="9117460" y="5636993"/>
            <a:chExt cx="7411280" cy="120812"/>
          </a:xfrm>
        </p:grpSpPr>
        <p:pic>
          <p:nvPicPr>
            <p:cNvPr id="1065" name="Object 46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117460" y="5636993"/>
              <a:ext cx="7411280" cy="120812"/>
            </a:xfrm>
            <a:prstGeom prst="rect">
              <a:avLst/>
            </a:prstGeom>
          </p:spPr>
        </p:pic>
      </p:grpSp>
      <p:grpSp>
        <p:nvGrpSpPr>
          <p:cNvPr id="1068" name="그룹 1002"/>
          <p:cNvGrpSpPr/>
          <p:nvPr/>
        </p:nvGrpSpPr>
        <p:grpSpPr>
          <a:xfrm rot="0">
            <a:off x="16840200" y="8385263"/>
            <a:ext cx="23687" cy="1406437"/>
            <a:chOff x="13716000" y="2127447"/>
            <a:chExt cx="23687" cy="1406437"/>
          </a:xfrm>
        </p:grpSpPr>
        <p:pic>
          <p:nvPicPr>
            <p:cNvPr id="1069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3716000" y="2127447"/>
              <a:ext cx="23687" cy="1406437"/>
            </a:xfrm>
            <a:prstGeom prst="rect">
              <a:avLst/>
            </a:prstGeom>
          </p:spPr>
        </p:pic>
      </p:grpSp>
      <p:grpSp>
        <p:nvGrpSpPr>
          <p:cNvPr id="1070" name="그룹 1015"/>
          <p:cNvGrpSpPr/>
          <p:nvPr/>
        </p:nvGrpSpPr>
        <p:grpSpPr>
          <a:xfrm rot="0">
            <a:off x="9352720" y="10020300"/>
            <a:ext cx="7411280" cy="120812"/>
            <a:chOff x="9117460" y="5636993"/>
            <a:chExt cx="7411280" cy="120812"/>
          </a:xfrm>
        </p:grpSpPr>
        <p:pic>
          <p:nvPicPr>
            <p:cNvPr id="1071" name="Object 46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117460" y="5636993"/>
              <a:ext cx="7411280" cy="120812"/>
            </a:xfrm>
            <a:prstGeom prst="rect">
              <a:avLst/>
            </a:prstGeom>
          </p:spPr>
        </p:pic>
      </p:grpSp>
      <p:sp>
        <p:nvSpPr>
          <p:cNvPr id="1072" name="Object 21"/>
          <p:cNvSpPr txBox="1"/>
          <p:nvPr/>
        </p:nvSpPr>
        <p:spPr>
          <a:xfrm>
            <a:off x="2272572" y="495300"/>
            <a:ext cx="13742857" cy="1024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6100" b="1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PS3</a:t>
            </a:r>
            <a:r>
              <a:rPr lang="ko-KR" altLang="en-US" sz="6100" b="1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 </a:t>
            </a:r>
            <a:r>
              <a:rPr lang="en-US" altLang="ko-KR" sz="6100" kern="0" spc="-100">
                <a:solidFill>
                  <a:srgbClr val="ff0000"/>
                </a:solidFill>
                <a:latin typeface="Noto Sans CJK KR Regular"/>
                <a:cs typeface="Noto Sans CJK KR Regular"/>
              </a:rPr>
              <a:t>VS</a:t>
            </a:r>
            <a:r>
              <a:rPr lang="en-US" altLang="ko-KR" sz="6100" b="1" kern="0" spc="-100">
                <a:solidFill>
                  <a:schemeClr val="lt1"/>
                </a:solidFill>
                <a:latin typeface="Noto Sans CJK KR Regular"/>
                <a:cs typeface="Noto Sans CJK KR Regular"/>
              </a:rPr>
              <a:t> X360</a:t>
            </a:r>
            <a:endParaRPr lang="ko-KR" altLang="en-US" sz="6100" b="1" kern="0" spc="-100">
              <a:solidFill>
                <a:schemeClr val="lt1"/>
              </a:solidFill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304</ep:Words>
  <ep:PresentationFormat>On-screen Show (4:3)</ep:PresentationFormat>
  <ep:Paragraphs>88</ep:Paragraphs>
  <ep:Slides>14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2023-03-11T12:11:37.000</dcterms:created>
  <dc:creator>officegen</dc:creator>
  <cp:lastModifiedBy>fbwod</cp:lastModifiedBy>
  <dcterms:modified xsi:type="dcterms:W3CDTF">2023-03-11T16:17:18.550</dcterms:modified>
  <cp:revision>94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