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1"/>
  </p:notesMasterIdLst>
  <p:sldIdLst>
    <p:sldId id="256" r:id="rId2"/>
    <p:sldId id="371" r:id="rId3"/>
    <p:sldId id="382" r:id="rId4"/>
    <p:sldId id="257" r:id="rId5"/>
    <p:sldId id="388" r:id="rId6"/>
    <p:sldId id="399" r:id="rId7"/>
    <p:sldId id="394" r:id="rId8"/>
    <p:sldId id="360" r:id="rId9"/>
    <p:sldId id="359" r:id="rId10"/>
    <p:sldId id="361" r:id="rId11"/>
    <p:sldId id="369" r:id="rId12"/>
    <p:sldId id="395" r:id="rId13"/>
    <p:sldId id="362" r:id="rId14"/>
    <p:sldId id="370" r:id="rId15"/>
    <p:sldId id="334" r:id="rId16"/>
    <p:sldId id="333" r:id="rId17"/>
    <p:sldId id="258" r:id="rId18"/>
    <p:sldId id="396" r:id="rId19"/>
    <p:sldId id="400" r:id="rId20"/>
    <p:sldId id="402" r:id="rId21"/>
    <p:sldId id="367" r:id="rId22"/>
    <p:sldId id="353" r:id="rId23"/>
    <p:sldId id="377" r:id="rId24"/>
    <p:sldId id="405" r:id="rId25"/>
    <p:sldId id="357" r:id="rId26"/>
    <p:sldId id="404" r:id="rId27"/>
    <p:sldId id="406" r:id="rId28"/>
    <p:sldId id="403" r:id="rId29"/>
    <p:sldId id="358" r:id="rId30"/>
    <p:sldId id="379" r:id="rId31"/>
    <p:sldId id="397" r:id="rId32"/>
    <p:sldId id="387" r:id="rId33"/>
    <p:sldId id="295" r:id="rId34"/>
    <p:sldId id="326" r:id="rId35"/>
    <p:sldId id="381" r:id="rId36"/>
    <p:sldId id="327" r:id="rId37"/>
    <p:sldId id="390" r:id="rId38"/>
    <p:sldId id="391" r:id="rId39"/>
    <p:sldId id="392"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94"/>
    <p:restoredTop sz="78049" autoAdjust="0"/>
  </p:normalViewPr>
  <p:slideViewPr>
    <p:cSldViewPr snapToGrid="0">
      <p:cViewPr varScale="1">
        <p:scale>
          <a:sx n="114" d="100"/>
          <a:sy n="114" d="100"/>
        </p:scale>
        <p:origin x="106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a:t>
            </a:r>
            <a:r>
              <a:rPr lang="zh-TW" altLang="en-US" dirty="0" smtClean="0"/>
              <a:t>資料</a:t>
            </a:r>
            <a:r>
              <a:rPr lang="en-US" altLang="zh-TW" dirty="0" smtClean="0"/>
              <a:t>(</a:t>
            </a:r>
            <a:r>
              <a:rPr lang="zh-TW" altLang="en-US" dirty="0" smtClean="0"/>
              <a:t>針對單一貨幣，取得我們想要的資料</a:t>
            </a:r>
            <a:r>
              <a:rPr lang="en-US" altLang="zh-TW" dirty="0" smtClean="0"/>
              <a:t>)</a:t>
            </a:r>
            <a:r>
              <a:rPr lang="zh-TW" altLang="en-US" dirty="0" smtClean="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r>
              <a:rPr lang="zh-TW" altLang="en-US" sz="1100" b="0" i="0" u="none" strike="noStrike" cap="none" dirty="0" smtClean="0">
                <a:solidFill>
                  <a:srgbClr val="000000"/>
                </a:solidFill>
                <a:effectLst/>
                <a:latin typeface="Arial"/>
                <a:ea typeface="Arial"/>
                <a:cs typeface="Arial"/>
                <a:sym typeface="Arial"/>
              </a:rPr>
              <a:t>智能</a:t>
            </a:r>
            <a:r>
              <a:rPr lang="zh-TW" altLang="en-US" sz="1100" b="0" i="0" u="none" strike="noStrike" cap="none" dirty="0">
                <a:solidFill>
                  <a:srgbClr val="000000"/>
                </a:solidFill>
                <a:effectLst/>
                <a:latin typeface="Arial"/>
                <a:ea typeface="Arial"/>
                <a:cs typeface="Arial"/>
                <a:sym typeface="Arial"/>
              </a:rPr>
              <a:t>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p>
        </p:txBody>
      </p:sp>
    </p:spTree>
    <p:extLst>
      <p:ext uri="{BB962C8B-B14F-4D97-AF65-F5344CB8AC3E}">
        <p14:creationId xmlns:p14="http://schemas.microsoft.com/office/powerpoint/2010/main" val="4178501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使用區塊鏈的優點</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zh-TW" altLang="en-US" dirty="0" smtClean="0"/>
              <a:t>依據依賴第三方的程度，可分為兩種模式</a:t>
            </a: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a:t>
            </a:r>
            <a:r>
              <a:rPr lang="zh-TW" altLang="en-US" dirty="0" smtClean="0"/>
              <a:t>可能存在</a:t>
            </a:r>
            <a:r>
              <a:rPr lang="zh-TW" altLang="en-US" dirty="0"/>
              <a:t>壞人，依賴程度</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a:t>
            </a:r>
            <a:r>
              <a:rPr lang="en-US" altLang="zh-TW" dirty="0" smtClean="0"/>
              <a:t>Token</a:t>
            </a:r>
          </a:p>
          <a:p>
            <a:pPr marL="0" lvl="0" indent="0" algn="l" rtl="0">
              <a:spcBef>
                <a:spcPts val="0"/>
              </a:spcBef>
              <a:spcAft>
                <a:spcPts val="0"/>
              </a:spcAft>
              <a:buNone/>
            </a:pPr>
            <a:endParaRPr lang="en-US" altLang="zh-TW" dirty="0" smtClean="0"/>
          </a:p>
          <a:p>
            <a:pPr marL="0" lvl="0" indent="0" algn="l" rtl="0">
              <a:spcBef>
                <a:spcPts val="0"/>
              </a:spcBef>
              <a:spcAft>
                <a:spcPts val="0"/>
              </a:spcAft>
              <a:buNone/>
            </a:pPr>
            <a:r>
              <a:rPr lang="zh-TW" altLang="en-US" dirty="0" smtClean="0"/>
              <a:t>重作一張圖</a:t>
            </a:r>
            <a:endParaRPr lang="zh-TW" altLang="en-US" dirty="0"/>
          </a:p>
        </p:txBody>
      </p:sp>
    </p:spTree>
    <p:extLst>
      <p:ext uri="{BB962C8B-B14F-4D97-AF65-F5344CB8AC3E}">
        <p14:creationId xmlns:p14="http://schemas.microsoft.com/office/powerpoint/2010/main" val="2210080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此</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圖太抽象，給一個表，交易內容有什麼</a:t>
            </a:r>
            <a:endPar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問題：區塊</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100~ 200</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間 Ａ給Ｂ多少</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USDT</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token…</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發生的交易</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-&gt; </a:t>
            </a:r>
            <a:r>
              <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zh-TW" altLang="en-US" sz="1100" b="1" dirty="0" smtClean="0">
                <a:latin typeface="Times New Roman" panose="02020603050405020304" pitchFamily="18" charset="0"/>
                <a:cs typeface="Times New Roman" panose="02020603050405020304" pitchFamily="18" charset="0"/>
              </a:rPr>
              <a:t>給範圍查詢的例子 </a:t>
            </a:r>
            <a:r>
              <a:rPr kumimoji="1" lang="en-US" altLang="zh-TW" sz="1100" b="1" dirty="0" smtClean="0">
                <a:latin typeface="Times New Roman" panose="02020603050405020304" pitchFamily="18" charset="0"/>
                <a:cs typeface="Times New Roman" panose="02020603050405020304" pitchFamily="18" charset="0"/>
              </a:rPr>
              <a:t>or </a:t>
            </a:r>
            <a:r>
              <a:rPr kumimoji="1" lang="zh-TW" altLang="en-US" sz="1100" b="1" dirty="0" smtClean="0">
                <a:latin typeface="Times New Roman" panose="02020603050405020304" pitchFamily="18" charset="0"/>
                <a:cs typeface="Times New Roman" panose="02020603050405020304" pitchFamily="18" charset="0"/>
              </a:rPr>
              <a:t>網頁截圖</a:t>
            </a:r>
            <a:endParaRPr kumimoji="1" lang="en-US" altLang="zh-TW" sz="11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安裝 維護伺服器</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a:t>
            </a:r>
            <a:r>
              <a:rPr lang="zh-TW" altLang="en-US" sz="1100" b="0" i="0" u="none" strike="noStrike" cap="none" baseline="0" dirty="0" smtClean="0">
                <a:solidFill>
                  <a:srgbClr val="000000"/>
                </a:solidFill>
                <a:latin typeface="Arial"/>
                <a:ea typeface="Arial"/>
                <a:cs typeface="Arial"/>
                <a:sym typeface="Arial"/>
              </a:rPr>
              <a:t>用</a:t>
            </a:r>
            <a:endParaRPr lang="en-US" altLang="zh-TW" sz="1100" b="0" i="0" u="none" strike="noStrike" cap="none" baseline="0" dirty="0" smtClean="0">
              <a:solidFill>
                <a:srgbClr val="000000"/>
              </a:solidFill>
              <a:latin typeface="Arial"/>
              <a:ea typeface="Arial"/>
              <a:cs typeface="Arial"/>
              <a:sym typeface="Arial"/>
            </a:endParaRPr>
          </a:p>
          <a:p>
            <a:pPr marL="158750" indent="0">
              <a:buNone/>
            </a:pPr>
            <a:endParaRPr lang="en-US" altLang="zh-TW" sz="1100" b="0" i="0" u="none" strike="noStrike" cap="none" baseline="0" dirty="0" smtClean="0">
              <a:solidFill>
                <a:srgbClr val="000000"/>
              </a:solidFill>
              <a:latin typeface="Arial"/>
              <a:ea typeface="Arial"/>
              <a:cs typeface="Arial"/>
              <a:sym typeface="Arial"/>
            </a:endParaRPr>
          </a:p>
          <a:p>
            <a:pPr marL="158750" indent="0">
              <a:buNone/>
            </a:pPr>
            <a:r>
              <a:rPr lang="zh-TW" altLang="en-US" sz="1100" b="0" i="0" u="none" strike="noStrike" cap="none" baseline="0" dirty="0" smtClean="0">
                <a:solidFill>
                  <a:srgbClr val="000000"/>
                </a:solidFill>
                <a:latin typeface="Arial"/>
                <a:ea typeface="Arial"/>
                <a:cs typeface="Arial"/>
                <a:sym typeface="Arial"/>
              </a:rPr>
              <a:t>解釋圖片</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14.png"/><Relationship Id="rId10"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11.png"/><Relationship Id="rId1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1.emf"/></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13.png"/><Relationship Id="rId10" Type="http://schemas.openxmlformats.org/officeDocument/2006/relationships/image" Target="../media/image7.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pic>
        <p:nvPicPr>
          <p:cNvPr id="56" name="Google Shape;56;p13"/>
          <p:cNvPicPr preferRelativeResize="0"/>
          <p:nvPr/>
        </p:nvPicPr>
        <p:blipFill>
          <a:blip r:embed="rId3">
            <a:alphaModFix/>
          </a:blip>
          <a:stretch>
            <a:fillRect/>
          </a:stretch>
        </p:blipFill>
        <p:spPr>
          <a:xfrm>
            <a:off x="8226279" y="0"/>
            <a:ext cx="917724" cy="89784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可察看數位貨幣交易內容</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交易雙方位址、時間和數量等</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無提供範圍搜索功能</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區</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塊高度範圍</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、時間範圍等功能</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1195934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改</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智能合約，</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並</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於交易</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發生</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時發送事件</a:t>
            </a:r>
            <a:endPar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取得之交易信息大多儲存於本地資料庫</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有一外部伺服器負責監聽事件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1096790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130392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smtClean="0">
                          <a:solidFill>
                            <a:schemeClr val="tx1"/>
                          </a:solidFill>
                          <a:latin typeface="Times New Roman" panose="02020603050405020304" pitchFamily="18" charset="0"/>
                          <a:cs typeface="Times New Roman" panose="02020603050405020304" pitchFamily="18" charset="0"/>
                        </a:rPr>
                        <a:t>Tx</a:t>
                      </a:r>
                      <a:r>
                        <a:rPr lang="en-US" altLang="zh-TW" sz="1200" dirty="0" smtClean="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Smart Contract</a:t>
            </a:r>
            <a:r>
              <a:rPr lang="zh-TW" altLang="en-US" sz="1200" dirty="0" smtClean="0">
                <a:latin typeface="Times New Roman" panose="02020603050405020304" pitchFamily="18" charset="0"/>
                <a:cs typeface="Times New Roman" panose="02020603050405020304" pitchFamily="18" charset="0"/>
              </a:rPr>
              <a:t>（</a:t>
            </a:r>
            <a:r>
              <a:rPr lang="en-US" altLang="zh-TW" sz="1200" dirty="0" smtClean="0">
                <a:latin typeface="Times New Roman" panose="02020603050405020304" pitchFamily="18" charset="0"/>
                <a:cs typeface="Times New Roman" panose="02020603050405020304" pitchFamily="18" charset="0"/>
              </a:rPr>
              <a:t>USDT TX Storage</a:t>
            </a:r>
            <a:r>
              <a:rPr lang="zh-TW" altLang="en-US"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943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新增</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欲</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追蹤之數位貨幣</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儲存交易</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利用跨鏈技術存取兩不同區塊鏈上的資訊</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288675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為何是智能合約</a:t>
            </a:r>
            <a:r>
              <a:rPr lang="zh-TW" altLang="en-US" sz="3200" dirty="0">
                <a:latin typeface="標楷體" panose="03000509000000000000" pitchFamily="65" charset="-120"/>
                <a:ea typeface="標楷體" panose="03000509000000000000" pitchFamily="65" charset="-120"/>
              </a:rPr>
              <a:t>？</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可用於儲存資料</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20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高效率：自動化</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內容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20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高安全性：佈署後不可改變、且內容不可任意竄改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20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客製</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化：能依照需求進行開發</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3681422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a:t>
            </a:r>
            <a:r>
              <a:rPr lang="zh-TW" altLang="en-US" sz="3200" dirty="0" smtClean="0">
                <a:latin typeface="標楷體" panose="03000509000000000000" pitchFamily="65" charset="-120"/>
                <a:ea typeface="標楷體" panose="03000509000000000000" pitchFamily="65" charset="-120"/>
              </a:rPr>
              <a:t>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20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20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避免區塊鏈上之交易擁塞</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為何需</a:t>
            </a:r>
            <a:r>
              <a:rPr lang="zh-TW" altLang="en-US" sz="3200" dirty="0">
                <a:latin typeface="標楷體" panose="03000509000000000000" pitchFamily="65" charset="-120"/>
                <a:ea typeface="標楷體" panose="03000509000000000000" pitchFamily="65" charset="-120"/>
              </a:rPr>
              <a:t>要</a:t>
            </a:r>
            <a:r>
              <a:rPr lang="zh-TW" altLang="en-US" sz="3200" dirty="0" smtClean="0">
                <a:latin typeface="標楷體" panose="03000509000000000000" pitchFamily="65" charset="-120"/>
                <a:ea typeface="標楷體" panose="03000509000000000000" pitchFamily="65" charset="-120"/>
              </a:rPr>
              <a:t>跨</a:t>
            </a:r>
            <a:r>
              <a:rPr lang="zh-TW" altLang="en-US" sz="3200" dirty="0">
                <a:latin typeface="標楷體" panose="03000509000000000000" pitchFamily="65" charset="-120"/>
                <a:ea typeface="標楷體" panose="03000509000000000000" pitchFamily="65" charset="-120"/>
              </a:rPr>
              <a:t>鏈</a:t>
            </a:r>
            <a:r>
              <a:rPr lang="zh-TW" altLang="en-US" sz="3200" dirty="0" smtClean="0">
                <a:latin typeface="標楷體" panose="03000509000000000000" pitchFamily="65" charset="-120"/>
                <a:ea typeface="標楷體" panose="03000509000000000000" pitchFamily="65" charset="-120"/>
              </a:rPr>
              <a:t>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兩區塊鏈間無法直接</a:t>
            </a:r>
            <a:r>
              <a:rPr lang="zh-TW" altLang="en-US" sz="2400" dirty="0" smtClean="0">
                <a:solidFill>
                  <a:schemeClr val="tx1"/>
                </a:solidFill>
                <a:latin typeface="標楷體" panose="03000509000000000000" pitchFamily="65" charset="-120"/>
                <a:ea typeface="標楷體" panose="03000509000000000000" pitchFamily="65" charset="-120"/>
              </a:rPr>
              <a:t>交換</a:t>
            </a:r>
            <a:r>
              <a:rPr lang="zh-TW" altLang="en-US" sz="2400" dirty="0">
                <a:solidFill>
                  <a:schemeClr val="tx1"/>
                </a:solidFill>
                <a:latin typeface="標楷體" panose="03000509000000000000" pitchFamily="65" charset="-120"/>
                <a:ea typeface="標楷體" panose="03000509000000000000" pitchFamily="65" charset="-120"/>
              </a:rPr>
              <a:t>彼此</a:t>
            </a:r>
            <a:r>
              <a:rPr lang="zh-TW" altLang="en-US" sz="2400" dirty="0" smtClean="0">
                <a:solidFill>
                  <a:schemeClr val="tx1"/>
                </a:solidFill>
                <a:latin typeface="標楷體" panose="03000509000000000000" pitchFamily="65" charset="-120"/>
                <a:ea typeface="標楷體" panose="03000509000000000000" pitchFamily="65" charset="-120"/>
              </a:rPr>
              <a:t>鏈</a:t>
            </a:r>
            <a:r>
              <a:rPr lang="zh-TW" altLang="en-US" sz="2400" dirty="0" smtClean="0">
                <a:solidFill>
                  <a:schemeClr val="tx1"/>
                </a:solidFill>
                <a:latin typeface="標楷體" panose="03000509000000000000" pitchFamily="65" charset="-120"/>
                <a:ea typeface="標楷體" panose="03000509000000000000" pitchFamily="65" charset="-120"/>
              </a:rPr>
              <a:t>上數據</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smtClean="0">
              <a:solidFill>
                <a:schemeClr val="tx1"/>
              </a:solidFill>
              <a:latin typeface="標楷體" panose="03000509000000000000" pitchFamily="65" charset="-120"/>
              <a:ea typeface="標楷體" panose="03000509000000000000" pitchFamily="65" charset="-120"/>
            </a:endParaRPr>
          </a:p>
          <a:p>
            <a:pPr lvl="1" indent="-342900">
              <a:lnSpc>
                <a:spcPct val="100000"/>
              </a:lnSpc>
              <a:spcBef>
                <a:spcPts val="0"/>
              </a:spcBef>
              <a:buSzPts val="1800"/>
              <a:buFont typeface="Wingdings" panose="05000000000000000000" pitchFamily="2" charset="2"/>
              <a:buChar char="Ø"/>
            </a:pPr>
            <a:r>
              <a:rPr lang="zh-TW" altLang="en-US" sz="2000" dirty="0" smtClean="0">
                <a:solidFill>
                  <a:srgbClr val="FF0000"/>
                </a:solidFill>
                <a:latin typeface="標楷體" panose="03000509000000000000" pitchFamily="65" charset="-120"/>
                <a:ea typeface="標楷體" panose="03000509000000000000" pitchFamily="65" charset="-120"/>
              </a:rPr>
              <a:t>見證人（</a:t>
            </a:r>
            <a:r>
              <a:rPr lang="en-US" altLang="zh-TW" sz="2000" dirty="0" smtClean="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00000"/>
              </a:lnSpc>
              <a:spcBef>
                <a:spcPts val="0"/>
              </a:spcBef>
              <a:buSzPts val="1800"/>
              <a:buFont typeface="Wingdings" panose="05000000000000000000" pitchFamily="2" charset="2"/>
              <a:buChar char="Ø"/>
            </a:pPr>
            <a:r>
              <a:rPr lang="zh-TW" altLang="en-US" sz="2000" dirty="0" smtClean="0">
                <a:solidFill>
                  <a:schemeClr val="tx1"/>
                </a:solidFill>
                <a:latin typeface="標楷體" panose="03000509000000000000" pitchFamily="65" charset="-120"/>
                <a:ea typeface="標楷體" panose="03000509000000000000" pitchFamily="65" charset="-120"/>
              </a:rPr>
              <a:t>中繼（</a:t>
            </a:r>
            <a:r>
              <a:rPr lang="en-US" altLang="zh-TW" sz="2000" dirty="0" smtClean="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3769341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合約設計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2770345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a:t>
            </a:r>
            <a:r>
              <a:rPr lang="zh-TW" altLang="en-US" sz="2000" dirty="0" smtClean="0">
                <a:solidFill>
                  <a:schemeClr val="tx1"/>
                </a:solidFill>
                <a:latin typeface="標楷體" panose="03000509000000000000" pitchFamily="65" charset="-120"/>
                <a:ea typeface="標楷體" panose="03000509000000000000" pitchFamily="65" charset="-120"/>
              </a:rPr>
              <a:t>服務</a:t>
            </a:r>
            <a:endParaRPr lang="en-US" altLang="zh-TW" sz="20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smtClean="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extLst>
      <p:ext uri="{BB962C8B-B14F-4D97-AF65-F5344CB8AC3E}">
        <p14:creationId xmlns:p14="http://schemas.microsoft.com/office/powerpoint/2010/main" val="2892137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extLst>
      <p:ext uri="{BB962C8B-B14F-4D97-AF65-F5344CB8AC3E}">
        <p14:creationId xmlns:p14="http://schemas.microsoft.com/office/powerpoint/2010/main" val="4115319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9476"/>
            <a:ext cx="9144000" cy="1986785"/>
          </a:xfrm>
          <a:prstGeom prst="rect">
            <a:avLst/>
          </a:prstGeom>
        </p:spPr>
      </p:pic>
    </p:spTree>
    <p:extLst>
      <p:ext uri="{BB962C8B-B14F-4D97-AF65-F5344CB8AC3E}">
        <p14:creationId xmlns:p14="http://schemas.microsoft.com/office/powerpoint/2010/main" val="989164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Tree>
    <p:extLst>
      <p:ext uri="{BB962C8B-B14F-4D97-AF65-F5344CB8AC3E}">
        <p14:creationId xmlns:p14="http://schemas.microsoft.com/office/powerpoint/2010/main" val="1505318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742408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Tree>
    <p:extLst>
      <p:ext uri="{BB962C8B-B14F-4D97-AF65-F5344CB8AC3E}">
        <p14:creationId xmlns:p14="http://schemas.microsoft.com/office/powerpoint/2010/main" val="2471500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Tree>
    <p:extLst>
      <p:ext uri="{BB962C8B-B14F-4D97-AF65-F5344CB8AC3E}">
        <p14:creationId xmlns:p14="http://schemas.microsoft.com/office/powerpoint/2010/main" val="17127450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102106"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90657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Tree>
    <p:extLst>
      <p:ext uri="{BB962C8B-B14F-4D97-AF65-F5344CB8AC3E}">
        <p14:creationId xmlns:p14="http://schemas.microsoft.com/office/powerpoint/2010/main" val="293556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528062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查詢效能</a:t>
            </a:r>
            <a:r>
              <a:rPr lang="zh-TW" altLang="en-US" sz="32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比較</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225917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為了讓使用者容易操作其去中心化數位貨幣交易記錄與查詢服務，本研究為此設計操作介面，以提升使用時的便利性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grpSp>
        <p:nvGrpSpPr>
          <p:cNvPr id="69" name="群組 68"/>
          <p:cNvGrpSpPr/>
          <p:nvPr/>
        </p:nvGrpSpPr>
        <p:grpSpPr>
          <a:xfrm>
            <a:off x="2052159" y="2153938"/>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smtClean="0">
                    <a:latin typeface="標楷體" panose="03000509000000000000" pitchFamily="65" charset="-120"/>
                    <a:ea typeface="標楷體" panose="03000509000000000000" pitchFamily="65" charset="-120"/>
                  </a:rPr>
                  <a:t>首頁</a:t>
                </a:r>
                <a:endParaRPr lang="zh-TW" altLang="en-US" sz="1800" b="1" dirty="0">
                  <a:latin typeface="標楷體" panose="03000509000000000000" pitchFamily="65" charset="-120"/>
                  <a:ea typeface="標楷體" panose="03000509000000000000" pitchFamily="65" charset="-120"/>
                </a:endParaRP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smtClean="0">
                    <a:latin typeface="標楷體" panose="03000509000000000000" pitchFamily="65" charset="-120"/>
                    <a:ea typeface="標楷體" panose="03000509000000000000" pitchFamily="65" charset="-120"/>
                  </a:rPr>
                  <a:t>新</a:t>
                </a:r>
                <a:r>
                  <a:rPr lang="zh-TW" altLang="en-US" sz="1100" b="1" dirty="0">
                    <a:latin typeface="標楷體" panose="03000509000000000000" pitchFamily="65" charset="-120"/>
                    <a:ea typeface="標楷體" panose="03000509000000000000" pitchFamily="65" charset="-120"/>
                  </a:rPr>
                  <a:t>增</a:t>
                </a:r>
                <a:r>
                  <a:rPr lang="en-US" altLang="zh-TW" sz="1100" b="1" dirty="0" smtClean="0">
                    <a:latin typeface="標楷體" panose="03000509000000000000" pitchFamily="65" charset="-120"/>
                    <a:ea typeface="標楷體" panose="03000509000000000000" pitchFamily="65" charset="-120"/>
                  </a:rPr>
                  <a:t>/</a:t>
                </a:r>
                <a:r>
                  <a:rPr lang="zh-TW" altLang="en-US" sz="1100" b="1" dirty="0" smtClean="0">
                    <a:latin typeface="標楷體" panose="03000509000000000000" pitchFamily="65" charset="-120"/>
                    <a:ea typeface="標楷體" panose="03000509000000000000" pitchFamily="65" charset="-120"/>
                  </a:rPr>
                  <a:t>修改</a:t>
                </a:r>
                <a:endParaRPr lang="en-US" altLang="zh-TW" sz="1100" b="1" dirty="0" smtClean="0">
                  <a:latin typeface="標楷體" panose="03000509000000000000" pitchFamily="65" charset="-120"/>
                  <a:ea typeface="標楷體" panose="03000509000000000000" pitchFamily="65" charset="-120"/>
                </a:endParaRPr>
              </a:p>
              <a:p>
                <a:pPr algn="ctr"/>
                <a:r>
                  <a:rPr lang="zh-TW" altLang="en-US" sz="1100" b="1" dirty="0" smtClean="0">
                    <a:latin typeface="標楷體" panose="03000509000000000000" pitchFamily="65" charset="-120"/>
                    <a:ea typeface="標楷體" panose="03000509000000000000" pitchFamily="65" charset="-120"/>
                  </a:rPr>
                  <a:t>數位貨幣資訊</a:t>
                </a:r>
                <a:endParaRPr lang="zh-TW" altLang="en-US" sz="1100" b="1" dirty="0">
                  <a:latin typeface="標楷體" panose="03000509000000000000" pitchFamily="65" charset="-120"/>
                  <a:ea typeface="標楷體" panose="03000509000000000000" pitchFamily="65" charset="-120"/>
                </a:endParaRP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查詢交易頁</a:t>
                </a:r>
                <a:r>
                  <a:rPr lang="zh-TW" altLang="en-US" sz="1200" b="1" dirty="0">
                    <a:latin typeface="標楷體" panose="03000509000000000000" pitchFamily="65" charset="-120"/>
                    <a:ea typeface="標楷體" panose="03000509000000000000" pitchFamily="65" charset="-120"/>
                  </a:rPr>
                  <a:t>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新增</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修改</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168220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latin typeface="標楷體" panose="03000509000000000000" pitchFamily="65" charset="-120"/>
                <a:ea typeface="標楷體" panose="03000509000000000000" pitchFamily="65" charset="-120"/>
              </a:rPr>
              <a:t>背景動機</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會有數位</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貨幣的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背景動</a:t>
            </a:r>
            <a:r>
              <a:rPr lang="zh-TW" altLang="en-US" sz="3200" dirty="0">
                <a:latin typeface="標楷體" panose="03000509000000000000" pitchFamily="65" charset="-120"/>
                <a:ea typeface="標楷體" panose="03000509000000000000" pitchFamily="65" charset="-120"/>
              </a:rPr>
              <a:t>機</a:t>
            </a:r>
            <a:r>
              <a:rPr lang="zh-TW" sz="3200" dirty="0">
                <a:latin typeface="標楷體" panose="03000509000000000000" pitchFamily="65" charset="-120"/>
                <a:ea typeface="標楷體" panose="03000509000000000000" pitchFamily="65" charset="-120"/>
              </a:rPr>
              <a:t>	</a:t>
            </a:r>
            <a:r>
              <a:rPr lang="zh-TW" dirty="0">
                <a:latin typeface="標楷體" panose="03000509000000000000" pitchFamily="65" charset="-120"/>
                <a:ea typeface="標楷體" panose="03000509000000000000" pitchFamily="65" charset="-120"/>
              </a:rPr>
              <a:t>	</a:t>
            </a:r>
            <a:endParaRPr dirty="0">
              <a:latin typeface="標楷體" panose="03000509000000000000" pitchFamily="65" charset="-120"/>
              <a:ea typeface="標楷體" panose="03000509000000000000" pitchFamily="65" charset="-12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區塊高度範圍、發送方、接收方之搜索</a:t>
            </a:r>
            <a:r>
              <a:rPr lang="zh-TW" altLang="en-US" dirty="0">
                <a:latin typeface="標楷體" panose="03000509000000000000" pitchFamily="65" charset="-120"/>
                <a:ea typeface="標楷體" panose="03000509000000000000" pitchFamily="65" charset="-120"/>
              </a:rPr>
              <a:t>結果</a:t>
            </a:r>
          </a:p>
        </p:txBody>
      </p:sp>
    </p:spTree>
    <p:extLst>
      <p:ext uri="{BB962C8B-B14F-4D97-AF65-F5344CB8AC3E}">
        <p14:creationId xmlns:p14="http://schemas.microsoft.com/office/powerpoint/2010/main" val="4018017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問</a:t>
            </a:r>
            <a:r>
              <a:rPr lang="zh-TW" altLang="en-US" sz="3200" dirty="0">
                <a:latin typeface="標楷體" panose="03000509000000000000" pitchFamily="65" charset="-120"/>
                <a:ea typeface="標楷體" panose="03000509000000000000" pitchFamily="65" charset="-120"/>
              </a:rPr>
              <a:t>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本地資料庫</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2421524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技術與</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Tree>
    <p:extLst>
      <p:ext uri="{BB962C8B-B14F-4D97-AF65-F5344CB8AC3E}">
        <p14:creationId xmlns:p14="http://schemas.microsoft.com/office/powerpoint/2010/main" val="1806902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0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0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信息</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0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552131"/>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3731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smtClean="0">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0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0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0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1733" y="2423143"/>
            <a:ext cx="4406571" cy="2720357"/>
          </a:xfrm>
          <a:prstGeom prst="rect">
            <a:avLst/>
          </a:prstGeom>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2677158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14372</TotalTime>
  <Words>2882</Words>
  <Application>Microsoft Office PowerPoint</Application>
  <PresentationFormat>如螢幕大小 (16:9)</PresentationFormat>
  <Paragraphs>524</Paragraphs>
  <Slides>39</Slides>
  <Notes>37</Notes>
  <HiddenSlides>3</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39</vt:i4>
      </vt:variant>
    </vt:vector>
  </HeadingPairs>
  <TitlesOfParts>
    <vt:vector size="47" baseType="lpstr">
      <vt:lpstr>DengXian</vt:lpstr>
      <vt:lpstr>Microsoft JhengHei</vt:lpstr>
      <vt:lpstr>新細明體</vt:lpstr>
      <vt:lpstr>標楷體</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Outline</vt:lpstr>
      <vt:lpstr>Outline</vt:lpstr>
      <vt:lpstr>背景動機  </vt:lpstr>
      <vt:lpstr>背景動機  </vt:lpstr>
      <vt:lpstr>問題  </vt:lpstr>
      <vt:lpstr>Outline</vt:lpstr>
      <vt:lpstr>Ethereum Query Language</vt:lpstr>
      <vt:lpstr>BigchainDB</vt:lpstr>
      <vt:lpstr>Etherscan</vt:lpstr>
      <vt:lpstr>Event Listener</vt:lpstr>
      <vt:lpstr>Outline</vt:lpstr>
      <vt:lpstr>PowerPoint 簡報</vt:lpstr>
      <vt:lpstr>系統設計</vt:lpstr>
      <vt:lpstr>為何是智能合約？</vt:lpstr>
      <vt:lpstr>為何使用另一區塊鏈</vt:lpstr>
      <vt:lpstr>為何需要跨鏈技術</vt:lpstr>
      <vt:lpstr>Outline</vt:lpstr>
      <vt:lpstr>合約設計</vt:lpstr>
      <vt:lpstr>PowerPoint 簡報</vt:lpstr>
      <vt:lpstr>跨鏈技術</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智能合約與Oraclize(Provable)服務</vt:lpstr>
      <vt:lpstr>「區塊範圍」與「時間範圍」查詢功能</vt:lpstr>
      <vt:lpstr>Binary Search查詢效能比較（AWS t3.xlarge）</vt:lpstr>
      <vt:lpstr>Outline</vt:lpstr>
      <vt:lpstr>網頁架構圖</vt:lpstr>
      <vt:lpstr>Demo</vt:lpstr>
      <vt:lpstr>結論</vt:lpstr>
      <vt:lpstr>結論</vt:lpstr>
      <vt:lpstr>感謝聆聽</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Windows 使用者</cp:lastModifiedBy>
  <cp:revision>413</cp:revision>
  <dcterms:modified xsi:type="dcterms:W3CDTF">2020-11-14T07:58:07Z</dcterms:modified>
</cp:coreProperties>
</file>