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411" r:id="rId16"/>
    <p:sldId id="370" r:id="rId17"/>
    <p:sldId id="334" r:id="rId18"/>
    <p:sldId id="333" r:id="rId19"/>
    <p:sldId id="258" r:id="rId20"/>
    <p:sldId id="396" r:id="rId21"/>
    <p:sldId id="402" r:id="rId22"/>
    <p:sldId id="408" r:id="rId23"/>
    <p:sldId id="367" r:id="rId24"/>
    <p:sldId id="353" r:id="rId25"/>
    <p:sldId id="377" r:id="rId26"/>
    <p:sldId id="405" r:id="rId27"/>
    <p:sldId id="357" r:id="rId28"/>
    <p:sldId id="404" r:id="rId29"/>
    <p:sldId id="407" r:id="rId30"/>
    <p:sldId id="406" r:id="rId31"/>
    <p:sldId id="403" r:id="rId32"/>
    <p:sldId id="358" r:id="rId33"/>
    <p:sldId id="379" r:id="rId34"/>
    <p:sldId id="397" r:id="rId35"/>
    <p:sldId id="387" r:id="rId36"/>
    <p:sldId id="295" r:id="rId37"/>
    <p:sldId id="326" r:id="rId38"/>
    <p:sldId id="381" r:id="rId39"/>
    <p:sldId id="32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85950" autoAdjust="0"/>
  </p:normalViewPr>
  <p:slideViewPr>
    <p:cSldViewPr snapToGrid="0">
      <p:cViewPr varScale="1">
        <p:scale>
          <a:sx n="124" d="100"/>
          <a:sy n="124" d="100"/>
        </p:scale>
        <p:origin x="176" y="4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392651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換背景顏色</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8024" y="2649287"/>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04201" y="2318617"/>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915421" y="2592235"/>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230653621"/>
              </p:ext>
            </p:extLst>
          </p:nvPr>
        </p:nvGraphicFramePr>
        <p:xfrm>
          <a:off x="964013" y="1251601"/>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829796" y="1184851"/>
            <a:ext cx="2852258" cy="124170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69029"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3707907839"/>
              </p:ext>
            </p:extLst>
          </p:nvPr>
        </p:nvGraphicFramePr>
        <p:xfrm>
          <a:off x="5493979" y="1232894"/>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61276" y="1166872"/>
            <a:ext cx="2889855" cy="126673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76111"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3915421" y="1836837"/>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957112492"/>
              </p:ext>
            </p:extLst>
          </p:nvPr>
        </p:nvGraphicFramePr>
        <p:xfrm>
          <a:off x="2919949" y="2953316"/>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321469" y="4113149"/>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2783445" y="2894638"/>
            <a:ext cx="3649212" cy="1240462"/>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265834" y="2326175"/>
            <a:ext cx="340314" cy="54263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490824" y="2338846"/>
            <a:ext cx="224315" cy="5299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ea typeface="標楷體" panose="03000509000000000000" pitchFamily="65" charset="-120"/>
                <a:cs typeface="Times New Roman" panose="02020603050405020304" pitchFamily="18" charset="0"/>
              </a:rPr>
              <a:t>High Level </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Idea</a:t>
            </a:r>
            <a:r>
              <a:rPr lang="en-US" sz="3200" dirty="0" err="1">
                <a:latin typeface="標楷體" panose="03000509000000000000" pitchFamily="65" charset="-120"/>
                <a:ea typeface="標楷體" panose="03000509000000000000" pitchFamily="65" charset="-120"/>
              </a:rPr>
              <a:t>：跨鏈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311700" y="4251648"/>
            <a:ext cx="5086768" cy="714472"/>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9734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為何不使用智能合約的</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或</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儲存數據</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花費的</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較低</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無法透過合約查詢</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p>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查詢合約內之儲存數據</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時為去中心化方式</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00000"/>
              </a:lnSpc>
              <a:spcBef>
                <a:spcPts val="600"/>
              </a:spcBef>
              <a:spcAft>
                <a:spcPts val="600"/>
              </a:spcAft>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0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不須支付實際的</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費用</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64568"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3998716" cy="1726636"/>
            <a:chOff x="4776186" y="3453876"/>
            <a:chExt cx="3998716" cy="1726636"/>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06378" y="4872735"/>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547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30276" y="2257587"/>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796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8782" y="4422956"/>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682712" y="2245294"/>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119027" y="3556743"/>
            <a:ext cx="1249060" cy="1412601"/>
            <a:chOff x="7093316" y="3548810"/>
            <a:chExt cx="1249060" cy="1412601"/>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93316" y="4653634"/>
              <a:ext cx="1249060" cy="307777"/>
            </a:xfrm>
            <a:prstGeom prst="rect">
              <a:avLst/>
            </a:prstGeom>
            <a:noFill/>
          </p:spPr>
          <p:txBody>
            <a:bodyPr wrap="none" rtlCol="0">
              <a:spAutoFit/>
            </a:bodyP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Token Tracer</a:t>
              </a:r>
              <a:endParaRPr lang="en-US" altLang="zh-TW" b="1" dirty="0">
                <a:solidFill>
                  <a:schemeClr val="tx1"/>
                </a:solidFill>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44540" cy="1717804"/>
            <a:chOff x="4776186" y="3453876"/>
            <a:chExt cx="4044540" cy="1717804"/>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52202" y="4863903"/>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74852" cy="7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11630" y="2271665"/>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582292" y="4011732"/>
            <a:ext cx="3333538"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lang="en-US" altLang="zh-TW"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264829">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73" name="圖片 72">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rot="17568857">
            <a:off x="6197727" y="1690473"/>
            <a:ext cx="203200" cy="203200"/>
          </a:xfrm>
          <a:prstGeom prst="rect">
            <a:avLst/>
          </a:prstGeom>
        </p:spPr>
      </p:pic>
      <p:pic>
        <p:nvPicPr>
          <p:cNvPr id="74" name="圖片 7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8115392" y="3642730"/>
            <a:ext cx="203200" cy="203200"/>
          </a:xfrm>
          <a:prstGeom prst="rect">
            <a:avLst/>
          </a:prstGeom>
        </p:spPr>
      </p:pic>
      <p:sp>
        <p:nvSpPr>
          <p:cNvPr id="8" name="文字方塊 7"/>
          <p:cNvSpPr txBox="1"/>
          <p:nvPr/>
        </p:nvSpPr>
        <p:spPr>
          <a:xfrm>
            <a:off x="3376068" y="1660304"/>
            <a:ext cx="2840155" cy="738664"/>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Add Token Info</a:t>
            </a: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Token Address</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0xdac17…</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Token Name</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USDT</a:t>
            </a:r>
            <a:r>
              <a:rPr lang="zh-TW" altLang="en-US" dirty="0">
                <a:latin typeface="Times New Roman" panose="02020603050405020304" pitchFamily="18" charset="0"/>
                <a:cs typeface="Times New Roman" panose="02020603050405020304" pitchFamily="18" charset="0"/>
              </a:rPr>
              <a:t>）</a:t>
            </a:r>
          </a:p>
        </p:txBody>
      </p:sp>
      <p:sp>
        <p:nvSpPr>
          <p:cNvPr id="15" name="文字方塊 14"/>
          <p:cNvSpPr txBox="1"/>
          <p:nvPr/>
        </p:nvSpPr>
        <p:spPr>
          <a:xfrm>
            <a:off x="2134986" y="955566"/>
            <a:ext cx="931665" cy="276999"/>
          </a:xfrm>
          <a:prstGeom prst="rect">
            <a:avLst/>
          </a:prstGeom>
          <a:noFill/>
        </p:spPr>
        <p:txBody>
          <a:bodyPr wrap="none" rtlCol="0">
            <a:spAutoFit/>
          </a:bodyPr>
          <a:lstStyle/>
          <a:p>
            <a:r>
              <a:rPr lang="en-US" altLang="zh-TW" sz="1200" b="1" dirty="0">
                <a:solidFill>
                  <a:srgbClr val="7030A0"/>
                </a:solidFill>
                <a:latin typeface="Times New Roman" panose="02020603050405020304" pitchFamily="18" charset="0"/>
                <a:cs typeface="Times New Roman" panose="02020603050405020304" pitchFamily="18" charset="0"/>
              </a:rPr>
              <a:t>Return </a:t>
            </a:r>
            <a:r>
              <a:rPr lang="en-US" altLang="zh-TW" sz="1200" b="1" dirty="0" err="1">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sp>
        <p:nvSpPr>
          <p:cNvPr id="81" name="文字方塊 80"/>
          <p:cNvSpPr txBox="1"/>
          <p:nvPr/>
        </p:nvSpPr>
        <p:spPr>
          <a:xfrm rot="1237262">
            <a:off x="4517083" y="2961097"/>
            <a:ext cx="931665" cy="276999"/>
          </a:xfrm>
          <a:prstGeom prst="rect">
            <a:avLst/>
          </a:prstGeom>
          <a:noFill/>
        </p:spPr>
        <p:txBody>
          <a:bodyPr wrap="none" rtlCol="0">
            <a:spAutoFit/>
          </a:bodyPr>
          <a:lstStyle/>
          <a:p>
            <a:r>
              <a:rPr lang="en-US" altLang="zh-TW" sz="1200" b="1" dirty="0">
                <a:solidFill>
                  <a:srgbClr val="7030A0"/>
                </a:solidFill>
                <a:latin typeface="Times New Roman" panose="02020603050405020304" pitchFamily="18" charset="0"/>
                <a:cs typeface="Times New Roman" panose="02020603050405020304" pitchFamily="18" charset="0"/>
              </a:rPr>
              <a:t>Return </a:t>
            </a:r>
            <a:r>
              <a:rPr lang="en-US" altLang="zh-TW" sz="1200" b="1" dirty="0" err="1">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84" name="表格 83"/>
          <p:cNvGraphicFramePr>
            <a:graphicFrameLocks noGrp="1"/>
          </p:cNvGraphicFramePr>
          <p:nvPr>
            <p:extLst>
              <p:ext uri="{D42A27DB-BD31-4B8C-83A1-F6EECF244321}">
                <p14:modId xmlns:p14="http://schemas.microsoft.com/office/powerpoint/2010/main" val="3743064947"/>
              </p:ext>
            </p:extLst>
          </p:nvPr>
        </p:nvGraphicFramePr>
        <p:xfrm>
          <a:off x="1181434" y="2511589"/>
          <a:ext cx="3244241" cy="548640"/>
        </p:xfrm>
        <a:graphic>
          <a:graphicData uri="http://schemas.openxmlformats.org/drawingml/2006/table">
            <a:tbl>
              <a:tblPr firstRow="1" bandRow="1">
                <a:tableStyleId>{8A107856-5554-42FB-B03E-39F5DBC370BA}</a:tableStyleId>
              </a:tblPr>
              <a:tblGrid>
                <a:gridCol w="623595">
                  <a:extLst>
                    <a:ext uri="{9D8B030D-6E8A-4147-A177-3AD203B41FA5}">
                      <a16:colId xmlns:a16="http://schemas.microsoft.com/office/drawing/2014/main" val="3519034779"/>
                    </a:ext>
                  </a:extLst>
                </a:gridCol>
                <a:gridCol w="610750">
                  <a:extLst>
                    <a:ext uri="{9D8B030D-6E8A-4147-A177-3AD203B41FA5}">
                      <a16:colId xmlns:a16="http://schemas.microsoft.com/office/drawing/2014/main" val="263702050"/>
                    </a:ext>
                  </a:extLst>
                </a:gridCol>
                <a:gridCol w="508960">
                  <a:extLst>
                    <a:ext uri="{9D8B030D-6E8A-4147-A177-3AD203B41FA5}">
                      <a16:colId xmlns:a16="http://schemas.microsoft.com/office/drawing/2014/main" val="100866191"/>
                    </a:ext>
                  </a:extLst>
                </a:gridCol>
                <a:gridCol w="722697">
                  <a:extLst>
                    <a:ext uri="{9D8B030D-6E8A-4147-A177-3AD203B41FA5}">
                      <a16:colId xmlns:a16="http://schemas.microsoft.com/office/drawing/2014/main" val="3790254484"/>
                    </a:ext>
                  </a:extLst>
                </a:gridCol>
                <a:gridCol w="778239">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900477862"/>
              </p:ext>
            </p:extLst>
          </p:nvPr>
        </p:nvGraphicFramePr>
        <p:xfrm>
          <a:off x="3106338" y="2281392"/>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9" name="矩形 8"/>
          <p:cNvSpPr/>
          <p:nvPr/>
        </p:nvSpPr>
        <p:spPr>
          <a:xfrm>
            <a:off x="3376068" y="1659026"/>
            <a:ext cx="2606457" cy="739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062346" y="2368654"/>
            <a:ext cx="3488025" cy="802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986532" y="2189459"/>
            <a:ext cx="3624290" cy="1314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par>
                                <p:cTn id="22" presetID="14" presetClass="entr" presetSubtype="1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randombar(horizontal)">
                                      <p:cBhvr>
                                        <p:cTn id="24" dur="500"/>
                                        <p:tgtEl>
                                          <p:spTgt spid="7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par>
                                <p:cTn id="36" presetID="14"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randombar(horizontal)">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xit" presetSubtype="10" fill="hold" grpId="1" nodeType="clickEffect">
                                  <p:stCondLst>
                                    <p:cond delay="0"/>
                                  </p:stCondLst>
                                  <p:childTnLst>
                                    <p:animEffect transition="out" filter="randombar(horizontal)">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4" presetClass="exit" presetSubtype="10" fill="hold" grpId="1"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randombar(horizontal)">
                                      <p:cBhvr>
                                        <p:cTn id="57" dur="500"/>
                                        <p:tgtEl>
                                          <p:spTgt spid="3"/>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randombar(horizontal)">
                                      <p:cBhvr>
                                        <p:cTn id="60" dur="500"/>
                                        <p:tgtEl>
                                          <p:spTgt spid="135"/>
                                        </p:tgtEl>
                                      </p:cBhvr>
                                    </p:animEffect>
                                  </p:childTnLst>
                                </p:cTn>
                              </p:par>
                              <p:par>
                                <p:cTn id="61" presetID="14" presetClass="entr" presetSubtype="1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randombar(horizontal)">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randombar(horizontal)">
                                      <p:cBhvr>
                                        <p:cTn id="68" dur="500"/>
                                        <p:tgtEl>
                                          <p:spTgt spid="95"/>
                                        </p:tgtEl>
                                      </p:cBhvr>
                                    </p:animEffect>
                                  </p:childTnLst>
                                </p:cTn>
                              </p:par>
                              <p:par>
                                <p:cTn id="69" presetID="14" presetClass="entr" presetSubtype="1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randombar(horizontal)">
                                      <p:cBhvr>
                                        <p:cTn id="71" dur="500"/>
                                        <p:tgtEl>
                                          <p:spTgt spid="9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randombar(horizontal)">
                                      <p:cBhvr>
                                        <p:cTn id="76" dur="500"/>
                                        <p:tgtEl>
                                          <p:spTgt spid="6"/>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randombar(horizontal)">
                                      <p:cBhvr>
                                        <p:cTn id="79" dur="500"/>
                                        <p:tgtEl>
                                          <p:spTgt spid="149"/>
                                        </p:tgtEl>
                                      </p:cBhvr>
                                    </p:animEffect>
                                  </p:childTnLst>
                                </p:cTn>
                              </p:par>
                              <p:par>
                                <p:cTn id="80" presetID="14" presetClass="entr" presetSubtype="10" fill="hold" nodeType="withEffect">
                                  <p:stCondLst>
                                    <p:cond delay="0"/>
                                  </p:stCondLst>
                                  <p:childTnLst>
                                    <p:set>
                                      <p:cBhvr>
                                        <p:cTn id="81" dur="1" fill="hold">
                                          <p:stCondLst>
                                            <p:cond delay="0"/>
                                          </p:stCondLst>
                                        </p:cTn>
                                        <p:tgtEl>
                                          <p:spTgt spid="147"/>
                                        </p:tgtEl>
                                        <p:attrNameLst>
                                          <p:attrName>style.visibility</p:attrName>
                                        </p:attrNameLst>
                                      </p:cBhvr>
                                      <p:to>
                                        <p:strVal val="visible"/>
                                      </p:to>
                                    </p:set>
                                    <p:animEffect transition="in" filter="randombar(horizontal)">
                                      <p:cBhvr>
                                        <p:cTn id="82" dur="500"/>
                                        <p:tgtEl>
                                          <p:spTgt spid="147"/>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randombar(horizontal)">
                                      <p:cBhvr>
                                        <p:cTn id="87" dur="500"/>
                                        <p:tgtEl>
                                          <p:spTgt spid="108"/>
                                        </p:tgtEl>
                                      </p:cBhvr>
                                    </p:animEffect>
                                  </p:childTnLst>
                                </p:cTn>
                              </p:par>
                              <p:par>
                                <p:cTn id="88" presetID="14" presetClass="entr" presetSubtype="10" fill="hold"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randombar(horizontal)">
                                      <p:cBhvr>
                                        <p:cTn id="90" dur="500"/>
                                        <p:tgtEl>
                                          <p:spTgt spid="96"/>
                                        </p:tgtEl>
                                      </p:cBhvr>
                                    </p:animEffect>
                                  </p:childTnLst>
                                </p:cTn>
                              </p:par>
                              <p:par>
                                <p:cTn id="91" presetID="14" presetClass="entr" presetSubtype="1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randombar(horizontal)">
                                      <p:cBhvr>
                                        <p:cTn id="93" dur="500"/>
                                        <p:tgtEl>
                                          <p:spTgt spid="42"/>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38"/>
                                        </p:tgtEl>
                                        <p:attrNameLst>
                                          <p:attrName>style.visibility</p:attrName>
                                        </p:attrNameLst>
                                      </p:cBhvr>
                                      <p:to>
                                        <p:strVal val="visible"/>
                                      </p:to>
                                    </p:set>
                                    <p:animEffect transition="in" filter="randombar(horizontal)">
                                      <p:cBhvr>
                                        <p:cTn id="96" dur="500"/>
                                        <p:tgtEl>
                                          <p:spTgt spid="138"/>
                                        </p:tgtEl>
                                      </p:cBhvr>
                                    </p:animEffect>
                                  </p:childTnLst>
                                </p:cTn>
                              </p:par>
                              <p:par>
                                <p:cTn id="97" presetID="14" presetClass="entr" presetSubtype="1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randombar(horizontal)">
                                      <p:cBhvr>
                                        <p:cTn id="99" dur="500"/>
                                        <p:tgtEl>
                                          <p:spTgt spid="136"/>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randombar(horizontal)">
                                      <p:cBhvr>
                                        <p:cTn id="104" dur="500"/>
                                        <p:tgtEl>
                                          <p:spTgt spid="99"/>
                                        </p:tgtEl>
                                      </p:cBhvr>
                                    </p:animEffect>
                                  </p:childTnLst>
                                </p:cTn>
                              </p:par>
                              <p:par>
                                <p:cTn id="105" presetID="14" presetClass="entr" presetSubtype="10" fill="hold" nodeType="with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randombar(horizontal)">
                                      <p:cBhvr>
                                        <p:cTn id="107" dur="500"/>
                                        <p:tgtEl>
                                          <p:spTgt spid="137"/>
                                        </p:tgtEl>
                                      </p:cBhvr>
                                    </p:animEffect>
                                  </p:childTnLst>
                                </p:cTn>
                              </p:par>
                              <p:par>
                                <p:cTn id="108" presetID="14" presetClass="entr" presetSubtype="10" fill="hold" nodeType="with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randombar(horizontal)">
                                      <p:cBhvr>
                                        <p:cTn id="110" dur="500"/>
                                        <p:tgtEl>
                                          <p:spTgt spid="144"/>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randombar(horizontal)">
                                      <p:cBhvr>
                                        <p:cTn id="113" dur="500"/>
                                        <p:tgtEl>
                                          <p:spTgt spid="15"/>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randombar(horizontal)">
                                      <p:cBhvr>
                                        <p:cTn id="116" dur="500"/>
                                        <p:tgtEl>
                                          <p:spTgt spid="81"/>
                                        </p:tgtEl>
                                      </p:cBhvr>
                                    </p:animEffect>
                                  </p:childTnLst>
                                </p:cTn>
                              </p:par>
                              <p:par>
                                <p:cTn id="117" presetID="14" presetClass="entr" presetSubtype="10" fill="hold" nodeType="with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randombar(horizontal)">
                                      <p:cBhvr>
                                        <p:cTn id="119" dur="500"/>
                                        <p:tgtEl>
                                          <p:spTgt spid="84"/>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randombar(horizontal)">
                                      <p:cBhvr>
                                        <p:cTn id="122" dur="500"/>
                                        <p:tgtEl>
                                          <p:spTgt spid="11"/>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xit" presetSubtype="10" fill="hold" nodeType="clickEffect">
                                  <p:stCondLst>
                                    <p:cond delay="0"/>
                                  </p:stCondLst>
                                  <p:childTnLst>
                                    <p:animEffect transition="out" filter="randombar(horizontal)">
                                      <p:cBhvr>
                                        <p:cTn id="126" dur="500"/>
                                        <p:tgtEl>
                                          <p:spTgt spid="84"/>
                                        </p:tgtEl>
                                      </p:cBhvr>
                                    </p:animEffect>
                                    <p:set>
                                      <p:cBhvr>
                                        <p:cTn id="127" dur="1" fill="hold">
                                          <p:stCondLst>
                                            <p:cond delay="499"/>
                                          </p:stCondLst>
                                        </p:cTn>
                                        <p:tgtEl>
                                          <p:spTgt spid="84"/>
                                        </p:tgtEl>
                                        <p:attrNameLst>
                                          <p:attrName>style.visibility</p:attrName>
                                        </p:attrNameLst>
                                      </p:cBhvr>
                                      <p:to>
                                        <p:strVal val="hidden"/>
                                      </p:to>
                                    </p:set>
                                  </p:childTnLst>
                                </p:cTn>
                              </p:par>
                              <p:par>
                                <p:cTn id="128" presetID="14" presetClass="exit" presetSubtype="10" fill="hold" grpId="1" nodeType="withEffect">
                                  <p:stCondLst>
                                    <p:cond delay="0"/>
                                  </p:stCondLst>
                                  <p:childTnLst>
                                    <p:animEffect transition="out" filter="randombar(horizontal)">
                                      <p:cBhvr>
                                        <p:cTn id="129" dur="500"/>
                                        <p:tgtEl>
                                          <p:spTgt spid="11"/>
                                        </p:tgtEl>
                                      </p:cBhvr>
                                    </p:animEffect>
                                    <p:set>
                                      <p:cBhvr>
                                        <p:cTn id="130" dur="1" fill="hold">
                                          <p:stCondLst>
                                            <p:cond delay="499"/>
                                          </p:stCondLst>
                                        </p:cTn>
                                        <p:tgtEl>
                                          <p:spTgt spid="1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randombar(horizontal)">
                                      <p:cBhvr>
                                        <p:cTn id="135" dur="500"/>
                                        <p:tgtEl>
                                          <p:spTgt spid="60"/>
                                        </p:tgtEl>
                                      </p:cBhvr>
                                    </p:animEffect>
                                  </p:childTnLst>
                                </p:cTn>
                              </p:par>
                              <p:par>
                                <p:cTn id="136" presetID="14" presetClass="entr" presetSubtype="10" fill="hold" nodeType="with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randombar(horizontal)">
                                      <p:cBhvr>
                                        <p:cTn id="138" dur="500"/>
                                        <p:tgtEl>
                                          <p:spTgt spid="71"/>
                                        </p:tgtEl>
                                      </p:cBhvr>
                                    </p:animEffect>
                                  </p:childTnLst>
                                </p:cTn>
                              </p:par>
                              <p:par>
                                <p:cTn id="139" presetID="14" presetClass="entr" presetSubtype="10" fill="hold"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randombar(horizontal)">
                                      <p:cBhvr>
                                        <p:cTn id="141" dur="500"/>
                                        <p:tgtEl>
                                          <p:spTgt spid="67"/>
                                        </p:tgtEl>
                                      </p:cBhvr>
                                    </p:animEffect>
                                  </p:childTnLst>
                                </p:cTn>
                              </p:par>
                              <p:par>
                                <p:cTn id="142" presetID="14" presetClass="entr" presetSubtype="10" fill="hold"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randombar(horizontal)">
                                      <p:cBhvr>
                                        <p:cTn id="144" dur="500"/>
                                        <p:tgtEl>
                                          <p:spTgt spid="21"/>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Effect transition="in" filter="randombar(horizontal)">
                                      <p:cBhvr>
                                        <p:cTn id="147" dur="500"/>
                                        <p:tgtEl>
                                          <p:spTgt spid="64"/>
                                        </p:tgtEl>
                                      </p:cBhvr>
                                    </p:animEffect>
                                  </p:childTnLst>
                                </p:cTn>
                              </p:par>
                              <p:par>
                                <p:cTn id="148" presetID="14" presetClass="entr" presetSubtype="10" fill="hold" nodeType="with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randombar(horizontal)">
                                      <p:cBhvr>
                                        <p:cTn id="150" dur="500"/>
                                        <p:tgtEl>
                                          <p:spTgt spid="62"/>
                                        </p:tgtEl>
                                      </p:cBhvr>
                                    </p:animEffect>
                                  </p:childTnLst>
                                </p:cTn>
                              </p:par>
                              <p:par>
                                <p:cTn id="151" presetID="14" presetClass="entr" presetSubtype="10" fill="hold" nodeType="with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randombar(horizontal)">
                                      <p:cBhvr>
                                        <p:cTn id="153" dur="500"/>
                                        <p:tgtEl>
                                          <p:spTgt spid="57"/>
                                        </p:tgtEl>
                                      </p:cBhvr>
                                    </p:animEffect>
                                  </p:childTnLst>
                                </p:cTn>
                              </p:par>
                              <p:par>
                                <p:cTn id="154" presetID="14" presetClass="entr" presetSubtype="10" fill="hold" nodeType="with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randombar(horizontal)">
                                      <p:cBhvr>
                                        <p:cTn id="156" dur="500"/>
                                        <p:tgtEl>
                                          <p:spTgt spid="86"/>
                                        </p:tgtEl>
                                      </p:cBhvr>
                                    </p:animEffect>
                                  </p:childTnLst>
                                </p:cTn>
                              </p:par>
                              <p:par>
                                <p:cTn id="157" presetID="14" presetClass="entr" presetSubtype="10" fill="hold" grpId="0" nodeType="with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randombar(horizontal)">
                                      <p:cBhvr>
                                        <p:cTn id="159" dur="500"/>
                                        <p:tgtEl>
                                          <p:spTgt spid="14"/>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randombar(horizontal)">
                                      <p:cBhvr>
                                        <p:cTn id="164" dur="500"/>
                                        <p:tgtEl>
                                          <p:spTgt spid="4"/>
                                        </p:tgtEl>
                                      </p:cBhvr>
                                    </p:animEffect>
                                  </p:childTnLst>
                                </p:cTn>
                              </p:par>
                              <p:par>
                                <p:cTn id="165" presetID="14" presetClass="entr" presetSubtype="10" fill="hold"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randombar(horizontal)">
                                      <p:cBhvr>
                                        <p:cTn id="167" dur="500"/>
                                        <p:tgtEl>
                                          <p:spTgt spid="76"/>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92"/>
                                        </p:tgtEl>
                                        <p:attrNameLst>
                                          <p:attrName>style.visibility</p:attrName>
                                        </p:attrNameLst>
                                      </p:cBhvr>
                                      <p:to>
                                        <p:strVal val="visible"/>
                                      </p:to>
                                    </p:set>
                                    <p:animEffect transition="in" filter="randombar(horizontal)">
                                      <p:cBhvr>
                                        <p:cTn id="17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P spid="8" grpId="0"/>
      <p:bldP spid="8" grpId="1"/>
      <p:bldP spid="15" grpId="0"/>
      <p:bldP spid="81" grpId="0"/>
      <p:bldP spid="9" grpId="0" animBg="1"/>
      <p:bldP spid="9" grpId="1" animBg="1"/>
      <p:bldP spid="11" grpId="0" animBg="1"/>
      <p:bldP spid="11" grpId="1"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2413"/>
            <a:ext cx="9144000" cy="1808288"/>
          </a:xfrm>
          <a:prstGeom prst="rect">
            <a:avLst/>
          </a:prstGeom>
        </p:spPr>
      </p:pic>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矩形 3"/>
          <p:cNvSpPr/>
          <p:nvPr/>
        </p:nvSpPr>
        <p:spPr>
          <a:xfrm>
            <a:off x="5250180" y="2997639"/>
            <a:ext cx="750134" cy="1483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666080" y="3720302"/>
            <a:ext cx="1399856" cy="1617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3369311" y="4239132"/>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000116" y="3139068"/>
            <a:ext cx="947956" cy="2532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69436" y="3690291"/>
            <a:ext cx="2423324"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744849" y="4213069"/>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1953819" y="3348267"/>
            <a:ext cx="4218381" cy="15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282691" y="4239133"/>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000115" y="3017275"/>
            <a:ext cx="354465" cy="150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087880" y="3572346"/>
            <a:ext cx="3081924" cy="1891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771738" y="4228655"/>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616357" y="381097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177544" y="4219566"/>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47" y="0"/>
            <a:ext cx="7059706" cy="5143500"/>
          </a:xfrm>
          <a:prstGeom prst="rect">
            <a:avLst/>
          </a:prstGeom>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65960" y="1477952"/>
            <a:ext cx="5791200"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71700" y="3421627"/>
            <a:ext cx="3599835" cy="3731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798320" y="4344984"/>
            <a:ext cx="3334119" cy="431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儲存之交易內容</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6" name="文字方塊 5"/>
          <p:cNvSpPr txBox="1"/>
          <p:nvPr/>
        </p:nvSpPr>
        <p:spPr>
          <a:xfrm>
            <a:off x="1328796" y="4277938"/>
            <a:ext cx="2236510" cy="338554"/>
          </a:xfrm>
          <a:prstGeom prst="rect">
            <a:avLst/>
          </a:prstGeom>
          <a:noFill/>
        </p:spPr>
        <p:txBody>
          <a:bodyPr wrap="none" rtlCol="0">
            <a:spAutoFit/>
          </a:bodyPr>
          <a:lstStyle/>
          <a:p>
            <a:r>
              <a:rPr lang="zh-TW" altLang="en-US" sz="1600" dirty="0">
                <a:solidFill>
                  <a:srgbClr val="FF0000"/>
                </a:solidFill>
                <a:latin typeface="標楷體" panose="03000509000000000000" pitchFamily="65" charset="-120"/>
                <a:ea typeface="標楷體" panose="03000509000000000000" pitchFamily="65" charset="-120"/>
              </a:rPr>
              <a:t>區塊高度由小到大儲存</a:t>
            </a:r>
          </a:p>
        </p:txBody>
      </p:sp>
      <p:graphicFrame>
        <p:nvGraphicFramePr>
          <p:cNvPr id="10" name="表格 9"/>
          <p:cNvGraphicFramePr>
            <a:graphicFrameLocks noGrp="1"/>
          </p:cNvGraphicFramePr>
          <p:nvPr>
            <p:extLst>
              <p:ext uri="{D42A27DB-BD31-4B8C-83A1-F6EECF244321}">
                <p14:modId xmlns:p14="http://schemas.microsoft.com/office/powerpoint/2010/main" val="2506470597"/>
              </p:ext>
            </p:extLst>
          </p:nvPr>
        </p:nvGraphicFramePr>
        <p:xfrm>
          <a:off x="1087636" y="1518680"/>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1119</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1133</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5" name="矩形 4"/>
          <p:cNvSpPr/>
          <p:nvPr/>
        </p:nvSpPr>
        <p:spPr>
          <a:xfrm>
            <a:off x="2139193" y="1518679"/>
            <a:ext cx="925554" cy="264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1971414" y="1803632"/>
            <a:ext cx="5424" cy="1950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3"/>
          <a:stretch>
            <a:fillRect/>
          </a:stretch>
        </p:blipFill>
        <p:spPr>
          <a:xfrm>
            <a:off x="649518" y="1167217"/>
            <a:ext cx="7844963" cy="3889600"/>
          </a:xfrm>
          <a:prstGeom prst="rect">
            <a:avLst/>
          </a:prstGeom>
        </p:spPr>
      </p:pic>
      <p:sp>
        <p:nvSpPr>
          <p:cNvPr id="3" name="矩形 2"/>
          <p:cNvSpPr/>
          <p:nvPr/>
        </p:nvSpPr>
        <p:spPr>
          <a:xfrm>
            <a:off x="4843305" y="4441371"/>
            <a:ext cx="974691" cy="221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004835" y="3818373"/>
            <a:ext cx="1082348" cy="246221"/>
          </a:xfrm>
          <a:prstGeom prst="rect">
            <a:avLst/>
          </a:prstGeom>
          <a:noFill/>
        </p:spPr>
        <p:txBody>
          <a:bodyPr wrap="none" rtlCol="0">
            <a:spAutoFit/>
          </a:bodyPr>
          <a:lstStyle/>
          <a:p>
            <a:r>
              <a:rPr lang="zh-TW" altLang="en-US" sz="1000" dirty="0">
                <a:latin typeface="標楷體" panose="03000509000000000000" pitchFamily="65" charset="-120"/>
                <a:ea typeface="標楷體" panose="03000509000000000000" pitchFamily="65" charset="-120"/>
              </a:rPr>
              <a:t>搜索之區塊範圍</a:t>
            </a:r>
          </a:p>
        </p:txBody>
      </p:sp>
    </p:spTree>
    <p:extLst>
      <p:ext uri="{BB962C8B-B14F-4D97-AF65-F5344CB8AC3E}">
        <p14:creationId xmlns:p14="http://schemas.microsoft.com/office/powerpoint/2010/main" val="1023976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pic>
        <p:nvPicPr>
          <p:cNvPr id="1026" name="Picture 2" descr="首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4079846" y="2656762"/>
            <a:ext cx="716525" cy="716525"/>
          </a:xfrm>
          <a:prstGeom prst="rect">
            <a:avLst/>
          </a:prstGeom>
        </p:spPr>
      </p:pic>
      <p:sp>
        <p:nvSpPr>
          <p:cNvPr id="4" name="文字方塊 3"/>
          <p:cNvSpPr txBox="1"/>
          <p:nvPr/>
        </p:nvSpPr>
        <p:spPr>
          <a:xfrm>
            <a:off x="4298169" y="2132219"/>
            <a:ext cx="4671472"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我想知道在</a:t>
            </a:r>
            <a:r>
              <a:rPr lang="zh-TW" altLang="en-US" dirty="0">
                <a:solidFill>
                  <a:srgbClr val="FF0000"/>
                </a:solidFill>
                <a:latin typeface="標楷體" panose="03000509000000000000" pitchFamily="65" charset="-120"/>
                <a:ea typeface="標楷體" panose="03000509000000000000" pitchFamily="65" charset="-120"/>
              </a:rPr>
              <a:t>區塊高度</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1118~1138</a:t>
            </a:r>
            <a:r>
              <a:rPr lang="zh-TW" altLang="en-US" dirty="0">
                <a:solidFill>
                  <a:srgbClr val="FF0000"/>
                </a:solidFill>
                <a:latin typeface="標楷體" panose="03000509000000000000" pitchFamily="65" charset="-120"/>
                <a:ea typeface="標楷體" panose="03000509000000000000" pitchFamily="65" charset="-120"/>
              </a:rPr>
              <a:t>間</a:t>
            </a:r>
            <a:r>
              <a:rPr lang="zh-TW" altLang="en-US" dirty="0">
                <a:latin typeface="標楷體" panose="03000509000000000000" pitchFamily="65" charset="-120"/>
                <a:ea typeface="標楷體" panose="03000509000000000000" pitchFamily="65" charset="-12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Alice</a:t>
            </a:r>
            <a:r>
              <a:rPr lang="zh-TW" altLang="en-US" dirty="0">
                <a:solidFill>
                  <a:srgbClr val="FF0000"/>
                </a:solidFill>
                <a:latin typeface="標楷體" panose="03000509000000000000" pitchFamily="65" charset="-120"/>
                <a:ea typeface="標楷體" panose="03000509000000000000" pitchFamily="65" charset="-120"/>
              </a:rPr>
              <a:t>給</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Bob</a:t>
            </a:r>
            <a:r>
              <a:rPr lang="zh-TW" altLang="en-US" dirty="0">
                <a:solidFill>
                  <a:srgbClr val="FF0000"/>
                </a:solidFill>
                <a:latin typeface="標楷體" panose="03000509000000000000" pitchFamily="65" charset="-120"/>
                <a:ea typeface="標楷體" panose="03000509000000000000" pitchFamily="65" charset="-120"/>
              </a:rPr>
              <a:t>多少</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USDT</a:t>
            </a:r>
            <a:endPar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圖說文字 4"/>
          <p:cNvSpPr/>
          <p:nvPr/>
        </p:nvSpPr>
        <p:spPr>
          <a:xfrm>
            <a:off x="4298170" y="2015956"/>
            <a:ext cx="4671472" cy="540305"/>
          </a:xfrm>
          <a:prstGeom prst="wedgeRectCallout">
            <a:avLst>
              <a:gd name="adj1" fmla="val -41081"/>
              <a:gd name="adj2" fmla="val 8578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16016</TotalTime>
  <Words>2920</Words>
  <Application>Microsoft Macintosh PowerPoint</Application>
  <PresentationFormat>如螢幕大小 (16:9)</PresentationFormat>
  <Paragraphs>554</Paragraphs>
  <Slides>39</Slides>
  <Notes>39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39</vt:i4>
      </vt:variant>
    </vt:vector>
  </HeadingPairs>
  <TitlesOfParts>
    <vt:vector size="46" baseType="lpstr">
      <vt:lpstr>Microsoft JhengHei</vt:lpstr>
      <vt:lpstr>標楷體</vt:lpstr>
      <vt:lpstr>DengXian</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儲存之交易內容</vt:lpstr>
      <vt:lpstr>「區塊範圍」與「時間範圍」查詢功能</vt:lpstr>
      <vt:lpstr>Binary Search效能之實驗結果（AWS t3.xlarge）</vt:lpstr>
      <vt:lpstr>Outline</vt:lpstr>
      <vt:lpstr>網頁架構圖</vt:lpstr>
      <vt:lpstr>Demo</vt:lpstr>
      <vt:lpstr>結論</vt:lpstr>
      <vt:lpstr>結論</vt:lpstr>
      <vt:lpstr>感謝聆聽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Microsoft Office User</cp:lastModifiedBy>
  <cp:revision>465</cp:revision>
  <dcterms:modified xsi:type="dcterms:W3CDTF">2020-11-18T03:40:15Z</dcterms:modified>
</cp:coreProperties>
</file>