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9" r:id="rId1"/>
  </p:sldMasterIdLst>
  <p:notesMasterIdLst>
    <p:notesMasterId r:id="rId41"/>
  </p:notesMasterIdLst>
  <p:sldIdLst>
    <p:sldId id="256" r:id="rId2"/>
    <p:sldId id="409" r:id="rId3"/>
    <p:sldId id="410" r:id="rId4"/>
    <p:sldId id="371" r:id="rId5"/>
    <p:sldId id="382" r:id="rId6"/>
    <p:sldId id="257" r:id="rId7"/>
    <p:sldId id="388" r:id="rId8"/>
    <p:sldId id="399" r:id="rId9"/>
    <p:sldId id="394" r:id="rId10"/>
    <p:sldId id="360" r:id="rId11"/>
    <p:sldId id="359" r:id="rId12"/>
    <p:sldId id="361" r:id="rId13"/>
    <p:sldId id="369" r:id="rId14"/>
    <p:sldId id="395" r:id="rId15"/>
    <p:sldId id="411" r:id="rId16"/>
    <p:sldId id="370" r:id="rId17"/>
    <p:sldId id="334" r:id="rId18"/>
    <p:sldId id="333" r:id="rId19"/>
    <p:sldId id="258" r:id="rId20"/>
    <p:sldId id="396" r:id="rId21"/>
    <p:sldId id="402" r:id="rId22"/>
    <p:sldId id="408" r:id="rId23"/>
    <p:sldId id="367" r:id="rId24"/>
    <p:sldId id="353" r:id="rId25"/>
    <p:sldId id="377" r:id="rId26"/>
    <p:sldId id="405" r:id="rId27"/>
    <p:sldId id="357" r:id="rId28"/>
    <p:sldId id="404" r:id="rId29"/>
    <p:sldId id="407" r:id="rId30"/>
    <p:sldId id="406" r:id="rId31"/>
    <p:sldId id="403" r:id="rId32"/>
    <p:sldId id="358" r:id="rId33"/>
    <p:sldId id="379" r:id="rId34"/>
    <p:sldId id="397" r:id="rId35"/>
    <p:sldId id="387" r:id="rId36"/>
    <p:sldId id="295" r:id="rId37"/>
    <p:sldId id="326" r:id="rId38"/>
    <p:sldId id="381" r:id="rId39"/>
    <p:sldId id="327" r:id="rId4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B78799A-EE66-4627-A187-8133A3FB786A}">
  <a:tblStyle styleId="{6B78799A-EE66-4627-A187-8133A3FB786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D5ABB26-0587-4C30-8999-92F81FD0307C}" styleName="無樣式、無格線">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佈景主題樣式 1 - 輔色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佈景主題樣式 1 - 輔色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75DCB02-9BB8-47FD-8907-85C794F793BA}" styleName="佈景主題樣式 1 - 輔色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佈景主題樣式 1 - 輔色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18603FDC-E32A-4AB5-989C-0864C3EAD2B8}" styleName="佈景主題樣式 2 - 輔色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C083E6E3-FA7D-4D7B-A595-EF9225AFEA82}" styleName="淺色樣式 1 - 輔色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F2DE63D5-997A-4646-A377-4702673A728D}" styleName="淺色樣式 2 - 輔色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E9639D4-E3E2-4D34-9284-5A2195B3D0D7}" styleName="淺色樣式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A111915-BE36-4E01-A7E5-04B1672EAD32}" styleName="淺色樣式 2 - 輔色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BDBED569-4797-4DF1-A0F4-6AAB3CD982D8}" styleName="淺色樣式 3 - 輔色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7DF18680-E054-41AD-8BC1-D1AEF772440D}" styleName="中等深淺樣式 2 - 輔色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74C1A8A3-306A-4EB7-A6B1-4F7E0EB9C5D6}" styleName="中等深淺樣式 3 - 輔色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EB9631B5-78F2-41C9-869B-9F39066F8104}" styleName="中等深淺樣式 3 - 輔色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85BE263C-DBD7-4A20-BB59-AAB30ACAA65A}" styleName="中等深淺樣式 3 - 輔色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22838BEF-8BB2-4498-84A7-C5851F593DF1}" styleName="中等深淺樣式 4 - 輔色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8FD4443E-F989-4FC4-A0C8-D5A2AF1F390B}" styleName="深色樣式 1 - 輔色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深色樣式 1 - 輔色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深色樣式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505E3EF-67EA-436B-97B2-0124C06EBD24}" styleName="中等深淺樣式 4 - 輔色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8A107856-5554-42FB-B03E-39F5DBC370BA}" styleName="中等深淺樣式 4 - 輔色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1654"/>
    <p:restoredTop sz="77961" autoAdjust="0"/>
  </p:normalViewPr>
  <p:slideViewPr>
    <p:cSldViewPr snapToGrid="0">
      <p:cViewPr varScale="1">
        <p:scale>
          <a:sx n="114" d="100"/>
          <a:sy n="114" d="100"/>
        </p:scale>
        <p:origin x="1062" y="9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5eaae6dd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5f5eaae6d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zh-TW" altLang="zh-TW" sz="1100" b="0" i="0" u="none" strike="noStrike" cap="none" dirty="0">
                <a:solidFill>
                  <a:srgbClr val="000000"/>
                </a:solidFill>
                <a:effectLst/>
                <a:latin typeface="Arial"/>
                <a:ea typeface="Arial"/>
                <a:cs typeface="Arial"/>
                <a:sym typeface="Arial"/>
              </a:rPr>
              <a:t>此論文提出了以太坊查詢語言</a:t>
            </a:r>
            <a:r>
              <a:rPr lang="en-US" altLang="zh-TW" sz="1100" b="0" i="0" u="none" strike="noStrike" cap="none" dirty="0">
                <a:solidFill>
                  <a:srgbClr val="000000"/>
                </a:solidFill>
                <a:effectLst/>
                <a:latin typeface="Arial"/>
                <a:ea typeface="Arial"/>
                <a:cs typeface="Arial"/>
                <a:sym typeface="Arial"/>
              </a:rPr>
              <a:t> </a:t>
            </a:r>
            <a:r>
              <a:rPr lang="zh-TW" altLang="zh-TW" sz="1100" b="0" i="0" u="none" strike="noStrike" cap="none" dirty="0">
                <a:solidFill>
                  <a:srgbClr val="000000"/>
                </a:solidFill>
                <a:effectLst/>
                <a:latin typeface="Arial"/>
                <a:ea typeface="Arial"/>
                <a:cs typeface="Arial"/>
                <a:sym typeface="Arial"/>
              </a:rPr>
              <a:t>，</a:t>
            </a:r>
            <a:r>
              <a:rPr lang="zh-TW" altLang="en-US" sz="1100" b="0" i="0" u="none" strike="noStrike" cap="none" dirty="0">
                <a:solidFill>
                  <a:srgbClr val="000000"/>
                </a:solidFill>
                <a:effectLst/>
                <a:latin typeface="Arial"/>
                <a:ea typeface="Arial"/>
                <a:cs typeface="Arial"/>
                <a:sym typeface="Arial"/>
              </a:rPr>
              <a:t>其實作主要是將區塊鏈上的所有資訊儲存至本地資料庫，並</a:t>
            </a:r>
            <a:r>
              <a:rPr lang="zh-TW" altLang="zh-TW" sz="1100" b="0" i="0" u="none" strike="noStrike" cap="none" dirty="0">
                <a:solidFill>
                  <a:srgbClr val="000000"/>
                </a:solidFill>
                <a:effectLst/>
                <a:latin typeface="Arial"/>
                <a:ea typeface="Arial"/>
                <a:cs typeface="Arial"/>
                <a:sym typeface="Arial"/>
              </a:rPr>
              <a:t>允許用戶通過編寫類似</a:t>
            </a:r>
            <a:r>
              <a:rPr lang="en-US" altLang="zh-TW" sz="1100" b="0" i="0" u="none" strike="noStrike" cap="none" dirty="0">
                <a:solidFill>
                  <a:srgbClr val="000000"/>
                </a:solidFill>
                <a:effectLst/>
                <a:latin typeface="Arial"/>
                <a:ea typeface="Arial"/>
                <a:cs typeface="Arial"/>
                <a:sym typeface="Arial"/>
              </a:rPr>
              <a:t>SQL</a:t>
            </a:r>
            <a:r>
              <a:rPr lang="zh-TW" altLang="zh-TW" sz="1100" b="0" i="0" u="none" strike="noStrike" cap="none" dirty="0">
                <a:solidFill>
                  <a:srgbClr val="000000"/>
                </a:solidFill>
                <a:effectLst/>
                <a:latin typeface="Arial"/>
                <a:ea typeface="Arial"/>
                <a:cs typeface="Arial"/>
                <a:sym typeface="Arial"/>
              </a:rPr>
              <a:t>的查詢從區塊鏈中檢索信息的查詢語言。</a:t>
            </a:r>
            <a:endParaRPr lang="en-US" altLang="zh-TW" sz="1100" b="0" i="0" u="none" strike="noStrike" cap="none" dirty="0">
              <a:solidFill>
                <a:srgbClr val="000000"/>
              </a:solidFill>
              <a:effectLst/>
              <a:latin typeface="Arial"/>
              <a:ea typeface="Arial"/>
              <a:cs typeface="Arial"/>
              <a:sym typeface="Arial"/>
            </a:endParaRPr>
          </a:p>
          <a:p>
            <a:pPr marL="158750" indent="0">
              <a:buNone/>
            </a:pPr>
            <a:r>
              <a:rPr lang="zh-TW" altLang="zh-TW" sz="1100" b="0" i="0" u="none" strike="noStrike" cap="none" dirty="0">
                <a:solidFill>
                  <a:srgbClr val="000000"/>
                </a:solidFill>
                <a:effectLst/>
                <a:latin typeface="Arial"/>
                <a:ea typeface="Arial"/>
                <a:cs typeface="Arial"/>
                <a:sym typeface="Arial"/>
              </a:rPr>
              <a:t>雖然提供了使用者易於查詢區塊資訊的方法，但還缺乏取得智能合約內部資訊的功能。</a:t>
            </a:r>
            <a:endParaRPr lang="en-US" altLang="zh-TW" sz="1100" b="0" i="0" u="none" strike="noStrike" cap="none" dirty="0">
              <a:solidFill>
                <a:srgbClr val="000000"/>
              </a:solidFill>
              <a:effectLst/>
              <a:latin typeface="Arial"/>
              <a:ea typeface="Arial"/>
              <a:cs typeface="Arial"/>
              <a:sym typeface="Arial"/>
            </a:endParaRPr>
          </a:p>
          <a:p>
            <a:pPr marL="158750" indent="0">
              <a:buNone/>
            </a:pPr>
            <a:r>
              <a:rPr lang="zh-TW" altLang="zh-TW" sz="1100" b="0" i="0" u="none" strike="noStrike" cap="none" dirty="0">
                <a:solidFill>
                  <a:srgbClr val="000000"/>
                </a:solidFill>
                <a:effectLst/>
                <a:latin typeface="Arial"/>
                <a:ea typeface="Arial"/>
                <a:cs typeface="Arial"/>
                <a:sym typeface="Arial"/>
              </a:rPr>
              <a:t>下圖是</a:t>
            </a:r>
            <a:r>
              <a:rPr lang="en-US" altLang="zh-TW" sz="1100" b="0" i="0" u="none" strike="noStrike" cap="none" dirty="0">
                <a:solidFill>
                  <a:srgbClr val="000000"/>
                </a:solidFill>
                <a:effectLst/>
                <a:latin typeface="Arial"/>
                <a:ea typeface="Arial"/>
                <a:cs typeface="Arial"/>
                <a:sym typeface="Arial"/>
              </a:rPr>
              <a:t>EQL </a:t>
            </a:r>
            <a:r>
              <a:rPr lang="zh-TW" altLang="zh-TW" sz="1100" b="0" i="0" u="none" strike="noStrike" cap="none" dirty="0">
                <a:solidFill>
                  <a:srgbClr val="000000"/>
                </a:solidFill>
                <a:effectLst/>
                <a:latin typeface="Arial"/>
                <a:ea typeface="Arial"/>
                <a:cs typeface="Arial"/>
                <a:sym typeface="Arial"/>
              </a:rPr>
              <a:t>對</a:t>
            </a:r>
            <a:r>
              <a:rPr lang="en-US" altLang="zh-TW" sz="1100" b="0" i="0" u="none" strike="noStrike" cap="none" dirty="0">
                <a:solidFill>
                  <a:srgbClr val="000000"/>
                </a:solidFill>
                <a:effectLst/>
                <a:latin typeface="Arial"/>
                <a:ea typeface="Arial"/>
                <a:cs typeface="Arial"/>
                <a:sym typeface="Arial"/>
              </a:rPr>
              <a:t>Block</a:t>
            </a:r>
            <a:r>
              <a:rPr lang="zh-TW" altLang="zh-TW" sz="1100" b="0" i="0" u="none" strike="noStrike" cap="none" dirty="0">
                <a:solidFill>
                  <a:srgbClr val="000000"/>
                </a:solidFill>
                <a:effectLst/>
                <a:latin typeface="Arial"/>
                <a:ea typeface="Arial"/>
                <a:cs typeface="Arial"/>
                <a:sym typeface="Arial"/>
              </a:rPr>
              <a:t>查詢的語法範例。</a:t>
            </a:r>
            <a:endParaRPr lang="en-US" altLang="zh-TW" sz="1100" b="0" i="0" u="none" strike="noStrike" cap="none" dirty="0">
              <a:solidFill>
                <a:srgbClr val="000000"/>
              </a:solidFill>
              <a:effectLst/>
              <a:latin typeface="Arial"/>
              <a:ea typeface="Arial"/>
              <a:cs typeface="Arial"/>
              <a:sym typeface="Arial"/>
            </a:endParaRPr>
          </a:p>
          <a:p>
            <a:pPr marL="158750" indent="0">
              <a:buNone/>
            </a:pPr>
            <a:endParaRPr lang="en-US" altLang="zh-TW" sz="1100" b="0" i="0" u="none" strike="noStrike" cap="none" dirty="0">
              <a:solidFill>
                <a:srgbClr val="000000"/>
              </a:solidFill>
              <a:effectLst/>
              <a:latin typeface="Arial"/>
              <a:ea typeface="Arial"/>
              <a:cs typeface="Arial"/>
              <a:sym typeface="Arial"/>
            </a:endParaRPr>
          </a:p>
          <a:p>
            <a:pPr marL="158750" indent="0">
              <a:buNone/>
            </a:pPr>
            <a:endParaRPr lang="zh-TW" altLang="zh-TW" sz="1100" b="0" i="0" u="none" strike="noStrike" cap="none" dirty="0">
              <a:solidFill>
                <a:srgbClr val="000000"/>
              </a:solidFill>
              <a:effectLst/>
              <a:latin typeface="Arial"/>
              <a:ea typeface="Arial"/>
              <a:cs typeface="Arial"/>
              <a:sym typeface="Arial"/>
            </a:endParaRPr>
          </a:p>
        </p:txBody>
      </p:sp>
    </p:spTree>
    <p:extLst>
      <p:ext uri="{BB962C8B-B14F-4D97-AF65-F5344CB8AC3E}">
        <p14:creationId xmlns:p14="http://schemas.microsoft.com/office/powerpoint/2010/main" val="6492067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5eaae6dd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5f5eaae6d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US" altLang="zh-TW" sz="1100" b="0" i="0" u="none" strike="noStrike" cap="none" baseline="0" dirty="0" err="1">
                <a:solidFill>
                  <a:srgbClr val="000000"/>
                </a:solidFill>
                <a:latin typeface="Arial"/>
                <a:ea typeface="Arial"/>
                <a:cs typeface="Arial"/>
                <a:sym typeface="Arial"/>
              </a:rPr>
              <a:t>BigChainDB</a:t>
            </a:r>
            <a:r>
              <a:rPr lang="zh-TW" altLang="en-US" sz="1100" b="0" i="0" u="none" strike="noStrike" cap="none" baseline="0" dirty="0">
                <a:solidFill>
                  <a:srgbClr val="000000"/>
                </a:solidFill>
                <a:latin typeface="Arial"/>
                <a:ea typeface="Arial"/>
                <a:cs typeface="Arial"/>
                <a:sym typeface="Arial"/>
              </a:rPr>
              <a:t>是一個去中心資料庫。它的設計起源於分散式資料庫，加入了很多區塊鏈的特性，像是去中心控制、不可改變性、數字資產的建立和移動。</a:t>
            </a:r>
          </a:p>
          <a:p>
            <a:pPr marL="158750" indent="0">
              <a:buNone/>
            </a:pPr>
            <a:r>
              <a:rPr lang="en-US" altLang="zh-TW" sz="1100" b="0" i="0" u="none" strike="noStrike" cap="none" baseline="0" dirty="0" err="1">
                <a:solidFill>
                  <a:srgbClr val="000000"/>
                </a:solidFill>
                <a:latin typeface="Arial"/>
                <a:ea typeface="Arial"/>
                <a:cs typeface="Arial"/>
                <a:sym typeface="Arial"/>
              </a:rPr>
              <a:t>BigChainDB</a:t>
            </a:r>
            <a:r>
              <a:rPr lang="en-US" altLang="zh-TW" sz="1100" b="0" i="0" u="none" strike="noStrike" cap="none" baseline="0" dirty="0">
                <a:solidFill>
                  <a:srgbClr val="000000"/>
                </a:solidFill>
                <a:latin typeface="Arial"/>
                <a:ea typeface="Arial"/>
                <a:cs typeface="Arial"/>
                <a:sym typeface="Arial"/>
              </a:rPr>
              <a:t> </a:t>
            </a:r>
            <a:r>
              <a:rPr lang="zh-TW" altLang="en-US" sz="1100" b="0" i="0" u="none" strike="noStrike" cap="none" baseline="0" dirty="0">
                <a:solidFill>
                  <a:srgbClr val="000000"/>
                </a:solidFill>
                <a:latin typeface="Arial"/>
                <a:ea typeface="Arial"/>
                <a:cs typeface="Arial"/>
                <a:sym typeface="Arial"/>
              </a:rPr>
              <a:t>本身也支援</a:t>
            </a:r>
            <a:r>
              <a:rPr lang="en-US" altLang="zh-TW" sz="1100" b="0" i="0" u="none" strike="noStrike" cap="none" baseline="0" dirty="0">
                <a:solidFill>
                  <a:srgbClr val="000000"/>
                </a:solidFill>
                <a:latin typeface="Arial"/>
                <a:ea typeface="Arial"/>
                <a:cs typeface="Arial"/>
                <a:sym typeface="Arial"/>
              </a:rPr>
              <a:t>NoSQL </a:t>
            </a:r>
            <a:r>
              <a:rPr lang="zh-TW" altLang="en-US" sz="1100" b="0" i="0" u="none" strike="noStrike" cap="none" baseline="0" dirty="0">
                <a:solidFill>
                  <a:srgbClr val="000000"/>
                </a:solidFill>
                <a:latin typeface="Arial"/>
                <a:ea typeface="Arial"/>
                <a:cs typeface="Arial"/>
                <a:sym typeface="Arial"/>
              </a:rPr>
              <a:t>查詢語言，可透過每個節點的 </a:t>
            </a:r>
            <a:r>
              <a:rPr lang="en-US" altLang="zh-TW" sz="1100" b="0" i="0" u="none" strike="noStrike" cap="none" baseline="0" dirty="0" err="1">
                <a:solidFill>
                  <a:srgbClr val="000000"/>
                </a:solidFill>
                <a:latin typeface="Arial"/>
                <a:ea typeface="Arial"/>
                <a:cs typeface="Arial"/>
                <a:sym typeface="Arial"/>
              </a:rPr>
              <a:t>mongoDB</a:t>
            </a:r>
            <a:r>
              <a:rPr lang="en-US" altLang="zh-TW" sz="1100" b="0" i="0" u="none" strike="noStrike" cap="none" baseline="0" dirty="0">
                <a:solidFill>
                  <a:srgbClr val="000000"/>
                </a:solidFill>
                <a:latin typeface="Arial"/>
                <a:ea typeface="Arial"/>
                <a:cs typeface="Arial"/>
                <a:sym typeface="Arial"/>
              </a:rPr>
              <a:t> </a:t>
            </a:r>
            <a:r>
              <a:rPr lang="zh-TW" altLang="en-US" sz="1100" b="0" i="0" u="none" strike="noStrike" cap="none" baseline="0" dirty="0">
                <a:solidFill>
                  <a:srgbClr val="000000"/>
                </a:solidFill>
                <a:latin typeface="Arial"/>
                <a:ea typeface="Arial"/>
                <a:cs typeface="Arial"/>
                <a:sym typeface="Arial"/>
              </a:rPr>
              <a:t>資料庫進行鏈上資訊</a:t>
            </a:r>
            <a:r>
              <a:rPr lang="en-US" altLang="zh-TW" sz="1100" b="0" i="0" u="none" strike="noStrike" cap="none" baseline="0" dirty="0">
                <a:solidFill>
                  <a:srgbClr val="000000"/>
                </a:solidFill>
                <a:latin typeface="Arial"/>
                <a:ea typeface="Arial"/>
                <a:cs typeface="Arial"/>
                <a:sym typeface="Arial"/>
              </a:rPr>
              <a:t>(Block</a:t>
            </a:r>
            <a:r>
              <a:rPr lang="zh-TW" altLang="en-US" sz="1100" b="0" i="0" u="none" strike="noStrike" cap="none" baseline="0" dirty="0">
                <a:solidFill>
                  <a:srgbClr val="000000"/>
                </a:solidFill>
                <a:latin typeface="Arial"/>
                <a:ea typeface="Arial"/>
                <a:cs typeface="Arial"/>
                <a:sym typeface="Arial"/>
              </a:rPr>
              <a:t>、</a:t>
            </a:r>
            <a:r>
              <a:rPr lang="en-US" altLang="zh-TW" sz="1100" b="0" i="0" u="none" strike="noStrike" cap="none" baseline="0" dirty="0">
                <a:solidFill>
                  <a:srgbClr val="000000"/>
                </a:solidFill>
                <a:latin typeface="Arial"/>
                <a:ea typeface="Arial"/>
                <a:cs typeface="Arial"/>
                <a:sym typeface="Arial"/>
              </a:rPr>
              <a:t>Transaction </a:t>
            </a:r>
            <a:r>
              <a:rPr lang="zh-TW" altLang="en-US" sz="1100" b="0" i="0" u="none" strike="noStrike" cap="none" baseline="0" dirty="0">
                <a:solidFill>
                  <a:srgbClr val="000000"/>
                </a:solidFill>
                <a:latin typeface="Arial"/>
                <a:ea typeface="Arial"/>
                <a:cs typeface="Arial"/>
                <a:sym typeface="Arial"/>
              </a:rPr>
              <a:t>等</a:t>
            </a:r>
            <a:r>
              <a:rPr lang="en-US" altLang="zh-TW" sz="1100" b="0" i="0" u="none" strike="noStrike" cap="none" baseline="0" dirty="0">
                <a:solidFill>
                  <a:srgbClr val="000000"/>
                </a:solidFill>
                <a:latin typeface="Arial"/>
                <a:ea typeface="Arial"/>
                <a:cs typeface="Arial"/>
                <a:sym typeface="Arial"/>
              </a:rPr>
              <a:t>)</a:t>
            </a:r>
            <a:r>
              <a:rPr lang="zh-TW" altLang="en-US" sz="1100" b="0" i="0" u="none" strike="noStrike" cap="none" baseline="0" dirty="0">
                <a:solidFill>
                  <a:srgbClr val="000000"/>
                </a:solidFill>
                <a:latin typeface="Arial"/>
                <a:ea typeface="Arial"/>
                <a:cs typeface="Arial"/>
                <a:sym typeface="Arial"/>
              </a:rPr>
              <a:t>之搜索</a:t>
            </a:r>
            <a:endParaRPr lang="en-US" altLang="zh-TW" sz="1100" b="0" i="0" u="none" strike="noStrike" cap="none" baseline="0" dirty="0">
              <a:solidFill>
                <a:srgbClr val="000000"/>
              </a:solidFill>
              <a:latin typeface="Arial"/>
              <a:ea typeface="Arial"/>
              <a:cs typeface="Arial"/>
              <a:sym typeface="Arial"/>
            </a:endParaRPr>
          </a:p>
          <a:p>
            <a:pPr marL="158750" indent="0">
              <a:buNone/>
            </a:pPr>
            <a:r>
              <a:rPr lang="zh-TW" altLang="en-US" sz="1100" b="0" i="0" u="none" strike="noStrike" cap="none" baseline="0" dirty="0">
                <a:solidFill>
                  <a:srgbClr val="000000"/>
                </a:solidFill>
                <a:latin typeface="Arial"/>
                <a:ea typeface="Arial"/>
                <a:cs typeface="Arial"/>
                <a:sym typeface="Arial"/>
              </a:rPr>
              <a:t>但缺點是不包含智能合約內部數據查詢，該技術主要是用於儲存鏈上資料之用</a:t>
            </a:r>
            <a:endParaRPr lang="en-US" altLang="zh-TW" sz="1100" b="0" i="0" u="none" strike="noStrike" cap="none" baseline="0" dirty="0">
              <a:solidFill>
                <a:srgbClr val="000000"/>
              </a:solidFill>
              <a:latin typeface="Arial"/>
              <a:ea typeface="Arial"/>
              <a:cs typeface="Arial"/>
              <a:sym typeface="Arial"/>
            </a:endParaRPr>
          </a:p>
          <a:p>
            <a:pPr marL="158750" indent="0">
              <a:buNone/>
            </a:pPr>
            <a:endParaRPr lang="en-US" altLang="zh-TW" sz="1100" b="0" i="0" u="none" strike="noStrike" cap="none" baseline="0" dirty="0">
              <a:solidFill>
                <a:srgbClr val="000000"/>
              </a:solidFill>
              <a:effectLst/>
              <a:latin typeface="Arial"/>
              <a:ea typeface="Microsoft JhengHei" panose="020B0604030504040204" pitchFamily="34" charset="-120"/>
              <a:cs typeface="Arial"/>
              <a:sym typeface="Arial"/>
            </a:endParaRPr>
          </a:p>
          <a:p>
            <a:pPr marL="158750" indent="0">
              <a:buNone/>
            </a:pPr>
            <a:endParaRPr lang="zh-TW" altLang="en-US" sz="1100" b="0" i="0" u="none" strike="noStrike" cap="none" dirty="0">
              <a:solidFill>
                <a:srgbClr val="000000"/>
              </a:solidFill>
              <a:effectLst/>
              <a:latin typeface="Microsoft JhengHei" panose="020B0604030504040204" pitchFamily="34" charset="-120"/>
              <a:ea typeface="Microsoft JhengHei" panose="020B0604030504040204" pitchFamily="34" charset="-120"/>
              <a:cs typeface="Arial"/>
              <a:sym typeface="Arial"/>
            </a:endParaRPr>
          </a:p>
        </p:txBody>
      </p:sp>
    </p:spTree>
    <p:extLst>
      <p:ext uri="{BB962C8B-B14F-4D97-AF65-F5344CB8AC3E}">
        <p14:creationId xmlns:p14="http://schemas.microsoft.com/office/powerpoint/2010/main" val="42284297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5eaae6dd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5f5eaae6d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US" altLang="zh-TW" sz="1100" b="0" i="0" u="none" strike="noStrike" cap="none" dirty="0" err="1">
                <a:solidFill>
                  <a:srgbClr val="000000"/>
                </a:solidFill>
                <a:effectLst/>
                <a:latin typeface="Arial"/>
                <a:ea typeface="Arial"/>
                <a:cs typeface="Arial"/>
                <a:sym typeface="Arial"/>
              </a:rPr>
              <a:t>Etherscan</a:t>
            </a:r>
            <a:r>
              <a:rPr lang="zh-TW" altLang="zh-TW" sz="1100" b="0" i="0" u="none" strike="noStrike" cap="none" dirty="0">
                <a:solidFill>
                  <a:srgbClr val="000000"/>
                </a:solidFill>
                <a:effectLst/>
                <a:latin typeface="Arial"/>
                <a:ea typeface="Arial"/>
                <a:cs typeface="Arial"/>
                <a:sym typeface="Arial"/>
              </a:rPr>
              <a:t>，是一個</a:t>
            </a:r>
            <a:r>
              <a:rPr lang="en-US" altLang="zh-TW" sz="1100" b="0" i="0" u="none" strike="noStrike" cap="none" dirty="0" err="1">
                <a:solidFill>
                  <a:srgbClr val="000000"/>
                </a:solidFill>
                <a:effectLst/>
                <a:latin typeface="Arial"/>
                <a:ea typeface="Arial"/>
                <a:cs typeface="Arial"/>
                <a:sym typeface="Arial"/>
              </a:rPr>
              <a:t>Ethereum</a:t>
            </a:r>
            <a:r>
              <a:rPr lang="en-US" altLang="zh-TW" sz="1100" b="0" i="0" u="none" strike="noStrike" cap="none" dirty="0">
                <a:solidFill>
                  <a:srgbClr val="000000"/>
                </a:solidFill>
                <a:effectLst/>
                <a:latin typeface="Arial"/>
                <a:ea typeface="Arial"/>
                <a:cs typeface="Arial"/>
                <a:sym typeface="Arial"/>
              </a:rPr>
              <a:t> Block Explorer</a:t>
            </a:r>
            <a:r>
              <a:rPr lang="zh-TW" altLang="zh-TW" sz="1100" b="0" i="0" u="none" strike="noStrike" cap="none" dirty="0">
                <a:solidFill>
                  <a:srgbClr val="000000"/>
                </a:solidFill>
                <a:effectLst/>
                <a:latin typeface="Arial"/>
                <a:ea typeface="Arial"/>
                <a:cs typeface="Arial"/>
                <a:sym typeface="Arial"/>
              </a:rPr>
              <a:t>，可以查看區塊鏈上所有發生的交易、交易狀態或是查詢</a:t>
            </a:r>
            <a:r>
              <a:rPr lang="en-US" altLang="zh-TW" sz="1100" b="0" i="0" u="none" strike="noStrike" cap="none" dirty="0">
                <a:solidFill>
                  <a:srgbClr val="000000"/>
                </a:solidFill>
                <a:effectLst/>
                <a:latin typeface="Arial"/>
                <a:ea typeface="Arial"/>
                <a:cs typeface="Arial"/>
                <a:sym typeface="Arial"/>
              </a:rPr>
              <a:t>ETH</a:t>
            </a:r>
            <a:r>
              <a:rPr lang="zh-TW" altLang="zh-TW" sz="1100" b="0" i="0" u="none" strike="noStrike" cap="none" dirty="0">
                <a:solidFill>
                  <a:srgbClr val="000000"/>
                </a:solidFill>
                <a:effectLst/>
                <a:latin typeface="Arial"/>
                <a:ea typeface="Arial"/>
                <a:cs typeface="Arial"/>
                <a:sym typeface="Arial"/>
              </a:rPr>
              <a:t>錢包餘額等功能。其中，</a:t>
            </a:r>
            <a:r>
              <a:rPr lang="en-US" altLang="zh-TW" sz="1100" b="0" i="0" u="none" strike="noStrike" cap="none" dirty="0" err="1">
                <a:solidFill>
                  <a:srgbClr val="000000"/>
                </a:solidFill>
                <a:effectLst/>
                <a:latin typeface="Arial"/>
                <a:ea typeface="Arial"/>
                <a:cs typeface="Arial"/>
                <a:sym typeface="Arial"/>
              </a:rPr>
              <a:t>Etherscan</a:t>
            </a:r>
            <a:r>
              <a:rPr lang="zh-TW" altLang="zh-TW" sz="1100" b="0" i="0" u="none" strike="noStrike" cap="none" dirty="0">
                <a:solidFill>
                  <a:srgbClr val="000000"/>
                </a:solidFill>
                <a:effectLst/>
                <a:latin typeface="Arial"/>
                <a:ea typeface="Arial"/>
                <a:cs typeface="Arial"/>
                <a:sym typeface="Arial"/>
              </a:rPr>
              <a:t>也能瀏覽相關</a:t>
            </a:r>
            <a:r>
              <a:rPr lang="zh-TW" altLang="en-US" sz="1100" b="0" i="0" u="none" strike="noStrike" cap="none" dirty="0">
                <a:solidFill>
                  <a:srgbClr val="000000"/>
                </a:solidFill>
                <a:effectLst/>
                <a:latin typeface="Arial"/>
                <a:ea typeface="Arial"/>
                <a:cs typeface="Arial"/>
                <a:sym typeface="Arial"/>
              </a:rPr>
              <a:t>數位貨幣的</a:t>
            </a:r>
            <a:r>
              <a:rPr lang="zh-TW" altLang="zh-TW" sz="1100" b="0" i="0" u="none" strike="noStrike" cap="none" dirty="0">
                <a:solidFill>
                  <a:srgbClr val="000000"/>
                </a:solidFill>
                <a:effectLst/>
                <a:latin typeface="Arial"/>
                <a:ea typeface="Arial"/>
                <a:cs typeface="Arial"/>
                <a:sym typeface="Arial"/>
              </a:rPr>
              <a:t>價格、相關交易以及代幣持有者等。該網站也提供了統計圖表和數據，進而分析供應量的增長、代幣價格的漲幅或是交易頻率等服務。</a:t>
            </a:r>
          </a:p>
        </p:txBody>
      </p:sp>
    </p:spTree>
    <p:extLst>
      <p:ext uri="{BB962C8B-B14F-4D97-AF65-F5344CB8AC3E}">
        <p14:creationId xmlns:p14="http://schemas.microsoft.com/office/powerpoint/2010/main" val="13475775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5eaae6dd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5f5eaae6d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zh-TW" altLang="en-US" sz="1100" b="0" i="0" u="none" strike="noStrike" cap="none" dirty="0">
                <a:solidFill>
                  <a:srgbClr val="000000"/>
                </a:solidFill>
                <a:effectLst/>
                <a:latin typeface="Arial"/>
                <a:ea typeface="Arial"/>
                <a:cs typeface="Arial"/>
                <a:sym typeface="Arial"/>
              </a:rPr>
              <a:t>這是一個比較常看到取得歷史交易紀錄的方法，</a:t>
            </a:r>
            <a:r>
              <a:rPr lang="en-US" altLang="zh-TW" sz="1100" b="0" i="0" u="none" strike="noStrike" cap="none" dirty="0">
                <a:solidFill>
                  <a:srgbClr val="000000"/>
                </a:solidFill>
                <a:effectLst/>
                <a:latin typeface="Arial"/>
                <a:ea typeface="Arial"/>
                <a:cs typeface="Arial"/>
                <a:sym typeface="Arial"/>
              </a:rPr>
              <a:t>event listener</a:t>
            </a:r>
            <a:r>
              <a:rPr lang="zh-TW" altLang="en-US" sz="1100" b="0" i="0" u="none" strike="noStrike" cap="none" dirty="0">
                <a:solidFill>
                  <a:srgbClr val="000000"/>
                </a:solidFill>
                <a:effectLst/>
                <a:latin typeface="Arial"/>
                <a:ea typeface="Arial"/>
                <a:cs typeface="Arial"/>
                <a:sym typeface="Arial"/>
              </a:rPr>
              <a:t>，主要是利用</a:t>
            </a:r>
            <a:r>
              <a:rPr lang="en-US" altLang="zh-TW" sz="1100" b="0" i="0" u="none" strike="noStrike" cap="none" dirty="0">
                <a:solidFill>
                  <a:srgbClr val="000000"/>
                </a:solidFill>
                <a:effectLst/>
                <a:latin typeface="Arial"/>
                <a:ea typeface="Arial"/>
                <a:cs typeface="Arial"/>
                <a:sym typeface="Arial"/>
              </a:rPr>
              <a:t>web</a:t>
            </a:r>
            <a:r>
              <a:rPr lang="zh-TW" altLang="en-US" sz="1100" b="0" i="0" u="none" strike="noStrike" cap="none" dirty="0">
                <a:solidFill>
                  <a:srgbClr val="000000"/>
                </a:solidFill>
                <a:effectLst/>
                <a:latin typeface="Arial"/>
                <a:ea typeface="Arial"/>
                <a:cs typeface="Arial"/>
                <a:sym typeface="Arial"/>
              </a:rPr>
              <a:t> </a:t>
            </a:r>
            <a:r>
              <a:rPr lang="en-US" altLang="zh-TW" sz="1100" b="0" i="0" u="none" strike="noStrike" cap="none" dirty="0">
                <a:solidFill>
                  <a:srgbClr val="000000"/>
                </a:solidFill>
                <a:effectLst/>
                <a:latin typeface="Arial"/>
                <a:ea typeface="Arial"/>
                <a:cs typeface="Arial"/>
                <a:sym typeface="Arial"/>
              </a:rPr>
              <a:t>API</a:t>
            </a:r>
            <a:r>
              <a:rPr lang="zh-TW" altLang="en-US" sz="1100" b="0" i="0" u="none" strike="noStrike" cap="none" dirty="0">
                <a:solidFill>
                  <a:srgbClr val="000000"/>
                </a:solidFill>
                <a:effectLst/>
                <a:latin typeface="Arial"/>
                <a:ea typeface="Arial"/>
                <a:cs typeface="Arial"/>
                <a:sym typeface="Arial"/>
              </a:rPr>
              <a:t>監聽並取得該智能合約的特定</a:t>
            </a:r>
            <a:r>
              <a:rPr lang="en-US" altLang="zh-TW" sz="1100" b="0" i="0" u="none" strike="noStrike" cap="none" dirty="0">
                <a:solidFill>
                  <a:srgbClr val="000000"/>
                </a:solidFill>
                <a:effectLst/>
                <a:latin typeface="Arial"/>
                <a:ea typeface="Arial"/>
                <a:cs typeface="Arial"/>
                <a:sym typeface="Arial"/>
              </a:rPr>
              <a:t>event</a:t>
            </a:r>
            <a:r>
              <a:rPr lang="zh-TW" altLang="en-US" sz="1100" b="0" i="0" u="none" strike="noStrike" cap="none" dirty="0">
                <a:solidFill>
                  <a:srgbClr val="000000"/>
                </a:solidFill>
                <a:effectLst/>
                <a:latin typeface="Arial"/>
                <a:ea typeface="Arial"/>
                <a:cs typeface="Arial"/>
                <a:sym typeface="Arial"/>
              </a:rPr>
              <a:t>。例如今天我要轉送一枚代幣給</a:t>
            </a:r>
            <a:r>
              <a:rPr lang="en-US" altLang="zh-TW" sz="1100" b="0" i="0" u="none" strike="noStrike" cap="none" dirty="0">
                <a:solidFill>
                  <a:srgbClr val="000000"/>
                </a:solidFill>
                <a:effectLst/>
                <a:latin typeface="Arial"/>
                <a:ea typeface="Arial"/>
                <a:cs typeface="Arial"/>
                <a:sym typeface="Arial"/>
              </a:rPr>
              <a:t>Alice</a:t>
            </a:r>
            <a:r>
              <a:rPr lang="zh-TW" altLang="en-US" sz="1100" b="0" i="0" u="none" strike="noStrike" cap="none" dirty="0">
                <a:solidFill>
                  <a:srgbClr val="000000"/>
                </a:solidFill>
                <a:effectLst/>
                <a:latin typeface="Arial"/>
                <a:ea typeface="Arial"/>
                <a:cs typeface="Arial"/>
                <a:sym typeface="Arial"/>
              </a:rPr>
              <a:t>，我可以在合約內部訂定一個</a:t>
            </a:r>
            <a:r>
              <a:rPr lang="en-US" altLang="zh-TW" sz="1100" b="0" i="0" u="none" strike="noStrike" cap="none" dirty="0">
                <a:solidFill>
                  <a:srgbClr val="000000"/>
                </a:solidFill>
                <a:effectLst/>
                <a:latin typeface="Arial"/>
                <a:ea typeface="Arial"/>
                <a:cs typeface="Arial"/>
                <a:sym typeface="Arial"/>
              </a:rPr>
              <a:t>event</a:t>
            </a:r>
            <a:r>
              <a:rPr lang="zh-TW" altLang="en-US" sz="1100" b="0" i="0" u="none" strike="noStrike" cap="none" dirty="0">
                <a:solidFill>
                  <a:srgbClr val="000000"/>
                </a:solidFill>
                <a:effectLst/>
                <a:latin typeface="Arial"/>
                <a:ea typeface="Arial"/>
                <a:cs typeface="Arial"/>
                <a:sym typeface="Arial"/>
              </a:rPr>
              <a:t>，當我下達轉送的指令時同時發出</a:t>
            </a:r>
            <a:r>
              <a:rPr lang="en-US" altLang="zh-TW" sz="1100" b="0" i="0" u="none" strike="noStrike" cap="none" dirty="0">
                <a:solidFill>
                  <a:srgbClr val="000000"/>
                </a:solidFill>
                <a:effectLst/>
                <a:latin typeface="Arial"/>
                <a:ea typeface="Arial"/>
                <a:cs typeface="Arial"/>
                <a:sym typeface="Arial"/>
              </a:rPr>
              <a:t>event</a:t>
            </a:r>
            <a:r>
              <a:rPr lang="zh-TW" altLang="en-US" sz="1100" b="0" i="0" u="none" strike="noStrike" cap="none" dirty="0">
                <a:solidFill>
                  <a:srgbClr val="000000"/>
                </a:solidFill>
                <a:effectLst/>
                <a:latin typeface="Arial"/>
                <a:ea typeface="Arial"/>
                <a:cs typeface="Arial"/>
                <a:sym typeface="Arial"/>
              </a:rPr>
              <a:t>，而我就可以在區塊鏈外部是否有此</a:t>
            </a:r>
            <a:r>
              <a:rPr lang="en-US" altLang="zh-TW" sz="1100" b="0" i="0" u="none" strike="noStrike" cap="none" dirty="0">
                <a:solidFill>
                  <a:srgbClr val="000000"/>
                </a:solidFill>
                <a:effectLst/>
                <a:latin typeface="Arial"/>
                <a:ea typeface="Arial"/>
                <a:cs typeface="Arial"/>
                <a:sym typeface="Arial"/>
              </a:rPr>
              <a:t>event</a:t>
            </a:r>
            <a:r>
              <a:rPr lang="zh-TW" altLang="en-US" sz="1100" b="0" i="0" u="none" strike="noStrike" cap="none" dirty="0">
                <a:solidFill>
                  <a:srgbClr val="000000"/>
                </a:solidFill>
                <a:effectLst/>
                <a:latin typeface="Arial"/>
                <a:ea typeface="Arial"/>
                <a:cs typeface="Arial"/>
                <a:sym typeface="Arial"/>
              </a:rPr>
              <a:t>的發生，以取得交易紀錄。</a:t>
            </a:r>
            <a:endParaRPr lang="en-US" altLang="zh-TW" sz="1100" b="0" i="0" u="none" strike="noStrike" cap="none" dirty="0">
              <a:solidFill>
                <a:srgbClr val="000000"/>
              </a:solidFill>
              <a:effectLst/>
              <a:latin typeface="Arial"/>
              <a:ea typeface="Arial"/>
              <a:cs typeface="Arial"/>
              <a:sym typeface="Arial"/>
            </a:endParaRPr>
          </a:p>
          <a:p>
            <a:pPr marL="158750" indent="0">
              <a:buNone/>
            </a:pPr>
            <a:r>
              <a:rPr lang="zh-TW" altLang="en-US" sz="1100" b="0" i="0" u="none" strike="noStrike" cap="none" dirty="0">
                <a:solidFill>
                  <a:srgbClr val="000000"/>
                </a:solidFill>
                <a:effectLst/>
                <a:latin typeface="Arial"/>
                <a:ea typeface="Arial"/>
                <a:cs typeface="Arial"/>
                <a:sym typeface="Arial"/>
              </a:rPr>
              <a:t>而這類方法主要缺點在於</a:t>
            </a:r>
            <a:r>
              <a:rPr lang="en-US" altLang="zh-TW" sz="1100" b="0" i="0" u="none" strike="noStrike" cap="none" dirty="0">
                <a:solidFill>
                  <a:srgbClr val="000000"/>
                </a:solidFill>
                <a:effectLst/>
                <a:latin typeface="Arial"/>
                <a:ea typeface="Arial"/>
                <a:cs typeface="Arial"/>
                <a:sym typeface="Arial"/>
              </a:rPr>
              <a:t>:</a:t>
            </a:r>
          </a:p>
          <a:p>
            <a:pPr marL="387350" indent="-228600">
              <a:buAutoNum type="arabicPeriod"/>
            </a:pPr>
            <a:r>
              <a:rPr lang="zh-TW" altLang="en-US" sz="1100" b="0" i="0" u="none" strike="noStrike" cap="none" dirty="0">
                <a:solidFill>
                  <a:srgbClr val="000000"/>
                </a:solidFill>
                <a:effectLst/>
                <a:latin typeface="Arial"/>
                <a:ea typeface="Arial"/>
                <a:cs typeface="Arial"/>
                <a:sym typeface="Arial"/>
              </a:rPr>
              <a:t>需要在智能合約內部加入</a:t>
            </a:r>
            <a:r>
              <a:rPr lang="en-US" altLang="zh-TW" sz="1100" b="0" i="0" u="none" strike="noStrike" cap="none" dirty="0">
                <a:solidFill>
                  <a:srgbClr val="000000"/>
                </a:solidFill>
                <a:effectLst/>
                <a:latin typeface="Arial"/>
                <a:ea typeface="Arial"/>
                <a:cs typeface="Arial"/>
                <a:sym typeface="Arial"/>
              </a:rPr>
              <a:t>Event</a:t>
            </a:r>
          </a:p>
          <a:p>
            <a:pPr marL="387350" indent="-228600">
              <a:buAutoNum type="arabicPeriod"/>
            </a:pPr>
            <a:r>
              <a:rPr lang="zh-TW" altLang="en-US" sz="1100" b="0" i="0" u="none" strike="noStrike" cap="none" dirty="0">
                <a:solidFill>
                  <a:srgbClr val="000000"/>
                </a:solidFill>
                <a:effectLst/>
                <a:latin typeface="Arial"/>
                <a:ea typeface="Arial"/>
                <a:cs typeface="Arial"/>
                <a:sym typeface="Arial"/>
              </a:rPr>
              <a:t>從外部取得的事件 </a:t>
            </a:r>
            <a:r>
              <a:rPr lang="en-US" altLang="zh-TW" sz="1100" b="0" i="0" u="none" strike="noStrike" cap="none" dirty="0">
                <a:solidFill>
                  <a:srgbClr val="000000"/>
                </a:solidFill>
                <a:effectLst/>
                <a:latin typeface="Arial"/>
                <a:ea typeface="Arial"/>
                <a:cs typeface="Arial"/>
                <a:sym typeface="Arial"/>
              </a:rPr>
              <a:t>(</a:t>
            </a:r>
            <a:r>
              <a:rPr lang="zh-TW" altLang="en-US" sz="1100" b="0" i="0" u="none" strike="noStrike" cap="none" dirty="0">
                <a:solidFill>
                  <a:srgbClr val="000000"/>
                </a:solidFill>
                <a:effectLst/>
                <a:latin typeface="Arial"/>
                <a:ea typeface="Arial"/>
                <a:cs typeface="Arial"/>
                <a:sym typeface="Arial"/>
              </a:rPr>
              <a:t>交易紀錄</a:t>
            </a:r>
            <a:r>
              <a:rPr lang="en-US" altLang="zh-TW" sz="1100" b="0" i="0" u="none" strike="noStrike" cap="none" dirty="0">
                <a:solidFill>
                  <a:srgbClr val="000000"/>
                </a:solidFill>
                <a:effectLst/>
                <a:latin typeface="Arial"/>
                <a:ea typeface="Arial"/>
                <a:cs typeface="Arial"/>
                <a:sym typeface="Arial"/>
              </a:rPr>
              <a:t>)</a:t>
            </a:r>
            <a:r>
              <a:rPr lang="zh-TW" altLang="en-US" sz="1100" b="0" i="0" u="none" strike="noStrike" cap="none" dirty="0">
                <a:solidFill>
                  <a:srgbClr val="000000"/>
                </a:solidFill>
                <a:effectLst/>
                <a:latin typeface="Arial"/>
                <a:ea typeface="Arial"/>
                <a:cs typeface="Arial"/>
                <a:sym typeface="Arial"/>
              </a:rPr>
              <a:t>，大多儲存於本地的資料庫中。</a:t>
            </a:r>
            <a:endParaRPr lang="en-US" altLang="zh-TW" sz="1100" b="0" i="0" u="none" strike="noStrike" cap="none" dirty="0">
              <a:solidFill>
                <a:srgbClr val="000000"/>
              </a:solidFill>
              <a:effectLst/>
              <a:latin typeface="Arial"/>
              <a:ea typeface="Arial"/>
              <a:cs typeface="Arial"/>
              <a:sym typeface="Arial"/>
            </a:endParaRPr>
          </a:p>
          <a:p>
            <a:pPr marL="387350" indent="-228600">
              <a:buAutoNum type="arabicPeriod"/>
            </a:pPr>
            <a:endParaRPr lang="en-US" altLang="zh-TW" sz="1100" b="0" i="0" u="none" strike="noStrike" cap="none" dirty="0">
              <a:solidFill>
                <a:srgbClr val="000000"/>
              </a:solidFill>
              <a:effectLst/>
              <a:latin typeface="Arial"/>
              <a:ea typeface="Arial"/>
              <a:cs typeface="Arial"/>
              <a:sym typeface="Arial"/>
            </a:endParaRPr>
          </a:p>
          <a:p>
            <a:pPr marL="387350" indent="-228600">
              <a:buAutoNum type="arabicPeriod"/>
            </a:pPr>
            <a:r>
              <a:rPr lang="zh-TW" altLang="en-US" sz="1100" b="0" i="0" u="none" strike="noStrike" cap="none" dirty="0">
                <a:solidFill>
                  <a:srgbClr val="000000"/>
                </a:solidFill>
                <a:effectLst/>
                <a:latin typeface="Arial"/>
                <a:ea typeface="Arial"/>
                <a:cs typeface="Arial"/>
                <a:sym typeface="Arial"/>
              </a:rPr>
              <a:t>必須修改修改合約</a:t>
            </a:r>
            <a:endParaRPr lang="en-US" altLang="zh-TW" sz="1100" b="0" i="0" u="none" strike="noStrike" cap="none" dirty="0">
              <a:solidFill>
                <a:srgbClr val="000000"/>
              </a:solidFill>
              <a:effectLst/>
              <a:latin typeface="Arial"/>
              <a:ea typeface="Arial"/>
              <a:cs typeface="Arial"/>
              <a:sym typeface="Arial"/>
            </a:endParaRPr>
          </a:p>
          <a:p>
            <a:pPr marL="387350" indent="-228600">
              <a:buAutoNum type="arabicPeriod"/>
            </a:pPr>
            <a:r>
              <a:rPr lang="zh-TW" altLang="en-US" sz="1100" b="0" i="0" u="none" strike="noStrike" cap="none" dirty="0">
                <a:solidFill>
                  <a:srgbClr val="000000"/>
                </a:solidFill>
                <a:effectLst/>
                <a:latin typeface="Arial"/>
                <a:ea typeface="Arial"/>
                <a:cs typeface="Arial"/>
                <a:sym typeface="Arial"/>
              </a:rPr>
              <a:t>發送事件</a:t>
            </a:r>
            <a:endParaRPr lang="en-US" altLang="zh-TW" sz="1100" b="0" i="0" u="none" strike="noStrike" cap="none" dirty="0">
              <a:solidFill>
                <a:srgbClr val="000000"/>
              </a:solidFill>
              <a:effectLst/>
              <a:latin typeface="Arial"/>
              <a:ea typeface="Arial"/>
              <a:cs typeface="Arial"/>
              <a:sym typeface="Arial"/>
            </a:endParaRPr>
          </a:p>
          <a:p>
            <a:pPr marL="387350" indent="-228600">
              <a:buAutoNum type="arabicPeriod"/>
            </a:pPr>
            <a:r>
              <a:rPr lang="zh-TW" altLang="en-US" sz="1100" b="0" i="0" u="none" strike="noStrike" cap="none" dirty="0">
                <a:solidFill>
                  <a:srgbClr val="000000"/>
                </a:solidFill>
                <a:effectLst/>
                <a:latin typeface="Arial"/>
                <a:ea typeface="Arial"/>
                <a:cs typeface="Arial"/>
                <a:sym typeface="Arial"/>
              </a:rPr>
              <a:t>伺服器必須一直監聽，可以直接針對我要的交易做接收</a:t>
            </a:r>
            <a:endParaRPr lang="zh-TW" altLang="zh-TW" sz="1100" b="0" i="0" u="none" strike="noStrike" cap="none" dirty="0">
              <a:solidFill>
                <a:srgbClr val="000000"/>
              </a:solidFill>
              <a:effectLst/>
              <a:latin typeface="Arial"/>
              <a:ea typeface="Arial"/>
              <a:cs typeface="Arial"/>
              <a:sym typeface="Arial"/>
            </a:endParaRPr>
          </a:p>
        </p:txBody>
      </p:sp>
    </p:spTree>
    <p:extLst>
      <p:ext uri="{BB962C8B-B14F-4D97-AF65-F5344CB8AC3E}">
        <p14:creationId xmlns:p14="http://schemas.microsoft.com/office/powerpoint/2010/main" val="27751449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5eaae6dd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5f5eaae6d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zh-TW" altLang="en-US" sz="1100" b="0" i="0" u="none" strike="noStrike" cap="none" dirty="0">
              <a:solidFill>
                <a:srgbClr val="000000"/>
              </a:solidFill>
              <a:effectLst/>
              <a:latin typeface="Microsoft JhengHei" panose="020B0604030504040204" pitchFamily="34" charset="-120"/>
              <a:ea typeface="Microsoft JhengHei" panose="020B0604030504040204" pitchFamily="34" charset="-120"/>
              <a:cs typeface="Arial"/>
              <a:sym typeface="Arial"/>
            </a:endParaRPr>
          </a:p>
        </p:txBody>
      </p:sp>
    </p:spTree>
    <p:extLst>
      <p:ext uri="{BB962C8B-B14F-4D97-AF65-F5344CB8AC3E}">
        <p14:creationId xmlns:p14="http://schemas.microsoft.com/office/powerpoint/2010/main" val="34021133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5e84efc645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5e84efc64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a:t>此為本實驗的設計發想，將區塊鏈</a:t>
            </a:r>
            <a:r>
              <a:rPr lang="en-US" altLang="zh-TW" dirty="0"/>
              <a:t>A</a:t>
            </a:r>
            <a:r>
              <a:rPr lang="zh-TW" altLang="en-US" dirty="0"/>
              <a:t>的交易紀錄儲存於另一區塊鏈</a:t>
            </a:r>
            <a:r>
              <a:rPr lang="en-US" altLang="zh-TW" dirty="0"/>
              <a:t>B</a:t>
            </a:r>
            <a:r>
              <a:rPr lang="zh-TW" altLang="en-US" dirty="0"/>
              <a:t>中．在實作的情況當中，我們是取得以太坊主網上的交易紀錄，並儲存於私有鏈當中，主要考量到鏈上可能發生交易擁塞的狀況，也可以透過自訂義私有鏈的環境來加速同步交易的效率</a:t>
            </a:r>
            <a:endParaRPr lang="en-US" altLang="zh-TW" dirty="0"/>
          </a:p>
          <a:p>
            <a:pPr marL="0" lvl="0" indent="0" algn="l" rtl="0">
              <a:spcBef>
                <a:spcPts val="0"/>
              </a:spcBef>
              <a:spcAft>
                <a:spcPts val="0"/>
              </a:spcAft>
              <a:buNone/>
            </a:pPr>
            <a:endParaRPr lang="en-US" altLang="zh-TW" dirty="0"/>
          </a:p>
          <a:p>
            <a:pPr marL="0" lvl="0" indent="0" algn="l" rtl="0">
              <a:spcBef>
                <a:spcPts val="0"/>
              </a:spcBef>
              <a:spcAft>
                <a:spcPts val="0"/>
              </a:spcAft>
              <a:buNone/>
            </a:pPr>
            <a:r>
              <a:rPr lang="zh-TW" altLang="en-US" dirty="0"/>
              <a:t>使用智能合約顯示，代替區塊鏈</a:t>
            </a:r>
            <a:endParaRPr lang="en-US" altLang="zh-TW" dirty="0"/>
          </a:p>
          <a:p>
            <a:pPr marL="0" lvl="0" indent="0" algn="l" rtl="0">
              <a:spcBef>
                <a:spcPts val="0"/>
              </a:spcBef>
              <a:spcAft>
                <a:spcPts val="0"/>
              </a:spcAft>
              <a:buNone/>
            </a:pPr>
            <a:r>
              <a:rPr lang="zh-TW" altLang="en-US" dirty="0"/>
              <a:t>擷取我們想要的資料</a:t>
            </a:r>
            <a:r>
              <a:rPr lang="en-US" altLang="zh-TW" dirty="0"/>
              <a:t>(</a:t>
            </a:r>
            <a:r>
              <a:rPr lang="zh-TW" altLang="en-US" dirty="0"/>
              <a:t>針對單一貨幣，取得我們想要的資料</a:t>
            </a:r>
            <a:r>
              <a:rPr lang="en-US" altLang="zh-TW" dirty="0"/>
              <a:t>)</a:t>
            </a:r>
            <a:r>
              <a:rPr lang="zh-TW" altLang="en-US" dirty="0"/>
              <a:t>，將每一種數位貨幣的紀錄分別用不同的合約儲存</a:t>
            </a:r>
            <a:endParaRPr lang="en-US" altLang="zh-TW" dirty="0"/>
          </a:p>
        </p:txBody>
      </p:sp>
    </p:spTree>
    <p:extLst>
      <p:ext uri="{BB962C8B-B14F-4D97-AF65-F5344CB8AC3E}">
        <p14:creationId xmlns:p14="http://schemas.microsoft.com/office/powerpoint/2010/main" val="39265192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5e84efc645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5e84efc64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zh-TW" altLang="en-US" dirty="0"/>
          </a:p>
        </p:txBody>
      </p:sp>
    </p:spTree>
    <p:extLst>
      <p:ext uri="{BB962C8B-B14F-4D97-AF65-F5344CB8AC3E}">
        <p14:creationId xmlns:p14="http://schemas.microsoft.com/office/powerpoint/2010/main" val="8679104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5e84efc645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5e84efc64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marR="0" indent="0" algn="l" defTabSz="914400" rtl="0" eaLnBrk="1" fontAlgn="base" latinLnBrk="0" hangingPunct="1">
              <a:lnSpc>
                <a:spcPct val="100000"/>
              </a:lnSpc>
              <a:spcBef>
                <a:spcPts val="0"/>
              </a:spcBef>
              <a:spcAft>
                <a:spcPts val="0"/>
              </a:spcAft>
              <a:buClr>
                <a:srgbClr val="000000"/>
              </a:buClr>
              <a:buSzPts val="1100"/>
              <a:buFont typeface="Arial"/>
              <a:buNone/>
              <a:tabLst/>
              <a:defRPr/>
            </a:pPr>
            <a:r>
              <a:rPr lang="zh-TW" altLang="en-US" sz="11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區塊鏈中的特殊協議，內容與代碼皆由程式所編寫</a:t>
            </a:r>
            <a:endParaRPr lang="en-US" altLang="zh-TW" sz="1100" b="0" i="0" u="none" strike="noStrike" cap="none" dirty="0">
              <a:solidFill>
                <a:srgbClr val="000000"/>
              </a:solidFill>
              <a:effectLst/>
              <a:latin typeface="Arial"/>
              <a:ea typeface="Arial"/>
              <a:cs typeface="Arial"/>
              <a:sym typeface="Arial"/>
            </a:endParaRPr>
          </a:p>
          <a:p>
            <a:pPr marL="158750" indent="0" fontAlgn="base">
              <a:buNone/>
            </a:pPr>
            <a:r>
              <a:rPr lang="zh-TW" altLang="en-US" sz="1100" b="0" i="0" u="none" strike="noStrike" cap="none" dirty="0">
                <a:solidFill>
                  <a:srgbClr val="000000"/>
                </a:solidFill>
                <a:effectLst/>
                <a:latin typeface="Arial"/>
                <a:ea typeface="Arial"/>
                <a:cs typeface="Arial"/>
                <a:sym typeface="Arial"/>
              </a:rPr>
              <a:t>智能合約是區塊鏈中一種制訂合約時所使用的特殊協議，智能合約中內含了程式碼函式，可用於做決策、儲存資料等</a:t>
            </a:r>
            <a:r>
              <a:rPr lang="zh-TW" altLang="en-US" sz="1100" b="0" i="0" u="none" strike="noStrike" cap="none" dirty="0" smtClean="0">
                <a:solidFill>
                  <a:srgbClr val="000000"/>
                </a:solidFill>
                <a:effectLst/>
                <a:latin typeface="Arial"/>
                <a:ea typeface="Arial"/>
                <a:cs typeface="Arial"/>
                <a:sym typeface="Arial"/>
              </a:rPr>
              <a:t>。</a:t>
            </a:r>
            <a:endParaRPr lang="en-US" altLang="zh-TW" sz="1100" b="0" i="0" u="none" strike="noStrike" cap="none" dirty="0" smtClean="0">
              <a:solidFill>
                <a:srgbClr val="000000"/>
              </a:solidFill>
              <a:effectLst/>
              <a:latin typeface="Arial"/>
              <a:ea typeface="Arial"/>
              <a:cs typeface="Arial"/>
              <a:sym typeface="Arial"/>
            </a:endParaRPr>
          </a:p>
          <a:p>
            <a:pPr marL="158750" indent="0" fontAlgn="base">
              <a:buNone/>
            </a:pPr>
            <a:endParaRPr lang="en-US" altLang="zh-TW" sz="1100" b="0" i="0" u="none" strike="noStrike" cap="none" dirty="0" smtClean="0">
              <a:solidFill>
                <a:srgbClr val="000000"/>
              </a:solidFill>
              <a:effectLst/>
              <a:latin typeface="Arial"/>
              <a:ea typeface="Arial"/>
              <a:cs typeface="Arial"/>
              <a:sym typeface="Arial"/>
            </a:endParaRPr>
          </a:p>
          <a:p>
            <a:pPr marL="158750" indent="0" fontAlgn="base">
              <a:buNone/>
            </a:pPr>
            <a:endParaRPr lang="en-US" altLang="zh-TW" sz="1100" b="0" i="0" u="none" strike="noStrike" cap="none" dirty="0">
              <a:solidFill>
                <a:srgbClr val="000000"/>
              </a:solidFill>
              <a:effectLst/>
              <a:latin typeface="Arial"/>
              <a:ea typeface="Arial"/>
              <a:cs typeface="Arial"/>
              <a:sym typeface="Arial"/>
            </a:endParaRPr>
          </a:p>
        </p:txBody>
      </p:sp>
    </p:spTree>
    <p:extLst>
      <p:ext uri="{BB962C8B-B14F-4D97-AF65-F5344CB8AC3E}">
        <p14:creationId xmlns:p14="http://schemas.microsoft.com/office/powerpoint/2010/main" val="41785013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5e84efc645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5e84efc64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387350" indent="-228600" fontAlgn="base">
              <a:buAutoNum type="arabicPeriod"/>
            </a:pPr>
            <a:r>
              <a:rPr lang="zh-TW" altLang="en-US"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區塊鏈是為一個「去中心化的分散式資料庫」，透過集體維護讓區塊鏈裡面的資料更可靠；區塊鏈技術依靠複雜的密碼學與分散式演算法，解決了安全信任問題，並</a:t>
            </a:r>
            <a:r>
              <a:rPr lang="zh-TW" altLang="zh-TW"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透</a:t>
            </a:r>
            <a:r>
              <a:rPr lang="zh-TW" altLang="en-US"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過該技術到</a:t>
            </a:r>
            <a:r>
              <a:rPr lang="zh-TW" altLang="zh-TW"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數據儲存、交易驗證、訊息傳遞</a:t>
            </a:r>
            <a:r>
              <a:rPr lang="zh-TW" altLang="en-US"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a:t>
            </a:r>
            <a:endParaRPr lang="en-US" altLang="zh-TW"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endParaRPr>
          </a:p>
          <a:p>
            <a:pPr marL="387350" indent="-228600" fontAlgn="base">
              <a:buAutoNum type="arabicPeriod"/>
            </a:pPr>
            <a:endParaRPr lang="en-US" altLang="zh-TW"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endParaRPr>
          </a:p>
          <a:p>
            <a:pPr marL="158750" indent="0" fontAlgn="base">
              <a:buNone/>
            </a:pPr>
            <a:r>
              <a:rPr lang="en-US" altLang="zh-TW"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2.</a:t>
            </a:r>
            <a:r>
              <a:rPr lang="zh-TW" altLang="en-US"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 後來</a:t>
            </a:r>
            <a:r>
              <a:rPr lang="zh-TW" altLang="zh-TW"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區塊鏈</a:t>
            </a:r>
            <a:r>
              <a:rPr lang="zh-TW" altLang="en-US"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透過權限管理機制，而有了</a:t>
            </a:r>
            <a:r>
              <a:rPr lang="zh-TW" altLang="zh-TW"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私有鏈與聯盟鏈。</a:t>
            </a:r>
            <a:r>
              <a:rPr lang="zh-TW" altLang="en-US"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而建立私有鏈也可以自訂其區塊大小、挖礦速度，達到使用者的應用需求。</a:t>
            </a:r>
            <a:endParaRPr lang="en-US" altLang="zh-TW"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endParaRPr>
          </a:p>
          <a:p>
            <a:pPr marL="158750" marR="0" indent="0" algn="l" defTabSz="914400" rtl="0" eaLnBrk="1" fontAlgn="base" latinLnBrk="0" hangingPunct="1">
              <a:lnSpc>
                <a:spcPct val="100000"/>
              </a:lnSpc>
              <a:spcBef>
                <a:spcPts val="0"/>
              </a:spcBef>
              <a:spcAft>
                <a:spcPts val="0"/>
              </a:spcAft>
              <a:buClr>
                <a:srgbClr val="000000"/>
              </a:buClr>
              <a:buSzPts val="1100"/>
              <a:buFont typeface="Arial"/>
              <a:buNone/>
              <a:tabLst/>
              <a:defRPr/>
            </a:pPr>
            <a:endParaRPr lang="en-US" altLang="zh-TW"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endParaRPr>
          </a:p>
          <a:p>
            <a:pPr marL="158750" marR="0" indent="0" algn="l" defTabSz="914400" rtl="0" eaLnBrk="1" fontAlgn="base" latinLnBrk="0" hangingPunct="1">
              <a:lnSpc>
                <a:spcPct val="100000"/>
              </a:lnSpc>
              <a:spcBef>
                <a:spcPts val="0"/>
              </a:spcBef>
              <a:spcAft>
                <a:spcPts val="0"/>
              </a:spcAft>
              <a:buClr>
                <a:srgbClr val="000000"/>
              </a:buClr>
              <a:buSzPts val="1100"/>
              <a:buFont typeface="Arial"/>
              <a:buNone/>
              <a:tabLst/>
              <a:defRPr/>
            </a:pPr>
            <a:r>
              <a:rPr lang="en-US" altLang="zh-TW"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3.</a:t>
            </a:r>
            <a:r>
              <a:rPr lang="zh-TW" altLang="en-US"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 而我所提及的區塊大小、挖礦速度則是關連到區塊鏈中的交易。</a:t>
            </a:r>
            <a:r>
              <a:rPr lang="zh-TW" altLang="zh-TW"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區塊鏈上的交易是在於打包交易並出塊，</a:t>
            </a:r>
            <a:r>
              <a:rPr lang="zh-TW" altLang="en-US"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以更新</a:t>
            </a:r>
            <a:r>
              <a:rPr lang="zh-TW" altLang="zh-TW"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帳本內容</a:t>
            </a:r>
            <a:r>
              <a:rPr lang="zh-TW" altLang="en-US"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a:t>
            </a:r>
            <a:r>
              <a:rPr lang="zh-TW" altLang="en-US" dirty="0">
                <a:effectLst/>
                <a:latin typeface="DengXian" panose="02010600030101010101" pitchFamily="2" charset="-122"/>
                <a:ea typeface="DengXian" panose="02010600030101010101" pitchFamily="2" charset="-122"/>
              </a:rPr>
              <a:t>例如</a:t>
            </a:r>
            <a:r>
              <a:rPr lang="en-US" altLang="zh-TW" dirty="0">
                <a:effectLst/>
                <a:latin typeface="DengXian" panose="02010600030101010101" pitchFamily="2" charset="-122"/>
                <a:ea typeface="DengXian" panose="02010600030101010101" pitchFamily="2" charset="-122"/>
              </a:rPr>
              <a:t>:</a:t>
            </a:r>
            <a:r>
              <a:rPr lang="zh-TW" altLang="zh-TW"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以太坊</a:t>
            </a:r>
            <a:r>
              <a:rPr lang="zh-TW" altLang="en-US"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區塊鏈中</a:t>
            </a:r>
            <a:r>
              <a:rPr lang="zh-TW" altLang="zh-TW"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，每個區塊都有</a:t>
            </a:r>
            <a:r>
              <a:rPr lang="zh-TW" altLang="en-US"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固定</a:t>
            </a:r>
            <a:r>
              <a:rPr lang="zh-TW" altLang="zh-TW"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的大小限制</a:t>
            </a:r>
            <a:r>
              <a:rPr lang="zh-TW" altLang="en-US"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，每筆交易會因內容不同而大小不定，所以每個區塊能夠打包的交易數量是有限的。但是，在私有鏈當中，我們能自訂義區塊大小，以及打包速度，能夠加速我們處理鏈上交易的狀況</a:t>
            </a:r>
            <a:endParaRPr lang="en-US" altLang="zh-TW"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endParaRPr>
          </a:p>
          <a:p>
            <a:pPr marL="158750" marR="0" indent="0" algn="l" defTabSz="914400" rtl="0" eaLnBrk="1" fontAlgn="base" latinLnBrk="0" hangingPunct="1">
              <a:lnSpc>
                <a:spcPct val="100000"/>
              </a:lnSpc>
              <a:spcBef>
                <a:spcPts val="0"/>
              </a:spcBef>
              <a:spcAft>
                <a:spcPts val="0"/>
              </a:spcAft>
              <a:buClr>
                <a:srgbClr val="000000"/>
              </a:buClr>
              <a:buSzPts val="1100"/>
              <a:buFont typeface="Arial"/>
              <a:buNone/>
              <a:tabLst/>
              <a:defRPr/>
            </a:pPr>
            <a:endParaRPr lang="en-US" altLang="zh-TW"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endParaRPr>
          </a:p>
        </p:txBody>
      </p:sp>
    </p:spTree>
    <p:extLst>
      <p:ext uri="{BB962C8B-B14F-4D97-AF65-F5344CB8AC3E}">
        <p14:creationId xmlns:p14="http://schemas.microsoft.com/office/powerpoint/2010/main" val="6256695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5e84efc645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5e84efc645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a:t>本研究將利用區塊鏈跨鏈技術，取得主鏈上的數位貨幣交易紀錄並儲存至私有鏈當中。</a:t>
            </a:r>
            <a:endParaRPr lang="en-US" altLang="zh-TW" dirty="0"/>
          </a:p>
          <a:p>
            <a:pPr marL="0" lvl="0" indent="0" algn="l" rtl="0">
              <a:spcBef>
                <a:spcPts val="0"/>
              </a:spcBef>
              <a:spcAft>
                <a:spcPts val="0"/>
              </a:spcAft>
              <a:buNone/>
            </a:pPr>
            <a:r>
              <a:rPr lang="zh-TW" altLang="en-US" dirty="0"/>
              <a:t>然而，為了使區塊鏈能夠擁有互操作性，必須先讓區塊鏈間的資料能夠流通。</a:t>
            </a:r>
          </a:p>
          <a:p>
            <a:pPr marL="0" lvl="0" indent="0" algn="l" rtl="0">
              <a:spcBef>
                <a:spcPts val="0"/>
              </a:spcBef>
              <a:spcAft>
                <a:spcPts val="0"/>
              </a:spcAft>
              <a:buNone/>
            </a:pPr>
            <a:r>
              <a:rPr lang="zh-TW" altLang="en-US" dirty="0"/>
              <a:t>能讓兩個或多個區塊鏈間資料交換技術稱之為跨鏈技術。</a:t>
            </a:r>
          </a:p>
          <a:p>
            <a:pPr marL="0" lvl="0" indent="0" algn="l" rtl="0">
              <a:spcBef>
                <a:spcPts val="0"/>
              </a:spcBef>
              <a:spcAft>
                <a:spcPts val="0"/>
              </a:spcAft>
              <a:buNone/>
            </a:pPr>
            <a:r>
              <a:rPr lang="zh-TW" altLang="en-US" dirty="0"/>
              <a:t>跨鏈技術主要有兩種，見證人與中繼。</a:t>
            </a:r>
            <a:endParaRPr lang="en-US" altLang="zh-TW" dirty="0"/>
          </a:p>
          <a:p>
            <a:pPr marL="0" lvl="0" indent="0" algn="l" rtl="0">
              <a:spcBef>
                <a:spcPts val="0"/>
              </a:spcBef>
              <a:spcAft>
                <a:spcPts val="0"/>
              </a:spcAft>
              <a:buNone/>
            </a:pPr>
            <a:endParaRPr lang="en-US" dirty="0"/>
          </a:p>
          <a:p>
            <a:pPr marL="0" lvl="0" indent="0" algn="l" rtl="0">
              <a:spcBef>
                <a:spcPts val="0"/>
              </a:spcBef>
              <a:spcAft>
                <a:spcPts val="0"/>
              </a:spcAft>
              <a:buNone/>
            </a:pPr>
            <a:r>
              <a:rPr lang="en-US" dirty="0" err="1"/>
              <a:t>表示用見證人</a:t>
            </a: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r>
              <a:rPr lang="zh-TW" altLang="en-US" dirty="0"/>
              <a:t>放個圖，表示中間人傳遞訊息</a:t>
            </a:r>
            <a:endParaRPr lang="en-US" altLang="zh-TW" dirty="0"/>
          </a:p>
          <a:p>
            <a:pPr marL="0" lvl="0" indent="0" algn="l" rtl="0">
              <a:spcBef>
                <a:spcPts val="0"/>
              </a:spcBef>
              <a:spcAft>
                <a:spcPts val="0"/>
              </a:spcAft>
              <a:buNone/>
            </a:pPr>
            <a:endParaRPr lang="en-US" dirty="0"/>
          </a:p>
          <a:p>
            <a:pPr marL="0" lvl="0" indent="0" algn="l" rtl="0">
              <a:spcBef>
                <a:spcPts val="0"/>
              </a:spcBef>
              <a:spcAft>
                <a:spcPts val="0"/>
              </a:spcAft>
              <a:buNone/>
            </a:pPr>
            <a:r>
              <a:rPr lang="zh-TW" altLang="en-US" dirty="0"/>
              <a:t>依據依賴第三方的程度，可分為兩種模式</a:t>
            </a: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r>
              <a:rPr lang="zh-TW" altLang="en-US" dirty="0"/>
              <a:t>前提是信任大家，但有可能存在壞人，依賴程度</a:t>
            </a: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5eaae6dd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5f5eaae6d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zh-TW" altLang="en-US" sz="1100" b="0" i="0" u="none" strike="noStrike" cap="none" dirty="0">
              <a:solidFill>
                <a:srgbClr val="000000"/>
              </a:solidFill>
              <a:effectLst/>
              <a:latin typeface="Microsoft JhengHei" panose="020B0604030504040204" pitchFamily="34" charset="-120"/>
              <a:ea typeface="Microsoft JhengHei" panose="020B0604030504040204" pitchFamily="34" charset="-120"/>
              <a:cs typeface="Arial"/>
              <a:sym typeface="Arial"/>
            </a:endParaRPr>
          </a:p>
        </p:txBody>
      </p:sp>
    </p:spTree>
    <p:extLst>
      <p:ext uri="{BB962C8B-B14F-4D97-AF65-F5344CB8AC3E}">
        <p14:creationId xmlns:p14="http://schemas.microsoft.com/office/powerpoint/2010/main" val="13560455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5eaae6dd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5f5eaae6d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800100" lvl="1" indent="-342900">
              <a:lnSpc>
                <a:spcPct val="150000"/>
              </a:lnSpc>
            </a:pPr>
            <a:r>
              <a:rPr lang="zh-TW" altLang="en-US"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系統架構、使用者網頁架構圖</a:t>
            </a:r>
            <a:endParaRPr lang="en-US" altLang="zh-TW"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800100" lvl="1" indent="-342900">
              <a:lnSpc>
                <a:spcPct val="150000"/>
              </a:lnSpc>
            </a:pPr>
            <a:r>
              <a:rPr lang="zh-TW" altLang="en-US"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智能合約與</a:t>
            </a:r>
            <a:r>
              <a:rPr lang="en-US" altLang="zh-TW" sz="2000" dirty="0" err="1">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Oraclize</a:t>
            </a:r>
            <a:r>
              <a:rPr lang="en-US" altLang="zh-TW"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 (Provable) </a:t>
            </a:r>
            <a:r>
              <a:rPr lang="zh-TW" altLang="en-US"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服務</a:t>
            </a:r>
            <a:endParaRPr lang="en-US" altLang="zh-TW"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800100" lvl="1" indent="-342900">
              <a:lnSpc>
                <a:spcPct val="150000"/>
              </a:lnSpc>
            </a:pPr>
            <a:r>
              <a:rPr lang="zh-TW" altLang="en-US"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交易內容剖析</a:t>
            </a:r>
            <a:r>
              <a:rPr lang="en-US" altLang="zh-TW"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–Solidity JSON</a:t>
            </a:r>
            <a:r>
              <a:rPr lang="zh-TW" altLang="en-US"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資料格式處理</a:t>
            </a:r>
            <a:endParaRPr lang="en-US" altLang="zh-TW"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800100" lvl="1" indent="-342900">
              <a:lnSpc>
                <a:spcPct val="150000"/>
              </a:lnSpc>
            </a:pPr>
            <a:r>
              <a:rPr lang="zh-TW" altLang="en-US" sz="20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「區塊範圍」與「時間範圍」的搜索功能</a:t>
            </a:r>
            <a:endParaRPr lang="en-US" altLang="zh-TW" sz="20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7735033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5e84efc645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5e84efc645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a:t>只留兩個區塊鏈</a:t>
            </a:r>
            <a:endParaRPr lang="en-US" altLang="zh-TW" dirty="0"/>
          </a:p>
        </p:txBody>
      </p:sp>
    </p:spTree>
    <p:extLst>
      <p:ext uri="{BB962C8B-B14F-4D97-AF65-F5344CB8AC3E}">
        <p14:creationId xmlns:p14="http://schemas.microsoft.com/office/powerpoint/2010/main" val="184165985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5e84efc645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5e84efc645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a:t>只留兩個區塊鏈</a:t>
            </a:r>
            <a:endParaRPr lang="en-US" altLang="zh-TW" dirty="0"/>
          </a:p>
          <a:p>
            <a:pPr marL="0" lvl="0" indent="0" algn="l" rtl="0">
              <a:spcBef>
                <a:spcPts val="0"/>
              </a:spcBef>
              <a:spcAft>
                <a:spcPts val="0"/>
              </a:spcAft>
              <a:buNone/>
            </a:pPr>
            <a:endParaRPr lang="en-US" altLang="zh-TW" dirty="0"/>
          </a:p>
          <a:p>
            <a:pPr marL="0" lvl="0" indent="0" algn="l" rtl="0">
              <a:spcBef>
                <a:spcPts val="0"/>
              </a:spcBef>
              <a:spcAft>
                <a:spcPts val="0"/>
              </a:spcAft>
              <a:buNone/>
            </a:pPr>
            <a:r>
              <a:rPr lang="en-US" altLang="zh-TW" dirty="0"/>
              <a:t>Add token </a:t>
            </a:r>
            <a:r>
              <a:rPr lang="zh-TW" altLang="en-US" dirty="0"/>
              <a:t>例子（圖片、資料格式）</a:t>
            </a:r>
            <a:endParaRPr lang="en-US" altLang="zh-TW" dirty="0"/>
          </a:p>
          <a:p>
            <a:pPr marL="0" lvl="0" indent="0" algn="l" rtl="0">
              <a:spcBef>
                <a:spcPts val="0"/>
              </a:spcBef>
              <a:spcAft>
                <a:spcPts val="0"/>
              </a:spcAft>
              <a:buNone/>
            </a:pPr>
            <a:r>
              <a:rPr lang="zh-TW" altLang="en-US" dirty="0"/>
              <a:t>每個箭頭都加上例子，文字</a:t>
            </a:r>
            <a:endParaRPr lang="en-US" altLang="zh-TW" dirty="0"/>
          </a:p>
        </p:txBody>
      </p:sp>
    </p:spTree>
    <p:extLst>
      <p:ext uri="{BB962C8B-B14F-4D97-AF65-F5344CB8AC3E}">
        <p14:creationId xmlns:p14="http://schemas.microsoft.com/office/powerpoint/2010/main" val="15818387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5e84efc645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5e84efc645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marR="0" lvl="0" indent="0" algn="l" defTabSz="914400" rtl="0" eaLnBrk="1" fontAlgn="base" latinLnBrk="0" hangingPunct="1">
              <a:lnSpc>
                <a:spcPct val="100000"/>
              </a:lnSpc>
              <a:spcBef>
                <a:spcPts val="0"/>
              </a:spcBef>
              <a:spcAft>
                <a:spcPts val="0"/>
              </a:spcAft>
              <a:buClr>
                <a:srgbClr val="000000"/>
              </a:buClr>
              <a:buSzPts val="1100"/>
              <a:buFont typeface="Arial"/>
              <a:buNone/>
              <a:tabLst/>
              <a:defRPr/>
            </a:pPr>
            <a:r>
              <a:rPr lang="zh-TW" altLang="en-US" sz="1100" b="0" i="0" u="none" strike="noStrike" cap="none" dirty="0">
                <a:solidFill>
                  <a:srgbClr val="000000"/>
                </a:solidFill>
                <a:effectLst/>
                <a:latin typeface="Arial"/>
                <a:ea typeface="Arial"/>
                <a:cs typeface="Arial"/>
                <a:sym typeface="Arial"/>
              </a:rPr>
              <a:t>我們藉由</a:t>
            </a:r>
            <a:r>
              <a:rPr lang="en-US" altLang="zh-TW" sz="1100" b="0" i="0" u="none" strike="noStrike" cap="none" dirty="0" err="1">
                <a:solidFill>
                  <a:srgbClr val="000000"/>
                </a:solidFill>
                <a:effectLst/>
                <a:latin typeface="Arial"/>
                <a:ea typeface="Arial"/>
                <a:cs typeface="Arial"/>
                <a:sym typeface="Arial"/>
              </a:rPr>
              <a:t>Oraclize</a:t>
            </a:r>
            <a:r>
              <a:rPr lang="en-US" altLang="zh-TW" sz="1100" b="0" i="0" u="none" strike="noStrike" cap="none" dirty="0">
                <a:solidFill>
                  <a:srgbClr val="000000"/>
                </a:solidFill>
                <a:effectLst/>
                <a:latin typeface="Arial"/>
                <a:ea typeface="Arial"/>
                <a:cs typeface="Arial"/>
                <a:sym typeface="Arial"/>
              </a:rPr>
              <a:t>(Provable)</a:t>
            </a:r>
            <a:r>
              <a:rPr lang="zh-TW" altLang="en-US" sz="1100" b="0" i="0" u="none" strike="noStrike" cap="none" dirty="0">
                <a:solidFill>
                  <a:srgbClr val="000000"/>
                </a:solidFill>
                <a:effectLst/>
                <a:latin typeface="Arial"/>
                <a:ea typeface="Arial"/>
                <a:cs typeface="Arial"/>
                <a:sym typeface="Arial"/>
              </a:rPr>
              <a:t>服務，其</a:t>
            </a:r>
            <a:r>
              <a:rPr lang="zh-TW" altLang="zh-TW" sz="1100" b="0" i="0" u="none" strike="noStrike" cap="none" dirty="0">
                <a:solidFill>
                  <a:srgbClr val="000000"/>
                </a:solidFill>
                <a:effectLst/>
                <a:latin typeface="Arial"/>
                <a:ea typeface="Arial"/>
                <a:cs typeface="Arial"/>
                <a:sym typeface="Arial"/>
              </a:rPr>
              <a:t>作為</a:t>
            </a:r>
            <a:r>
              <a:rPr lang="zh-TW" altLang="en-US" sz="1100" b="0" i="0" u="none" strike="noStrike" cap="none" dirty="0">
                <a:solidFill>
                  <a:srgbClr val="000000"/>
                </a:solidFill>
                <a:effectLst/>
                <a:latin typeface="Arial"/>
                <a:ea typeface="Arial"/>
                <a:cs typeface="Arial"/>
                <a:sym typeface="Arial"/>
              </a:rPr>
              <a:t>兩</a:t>
            </a:r>
            <a:r>
              <a:rPr lang="zh-TW" altLang="zh-TW" sz="1100" b="0" i="0" u="none" strike="noStrike" cap="none" dirty="0">
                <a:solidFill>
                  <a:srgbClr val="000000"/>
                </a:solidFill>
                <a:effectLst/>
                <a:latin typeface="Arial"/>
                <a:ea typeface="Arial"/>
                <a:cs typeface="Arial"/>
                <a:sym typeface="Arial"/>
              </a:rPr>
              <a:t>區塊鏈</a:t>
            </a:r>
            <a:r>
              <a:rPr lang="zh-TW" altLang="en-US" sz="1100" b="0" i="0" u="none" strike="noStrike" cap="none" dirty="0">
                <a:solidFill>
                  <a:srgbClr val="000000"/>
                </a:solidFill>
                <a:effectLst/>
                <a:latin typeface="Arial"/>
                <a:ea typeface="Arial"/>
                <a:cs typeface="Arial"/>
                <a:sym typeface="Arial"/>
              </a:rPr>
              <a:t>間的信息提供者，將區塊鏈主網上的數位貨幣交易傳遞至私有鏈儲存</a:t>
            </a:r>
            <a:endParaRPr lang="en-US" altLang="zh-TW" sz="1100" b="0" i="0" u="none" strike="noStrike" cap="none" dirty="0">
              <a:solidFill>
                <a:srgbClr val="000000"/>
              </a:solidFill>
              <a:effectLst/>
              <a:latin typeface="Arial"/>
              <a:ea typeface="Arial"/>
              <a:cs typeface="Arial"/>
              <a:sym typeface="Arial"/>
            </a:endParaRPr>
          </a:p>
          <a:p>
            <a:pPr marL="158750" marR="0" lvl="0" indent="0" algn="l" defTabSz="914400" rtl="0" eaLnBrk="1" fontAlgn="base" latinLnBrk="0" hangingPunct="1">
              <a:lnSpc>
                <a:spcPct val="100000"/>
              </a:lnSpc>
              <a:spcBef>
                <a:spcPts val="0"/>
              </a:spcBef>
              <a:spcAft>
                <a:spcPts val="0"/>
              </a:spcAft>
              <a:buClr>
                <a:srgbClr val="000000"/>
              </a:buClr>
              <a:buSzPts val="1100"/>
              <a:buFont typeface="Arial"/>
              <a:buNone/>
              <a:tabLst/>
              <a:defRPr/>
            </a:pPr>
            <a:r>
              <a:rPr lang="zh-TW" altLang="en-US" sz="1100" b="0" i="0" u="none" strike="noStrike" cap="none" dirty="0">
                <a:solidFill>
                  <a:srgbClr val="000000"/>
                </a:solidFill>
                <a:effectLst/>
                <a:latin typeface="Arial"/>
                <a:ea typeface="Arial"/>
                <a:cs typeface="Arial"/>
                <a:sym typeface="Arial"/>
              </a:rPr>
              <a:t>該服務也提供</a:t>
            </a:r>
            <a:r>
              <a:rPr lang="en-US" altLang="zh-TW" sz="1100" b="0" i="0" u="none" strike="noStrike" cap="none" dirty="0">
                <a:solidFill>
                  <a:srgbClr val="000000"/>
                </a:solidFill>
                <a:effectLst/>
                <a:latin typeface="Arial"/>
                <a:ea typeface="Arial"/>
                <a:cs typeface="Arial"/>
                <a:sym typeface="Arial"/>
              </a:rPr>
              <a:t>Web</a:t>
            </a:r>
            <a:r>
              <a:rPr lang="zh-TW" altLang="en-US" sz="1100" b="0" i="0" u="none" strike="noStrike" cap="none" dirty="0">
                <a:solidFill>
                  <a:srgbClr val="000000"/>
                </a:solidFill>
                <a:effectLst/>
                <a:latin typeface="Arial"/>
                <a:ea typeface="Arial"/>
                <a:cs typeface="Arial"/>
                <a:sym typeface="Arial"/>
              </a:rPr>
              <a:t> </a:t>
            </a:r>
            <a:r>
              <a:rPr lang="en-US" altLang="zh-TW" sz="1100" b="0" i="0" u="none" strike="noStrike" cap="none" dirty="0">
                <a:solidFill>
                  <a:srgbClr val="000000"/>
                </a:solidFill>
                <a:effectLst/>
                <a:latin typeface="Arial"/>
                <a:ea typeface="Arial"/>
                <a:cs typeface="Arial"/>
                <a:sym typeface="Arial"/>
              </a:rPr>
              <a:t>API</a:t>
            </a:r>
            <a:r>
              <a:rPr lang="zh-TW" altLang="en-US" sz="1100" b="0" i="0" u="none" strike="noStrike" cap="none" dirty="0">
                <a:solidFill>
                  <a:srgbClr val="000000"/>
                </a:solidFill>
                <a:effectLst/>
                <a:latin typeface="Arial"/>
                <a:ea typeface="Arial"/>
                <a:cs typeface="Arial"/>
                <a:sym typeface="Arial"/>
              </a:rPr>
              <a:t>調用功能，使得我們可以從區塊鏈內部取得外部世界的資訊，或是其他鏈上的交易資料等</a:t>
            </a:r>
            <a:endParaRPr lang="en-US" altLang="zh-TW" sz="1100" b="0" i="0" u="none" strike="noStrike" cap="none" dirty="0">
              <a:solidFill>
                <a:srgbClr val="000000"/>
              </a:solidFill>
              <a:effectLst/>
              <a:latin typeface="Arial"/>
              <a:ea typeface="Arial"/>
              <a:cs typeface="Arial"/>
              <a:sym typeface="Arial"/>
            </a:endParaRPr>
          </a:p>
          <a:p>
            <a:pPr marL="158750" marR="0" lvl="0" indent="0" algn="l" defTabSz="914400" rtl="0" eaLnBrk="1" fontAlgn="base" latinLnBrk="0" hangingPunct="1">
              <a:lnSpc>
                <a:spcPct val="100000"/>
              </a:lnSpc>
              <a:spcBef>
                <a:spcPts val="0"/>
              </a:spcBef>
              <a:spcAft>
                <a:spcPts val="0"/>
              </a:spcAft>
              <a:buClr>
                <a:srgbClr val="000000"/>
              </a:buClr>
              <a:buSzPts val="1100"/>
              <a:buFont typeface="Arial"/>
              <a:buNone/>
              <a:tabLst/>
              <a:defRPr/>
            </a:pPr>
            <a:r>
              <a:rPr lang="zh-TW" altLang="en-US" sz="1100" b="0" i="0" u="none" strike="noStrike" cap="none" dirty="0">
                <a:solidFill>
                  <a:srgbClr val="000000"/>
                </a:solidFill>
                <a:effectLst/>
                <a:latin typeface="Arial"/>
                <a:ea typeface="Arial"/>
                <a:cs typeface="Arial"/>
                <a:sym typeface="Arial"/>
              </a:rPr>
              <a:t>而在本研究中，我們使用見證人機制來實現跨鏈技術</a:t>
            </a:r>
            <a:endParaRPr lang="zh-TW" altLang="zh-TW" sz="1100" b="0" i="0" u="none" strike="noStrike" cap="none" dirty="0">
              <a:solidFill>
                <a:srgbClr val="000000"/>
              </a:solidFill>
              <a:effectLst/>
              <a:latin typeface="Arial"/>
              <a:ea typeface="Arial"/>
              <a:cs typeface="Arial"/>
              <a:sym typeface="Arial"/>
            </a:endParaRPr>
          </a:p>
        </p:txBody>
      </p:sp>
    </p:spTree>
    <p:extLst>
      <p:ext uri="{BB962C8B-B14F-4D97-AF65-F5344CB8AC3E}">
        <p14:creationId xmlns:p14="http://schemas.microsoft.com/office/powerpoint/2010/main" val="26017446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5e84efc645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5e84efc64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zh-TW" altLang="en-US" dirty="0"/>
          </a:p>
        </p:txBody>
      </p:sp>
    </p:spTree>
    <p:extLst>
      <p:ext uri="{BB962C8B-B14F-4D97-AF65-F5344CB8AC3E}">
        <p14:creationId xmlns:p14="http://schemas.microsoft.com/office/powerpoint/2010/main" val="325173366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5e84efc645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5e84efc64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a:t>此為本實驗系統中所儲存之資料內容，其資料為透過區塊高度有小到大儲存</a:t>
            </a:r>
            <a:endParaRPr lang="en-US" altLang="zh-TW" dirty="0"/>
          </a:p>
          <a:p>
            <a:pPr marL="0" lvl="0" indent="0" algn="l" rtl="0">
              <a:spcBef>
                <a:spcPts val="0"/>
              </a:spcBef>
              <a:spcAft>
                <a:spcPts val="0"/>
              </a:spcAft>
              <a:buNone/>
            </a:pPr>
            <a:endParaRPr lang="en-US" altLang="zh-TW" dirty="0"/>
          </a:p>
          <a:p>
            <a:pPr marL="0" lvl="0" indent="0" algn="l" rtl="0">
              <a:spcBef>
                <a:spcPts val="0"/>
              </a:spcBef>
              <a:spcAft>
                <a:spcPts val="0"/>
              </a:spcAft>
              <a:buNone/>
            </a:pPr>
            <a:r>
              <a:rPr lang="zh-TW" altLang="en-US" dirty="0"/>
              <a:t>解釋合約如何有小到大儲存</a:t>
            </a:r>
            <a:r>
              <a:rPr lang="en-US" altLang="zh-TW" dirty="0"/>
              <a:t/>
            </a:r>
            <a:br>
              <a:rPr lang="en-US" altLang="zh-TW" dirty="0"/>
            </a:br>
            <a:r>
              <a:rPr lang="zh-TW" altLang="en-US" dirty="0"/>
              <a:t>解釋合約使用流程</a:t>
            </a:r>
            <a:endParaRPr lang="en-US" altLang="zh-TW" dirty="0"/>
          </a:p>
        </p:txBody>
      </p:sp>
    </p:spTree>
    <p:extLst>
      <p:ext uri="{BB962C8B-B14F-4D97-AF65-F5344CB8AC3E}">
        <p14:creationId xmlns:p14="http://schemas.microsoft.com/office/powerpoint/2010/main" val="80627258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5e84efc645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5e84efc64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a:t>此為本實驗系統中所儲存之資料內容，其資料為透過區塊高度有小到大儲存</a:t>
            </a:r>
            <a:endParaRPr lang="en-US" altLang="zh-TW" dirty="0"/>
          </a:p>
          <a:p>
            <a:pPr marL="0" lvl="0" indent="0" algn="l" rtl="0">
              <a:spcBef>
                <a:spcPts val="0"/>
              </a:spcBef>
              <a:spcAft>
                <a:spcPts val="0"/>
              </a:spcAft>
              <a:buNone/>
            </a:pPr>
            <a:endParaRPr lang="en-US" altLang="zh-TW" dirty="0"/>
          </a:p>
          <a:p>
            <a:pPr marL="0" lvl="0" indent="0" algn="l" rtl="0">
              <a:spcBef>
                <a:spcPts val="0"/>
              </a:spcBef>
              <a:spcAft>
                <a:spcPts val="0"/>
              </a:spcAft>
              <a:buNone/>
            </a:pPr>
            <a:r>
              <a:rPr lang="zh-TW" altLang="en-US" dirty="0"/>
              <a:t>解釋合約如何有小到大儲存</a:t>
            </a:r>
            <a:r>
              <a:rPr lang="en-US" altLang="zh-TW" dirty="0"/>
              <a:t/>
            </a:r>
            <a:br>
              <a:rPr lang="en-US" altLang="zh-TW" dirty="0"/>
            </a:br>
            <a:r>
              <a:rPr lang="zh-TW" altLang="en-US" dirty="0"/>
              <a:t>解釋合約使用</a:t>
            </a:r>
            <a:r>
              <a:rPr lang="zh-TW" altLang="en-US" dirty="0" smtClean="0"/>
              <a:t>流程</a:t>
            </a:r>
            <a:endParaRPr lang="en-US" altLang="zh-TW" dirty="0" smtClean="0"/>
          </a:p>
          <a:p>
            <a:pPr marL="0" lvl="0" indent="0" algn="l" rtl="0">
              <a:spcBef>
                <a:spcPts val="0"/>
              </a:spcBef>
              <a:spcAft>
                <a:spcPts val="0"/>
              </a:spcAft>
              <a:buNone/>
            </a:pPr>
            <a:endParaRPr lang="en-US" altLang="zh-TW" dirty="0" smtClean="0"/>
          </a:p>
          <a:p>
            <a:pPr marL="0" lvl="0" indent="0" algn="l" rtl="0">
              <a:spcBef>
                <a:spcPts val="0"/>
              </a:spcBef>
              <a:spcAft>
                <a:spcPts val="0"/>
              </a:spcAft>
              <a:buNone/>
            </a:pPr>
            <a:r>
              <a:rPr lang="zh-TW" altLang="en-US" dirty="0" smtClean="0"/>
              <a:t>換背景顏色</a:t>
            </a:r>
            <a:endParaRPr lang="en-US" altLang="zh-TW" dirty="0"/>
          </a:p>
        </p:txBody>
      </p:sp>
    </p:spTree>
    <p:extLst>
      <p:ext uri="{BB962C8B-B14F-4D97-AF65-F5344CB8AC3E}">
        <p14:creationId xmlns:p14="http://schemas.microsoft.com/office/powerpoint/2010/main" val="38905286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5e84efc645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5e84efc64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zh-TW" altLang="en-US" dirty="0"/>
          </a:p>
        </p:txBody>
      </p:sp>
    </p:spTree>
    <p:extLst>
      <p:ext uri="{BB962C8B-B14F-4D97-AF65-F5344CB8AC3E}">
        <p14:creationId xmlns:p14="http://schemas.microsoft.com/office/powerpoint/2010/main" val="192655864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5e84efc645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5e84efc64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TW" dirty="0"/>
              <a:t>Topics[0]:</a:t>
            </a:r>
            <a:r>
              <a:rPr lang="en-US" altLang="zh-TW" baseline="0" dirty="0"/>
              <a:t> function method</a:t>
            </a:r>
          </a:p>
          <a:p>
            <a:pPr marL="0" lvl="0" indent="0" algn="l" rtl="0">
              <a:spcBef>
                <a:spcPts val="0"/>
              </a:spcBef>
              <a:spcAft>
                <a:spcPts val="0"/>
              </a:spcAft>
              <a:buNone/>
            </a:pPr>
            <a:r>
              <a:rPr lang="en-US" altLang="zh-TW" dirty="0"/>
              <a:t>Topics[1]: sender</a:t>
            </a:r>
          </a:p>
          <a:p>
            <a:pPr marL="0" lvl="0" indent="0" algn="l" rtl="0">
              <a:spcBef>
                <a:spcPts val="0"/>
              </a:spcBef>
              <a:spcAft>
                <a:spcPts val="0"/>
              </a:spcAft>
              <a:buNone/>
            </a:pPr>
            <a:r>
              <a:rPr lang="en-US" altLang="zh-TW" dirty="0"/>
              <a:t>Topics[2]: receiver</a:t>
            </a:r>
            <a:endParaRPr lang="zh-TW" altLang="en-US" dirty="0"/>
          </a:p>
        </p:txBody>
      </p:sp>
    </p:spTree>
    <p:extLst>
      <p:ext uri="{BB962C8B-B14F-4D97-AF65-F5344CB8AC3E}">
        <p14:creationId xmlns:p14="http://schemas.microsoft.com/office/powerpoint/2010/main" val="83203003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5e84efc645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5e84efc64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TW" dirty="0"/>
              <a:t>Topics[0]:</a:t>
            </a:r>
            <a:r>
              <a:rPr lang="en-US" altLang="zh-TW" baseline="0" dirty="0"/>
              <a:t> function method</a:t>
            </a:r>
          </a:p>
          <a:p>
            <a:pPr marL="0" lvl="0" indent="0" algn="l" rtl="0">
              <a:spcBef>
                <a:spcPts val="0"/>
              </a:spcBef>
              <a:spcAft>
                <a:spcPts val="0"/>
              </a:spcAft>
              <a:buNone/>
            </a:pPr>
            <a:r>
              <a:rPr lang="en-US" altLang="zh-TW" dirty="0"/>
              <a:t>Topics[1]: sender</a:t>
            </a:r>
          </a:p>
          <a:p>
            <a:pPr marL="0" lvl="0" indent="0" algn="l" rtl="0">
              <a:spcBef>
                <a:spcPts val="0"/>
              </a:spcBef>
              <a:spcAft>
                <a:spcPts val="0"/>
              </a:spcAft>
              <a:buNone/>
            </a:pPr>
            <a:r>
              <a:rPr lang="en-US" altLang="zh-TW" dirty="0"/>
              <a:t>Topics[2]: receiver</a:t>
            </a:r>
            <a:endParaRPr lang="zh-TW" altLang="en-US" dirty="0"/>
          </a:p>
        </p:txBody>
      </p:sp>
    </p:spTree>
    <p:extLst>
      <p:ext uri="{BB962C8B-B14F-4D97-AF65-F5344CB8AC3E}">
        <p14:creationId xmlns:p14="http://schemas.microsoft.com/office/powerpoint/2010/main" val="38852853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5eaae6dd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5f5eaae6d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zh-TW" altLang="en-US" sz="1100" b="0" i="0" u="none" strike="noStrike" cap="none" dirty="0">
              <a:solidFill>
                <a:srgbClr val="000000"/>
              </a:solidFill>
              <a:effectLst/>
              <a:latin typeface="Microsoft JhengHei" panose="020B0604030504040204" pitchFamily="34" charset="-120"/>
              <a:ea typeface="Microsoft JhengHei" panose="020B0604030504040204" pitchFamily="34" charset="-120"/>
              <a:cs typeface="Arial"/>
              <a:sym typeface="Arial"/>
            </a:endParaRPr>
          </a:p>
        </p:txBody>
      </p:sp>
    </p:spTree>
    <p:extLst>
      <p:ext uri="{BB962C8B-B14F-4D97-AF65-F5344CB8AC3E}">
        <p14:creationId xmlns:p14="http://schemas.microsoft.com/office/powerpoint/2010/main" val="157566337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5e84efc645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5e84efc64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zh-TW" altLang="en-US" dirty="0"/>
          </a:p>
        </p:txBody>
      </p:sp>
    </p:spTree>
    <p:extLst>
      <p:ext uri="{BB962C8B-B14F-4D97-AF65-F5344CB8AC3E}">
        <p14:creationId xmlns:p14="http://schemas.microsoft.com/office/powerpoint/2010/main" val="376927984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5e84efc645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5e84efc64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a:t>此為本實驗系統中所儲存之資料內容，其資料為透過區塊高度有小到大儲存</a:t>
            </a:r>
            <a:endParaRPr lang="en-US" altLang="zh-TW" dirty="0"/>
          </a:p>
          <a:p>
            <a:pPr marL="0" lvl="0" indent="0" algn="l" rtl="0">
              <a:spcBef>
                <a:spcPts val="0"/>
              </a:spcBef>
              <a:spcAft>
                <a:spcPts val="0"/>
              </a:spcAft>
              <a:buNone/>
            </a:pPr>
            <a:endParaRPr lang="en-US" altLang="zh-TW" dirty="0"/>
          </a:p>
          <a:p>
            <a:pPr marL="0" lvl="0" indent="0" algn="l" rtl="0">
              <a:spcBef>
                <a:spcPts val="0"/>
              </a:spcBef>
              <a:spcAft>
                <a:spcPts val="0"/>
              </a:spcAft>
              <a:buNone/>
            </a:pPr>
            <a:r>
              <a:rPr lang="zh-TW" altLang="en-US" dirty="0"/>
              <a:t>解釋合約如何有小到大儲存</a:t>
            </a:r>
            <a:r>
              <a:rPr lang="en-US" altLang="zh-TW" dirty="0"/>
              <a:t/>
            </a:r>
            <a:br>
              <a:rPr lang="en-US" altLang="zh-TW" dirty="0"/>
            </a:br>
            <a:r>
              <a:rPr lang="zh-TW" altLang="en-US" dirty="0"/>
              <a:t>解釋合約使用流程</a:t>
            </a:r>
            <a:endParaRPr lang="en-US" altLang="zh-TW" dirty="0"/>
          </a:p>
          <a:p>
            <a:pPr marL="0" lvl="0" indent="0" algn="l" rtl="0">
              <a:spcBef>
                <a:spcPts val="0"/>
              </a:spcBef>
              <a:spcAft>
                <a:spcPts val="0"/>
              </a:spcAft>
              <a:buNone/>
            </a:pPr>
            <a:endParaRPr lang="en-US" altLang="zh-TW" dirty="0"/>
          </a:p>
          <a:p>
            <a:pPr marL="0" lvl="0" indent="0" algn="l" rtl="0">
              <a:spcBef>
                <a:spcPts val="0"/>
              </a:spcBef>
              <a:spcAft>
                <a:spcPts val="0"/>
              </a:spcAft>
              <a:buNone/>
            </a:pPr>
            <a:r>
              <a:rPr lang="zh-TW" altLang="en-US" dirty="0"/>
              <a:t>用前面的表個作為例子</a:t>
            </a:r>
            <a:endParaRPr lang="en-US" altLang="zh-TW" dirty="0"/>
          </a:p>
        </p:txBody>
      </p:sp>
    </p:spTree>
    <p:extLst>
      <p:ext uri="{BB962C8B-B14F-4D97-AF65-F5344CB8AC3E}">
        <p14:creationId xmlns:p14="http://schemas.microsoft.com/office/powerpoint/2010/main" val="4002342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5e84efc645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5e84efc64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a:t>在藉由</a:t>
            </a:r>
            <a:r>
              <a:rPr lang="en-US" altLang="zh-TW" dirty="0" err="1"/>
              <a:t>Oraclize</a:t>
            </a:r>
            <a:r>
              <a:rPr lang="en-US" altLang="zh-TW" dirty="0"/>
              <a:t>(Provable)</a:t>
            </a:r>
            <a:r>
              <a:rPr lang="zh-TW" altLang="en-US" dirty="0"/>
              <a:t>服務取得的歷史交易，是由區塊高度依序存取得之，所以於智能合約中所儲存的所有皆是透過區塊高度去排序過的資料集</a:t>
            </a:r>
            <a:endParaRPr lang="en-US" altLang="zh-TW" dirty="0"/>
          </a:p>
          <a:p>
            <a:pPr marL="0" lvl="0" indent="0" algn="l" rtl="0">
              <a:spcBef>
                <a:spcPts val="0"/>
              </a:spcBef>
              <a:spcAft>
                <a:spcPts val="0"/>
              </a:spcAft>
              <a:buNone/>
            </a:pPr>
            <a:r>
              <a:rPr lang="zh-TW" altLang="en-US" dirty="0"/>
              <a:t>我們更透過</a:t>
            </a:r>
            <a:r>
              <a:rPr lang="en-US" altLang="zh-TW" dirty="0"/>
              <a:t>Binary</a:t>
            </a:r>
            <a:r>
              <a:rPr lang="zh-TW" altLang="en-US" dirty="0"/>
              <a:t> </a:t>
            </a:r>
            <a:r>
              <a:rPr lang="en-US" altLang="zh-TW" dirty="0"/>
              <a:t>Search</a:t>
            </a:r>
            <a:r>
              <a:rPr lang="zh-TW" altLang="en-US" dirty="0"/>
              <a:t>的方式，更快速的取得欲查詢的交易內容</a:t>
            </a:r>
          </a:p>
        </p:txBody>
      </p:sp>
    </p:spTree>
    <p:extLst>
      <p:ext uri="{BB962C8B-B14F-4D97-AF65-F5344CB8AC3E}">
        <p14:creationId xmlns:p14="http://schemas.microsoft.com/office/powerpoint/2010/main" val="29966775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5e84efc645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5e84efc64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a:t>在藉由</a:t>
            </a:r>
            <a:r>
              <a:rPr lang="en-US" altLang="zh-TW" dirty="0" err="1"/>
              <a:t>Oraclize</a:t>
            </a:r>
            <a:r>
              <a:rPr lang="en-US" altLang="zh-TW" dirty="0"/>
              <a:t>(Provable)</a:t>
            </a:r>
            <a:r>
              <a:rPr lang="zh-TW" altLang="en-US" dirty="0"/>
              <a:t>服務取得的歷史交易，是由區塊高度依序存取得之，所以於智能合約中所儲存的所有皆是透過區塊高度去排序過的資料集，，我們更透過</a:t>
            </a:r>
            <a:r>
              <a:rPr lang="en-US" altLang="zh-TW" dirty="0"/>
              <a:t>Binary</a:t>
            </a:r>
            <a:r>
              <a:rPr lang="zh-TW" altLang="en-US" dirty="0"/>
              <a:t> </a:t>
            </a:r>
            <a:r>
              <a:rPr lang="en-US" altLang="zh-TW" dirty="0"/>
              <a:t>Search</a:t>
            </a:r>
            <a:r>
              <a:rPr lang="zh-TW" altLang="en-US" dirty="0"/>
              <a:t>的方式，更快速的取得欲查詢的交易內容</a:t>
            </a:r>
            <a:endParaRPr lang="en-US" altLang="zh-TW" dirty="0"/>
          </a:p>
          <a:p>
            <a:pPr marL="0" lvl="0" indent="0" algn="l" rtl="0">
              <a:spcBef>
                <a:spcPts val="0"/>
              </a:spcBef>
              <a:spcAft>
                <a:spcPts val="0"/>
              </a:spcAft>
              <a:buNone/>
            </a:pPr>
            <a:endParaRPr lang="en-US" altLang="zh-TW" dirty="0"/>
          </a:p>
          <a:p>
            <a:pPr marL="0" lvl="0" indent="0" algn="l" rtl="0">
              <a:spcBef>
                <a:spcPts val="0"/>
              </a:spcBef>
              <a:spcAft>
                <a:spcPts val="0"/>
              </a:spcAft>
              <a:buNone/>
            </a:pPr>
            <a:r>
              <a:rPr lang="en-US" altLang="zh-TW" dirty="0"/>
              <a:t>10-10. 50-50</a:t>
            </a:r>
          </a:p>
          <a:p>
            <a:pPr marL="0" lvl="0" indent="0" algn="l" rtl="0">
              <a:spcBef>
                <a:spcPts val="0"/>
              </a:spcBef>
              <a:spcAft>
                <a:spcPts val="0"/>
              </a:spcAft>
              <a:buNone/>
            </a:pPr>
            <a:r>
              <a:rPr lang="zh-TW" altLang="en-US" dirty="0"/>
              <a:t>每個區塊高度有</a:t>
            </a:r>
            <a:r>
              <a:rPr lang="en-US" altLang="zh-TW" dirty="0"/>
              <a:t>10</a:t>
            </a:r>
            <a:r>
              <a:rPr lang="zh-TW" altLang="en-US" dirty="0"/>
              <a:t>筆要寫出來</a:t>
            </a:r>
            <a:endParaRPr lang="en-US" altLang="zh-TW" dirty="0"/>
          </a:p>
          <a:p>
            <a:pPr marL="0" lvl="0" indent="0" algn="l" rtl="0">
              <a:spcBef>
                <a:spcPts val="0"/>
              </a:spcBef>
              <a:spcAft>
                <a:spcPts val="0"/>
              </a:spcAft>
              <a:buNone/>
            </a:pPr>
            <a:endParaRPr lang="en-US" altLang="zh-TW" dirty="0"/>
          </a:p>
          <a:p>
            <a:pPr marL="0" lvl="0" indent="0" algn="l" rtl="0">
              <a:spcBef>
                <a:spcPts val="0"/>
              </a:spcBef>
              <a:spcAft>
                <a:spcPts val="0"/>
              </a:spcAft>
              <a:buNone/>
            </a:pPr>
            <a:r>
              <a:rPr lang="zh-TW" altLang="en-US" dirty="0"/>
              <a:t>區塊高度區間</a:t>
            </a:r>
            <a:endParaRPr lang="en-US" altLang="zh-TW" dirty="0"/>
          </a:p>
        </p:txBody>
      </p:sp>
    </p:spTree>
    <p:extLst>
      <p:ext uri="{BB962C8B-B14F-4D97-AF65-F5344CB8AC3E}">
        <p14:creationId xmlns:p14="http://schemas.microsoft.com/office/powerpoint/2010/main" val="35831709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5eaae6dd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5f5eaae6d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zh-TW" altLang="en-US" sz="1100" b="0" i="0" u="none" strike="noStrike" cap="none" dirty="0">
              <a:solidFill>
                <a:srgbClr val="000000"/>
              </a:solidFill>
              <a:effectLst/>
              <a:latin typeface="Microsoft JhengHei" panose="020B0604030504040204" pitchFamily="34" charset="-120"/>
              <a:ea typeface="Microsoft JhengHei" panose="020B0604030504040204" pitchFamily="34" charset="-120"/>
              <a:cs typeface="Arial"/>
              <a:sym typeface="Arial"/>
            </a:endParaRPr>
          </a:p>
        </p:txBody>
      </p:sp>
    </p:spTree>
    <p:extLst>
      <p:ext uri="{BB962C8B-B14F-4D97-AF65-F5344CB8AC3E}">
        <p14:creationId xmlns:p14="http://schemas.microsoft.com/office/powerpoint/2010/main" val="278449889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5e84efc645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5e84efc64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a:t>新增</a:t>
            </a:r>
            <a:r>
              <a:rPr lang="en-US" altLang="zh-TW" dirty="0"/>
              <a:t>/</a:t>
            </a:r>
            <a:r>
              <a:rPr lang="zh-TW" altLang="en-US" dirty="0"/>
              <a:t>修改 域追蹤的</a:t>
            </a:r>
            <a:r>
              <a:rPr lang="en-US" altLang="zh-TW" dirty="0"/>
              <a:t>ERC20 Token</a:t>
            </a:r>
          </a:p>
          <a:p>
            <a:pPr marL="0" lvl="0" indent="0" algn="l" rtl="0">
              <a:spcBef>
                <a:spcPts val="0"/>
              </a:spcBef>
              <a:spcAft>
                <a:spcPts val="0"/>
              </a:spcAft>
              <a:buNone/>
            </a:pPr>
            <a:endParaRPr lang="en-US" altLang="zh-TW" dirty="0"/>
          </a:p>
          <a:p>
            <a:pPr marL="0" lvl="0" indent="0" algn="l" rtl="0">
              <a:spcBef>
                <a:spcPts val="0"/>
              </a:spcBef>
              <a:spcAft>
                <a:spcPts val="0"/>
              </a:spcAft>
              <a:buNone/>
            </a:pPr>
            <a:r>
              <a:rPr lang="zh-TW" altLang="en-US" dirty="0"/>
              <a:t>重作一張圖</a:t>
            </a:r>
          </a:p>
        </p:txBody>
      </p:sp>
    </p:spTree>
    <p:extLst>
      <p:ext uri="{BB962C8B-B14F-4D97-AF65-F5344CB8AC3E}">
        <p14:creationId xmlns:p14="http://schemas.microsoft.com/office/powerpoint/2010/main" val="221008090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g5f7241b6e0_0_7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6" name="Google Shape;376;g5f7241b6e0_0_7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2"/>
        <p:cNvGrpSpPr/>
        <p:nvPr/>
      </p:nvGrpSpPr>
      <p:grpSpPr>
        <a:xfrm>
          <a:off x="0" y="0"/>
          <a:ext cx="0" cy="0"/>
          <a:chOff x="0" y="0"/>
          <a:chExt cx="0" cy="0"/>
        </a:xfrm>
      </p:grpSpPr>
      <p:sp>
        <p:nvSpPr>
          <p:cNvPr id="663" name="Google Shape;663;g5f6ddfc013_0_3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4" name="Google Shape;664;g5f6ddfc013_0_3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600"/>
              </a:spcAft>
              <a:buClr>
                <a:schemeClr val="dk1"/>
              </a:buClr>
              <a:buSzPts val="1100"/>
              <a:buFont typeface="Arial"/>
              <a:buNone/>
            </a:pPr>
            <a:endParaRPr sz="1200"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2"/>
        <p:cNvGrpSpPr/>
        <p:nvPr/>
      </p:nvGrpSpPr>
      <p:grpSpPr>
        <a:xfrm>
          <a:off x="0" y="0"/>
          <a:ext cx="0" cy="0"/>
          <a:chOff x="0" y="0"/>
          <a:chExt cx="0" cy="0"/>
        </a:xfrm>
      </p:grpSpPr>
      <p:sp>
        <p:nvSpPr>
          <p:cNvPr id="663" name="Google Shape;663;g5f6ddfc013_0_3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4" name="Google Shape;664;g5f6ddfc013_0_3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600"/>
              </a:spcAft>
              <a:buClr>
                <a:schemeClr val="dk1"/>
              </a:buClr>
              <a:buSzPts val="1100"/>
              <a:buFont typeface="Arial"/>
              <a:buNone/>
            </a:pPr>
            <a:endParaRPr sz="1200" dirty="0"/>
          </a:p>
        </p:txBody>
      </p:sp>
    </p:spTree>
    <p:extLst>
      <p:ext uri="{BB962C8B-B14F-4D97-AF65-F5344CB8AC3E}">
        <p14:creationId xmlns:p14="http://schemas.microsoft.com/office/powerpoint/2010/main" val="257761670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9"/>
        <p:cNvGrpSpPr/>
        <p:nvPr/>
      </p:nvGrpSpPr>
      <p:grpSpPr>
        <a:xfrm>
          <a:off x="0" y="0"/>
          <a:ext cx="0" cy="0"/>
          <a:chOff x="0" y="0"/>
          <a:chExt cx="0" cy="0"/>
        </a:xfrm>
      </p:grpSpPr>
      <p:sp>
        <p:nvSpPr>
          <p:cNvPr id="670" name="Google Shape;670;g5f6ddfc013_0_4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1" name="Google Shape;671;g5f6ddfc013_0_4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dirty="0"/>
              <a:t>最後感謝各位委員今日的參與</a:t>
            </a: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5eaae6dd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5f5eaae6d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zh-TW" altLang="en-US" sz="1100" b="0" i="0" u="none" strike="noStrike" cap="none" dirty="0">
              <a:solidFill>
                <a:srgbClr val="000000"/>
              </a:solidFill>
              <a:effectLst/>
              <a:latin typeface="Microsoft JhengHei" panose="020B0604030504040204" pitchFamily="34" charset="-120"/>
              <a:ea typeface="Microsoft JhengHei" panose="020B0604030504040204" pitchFamily="34" charset="-120"/>
              <a:cs typeface="Arial"/>
              <a:sym typeface="Arial"/>
            </a:endParaRPr>
          </a:p>
        </p:txBody>
      </p:sp>
    </p:spTree>
    <p:extLst>
      <p:ext uri="{BB962C8B-B14F-4D97-AF65-F5344CB8AC3E}">
        <p14:creationId xmlns:p14="http://schemas.microsoft.com/office/powerpoint/2010/main" val="39227457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5eaae6dd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5f5eaae6d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zh-TW" altLang="en-US" sz="1100" b="0" i="0" u="none" strike="noStrike" cap="none" dirty="0">
              <a:solidFill>
                <a:srgbClr val="000000"/>
              </a:solidFill>
              <a:effectLst/>
              <a:latin typeface="Microsoft JhengHei" panose="020B0604030504040204" pitchFamily="34" charset="-120"/>
              <a:ea typeface="Microsoft JhengHei" panose="020B0604030504040204" pitchFamily="34" charset="-120"/>
              <a:cs typeface="Arial"/>
              <a:sym typeface="Arial"/>
            </a:endParaRPr>
          </a:p>
        </p:txBody>
      </p:sp>
    </p:spTree>
    <p:extLst>
      <p:ext uri="{BB962C8B-B14F-4D97-AF65-F5344CB8AC3E}">
        <p14:creationId xmlns:p14="http://schemas.microsoft.com/office/powerpoint/2010/main" val="33521573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5eaae6dd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5f5eaae6d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a:latin typeface="Microsoft JhengHei" panose="020B0604030504040204" pitchFamily="34" charset="-120"/>
                <a:ea typeface="Microsoft JhengHei" panose="020B0604030504040204" pitchFamily="34" charset="-120"/>
              </a:rPr>
              <a:t>區塊鏈本身不支援搜尋的功能，大多需仰賴外部程式或</a:t>
            </a:r>
            <a:r>
              <a:rPr lang="en-US" altLang="zh-TW" dirty="0">
                <a:latin typeface="Microsoft JhengHei" panose="020B0604030504040204" pitchFamily="34" charset="-120"/>
                <a:ea typeface="Microsoft JhengHei" panose="020B0604030504040204" pitchFamily="34" charset="-120"/>
              </a:rPr>
              <a:t>API</a:t>
            </a:r>
            <a:r>
              <a:rPr lang="zh-TW" altLang="en-US" dirty="0">
                <a:latin typeface="Microsoft JhengHei" panose="020B0604030504040204" pitchFamily="34" charset="-120"/>
                <a:ea typeface="Microsoft JhengHei" panose="020B0604030504040204" pitchFamily="34" charset="-120"/>
              </a:rPr>
              <a:t>取得鏈上資訊</a:t>
            </a:r>
            <a:endParaRPr lang="en-US" altLang="zh-TW" dirty="0">
              <a:latin typeface="Microsoft JhengHei" panose="020B0604030504040204" pitchFamily="34" charset="-120"/>
              <a:ea typeface="Microsoft JhengHei" panose="020B0604030504040204" pitchFamily="34" charset="-120"/>
            </a:endParaRPr>
          </a:p>
          <a:p>
            <a:pPr marL="0" lvl="0" indent="0" algn="l" rtl="0">
              <a:spcBef>
                <a:spcPts val="0"/>
              </a:spcBef>
              <a:spcAft>
                <a:spcPts val="0"/>
              </a:spcAft>
              <a:buNone/>
            </a:pPr>
            <a:r>
              <a:rPr lang="zh-TW" altLang="en-US" dirty="0">
                <a:latin typeface="Microsoft JhengHei" panose="020B0604030504040204" pitchFamily="34" charset="-120"/>
                <a:ea typeface="Microsoft JhengHei" panose="020B0604030504040204" pitchFamily="34" charset="-120"/>
              </a:rPr>
              <a:t>為何不存到本地資料庫？</a:t>
            </a:r>
            <a:endParaRPr lang="en-US" altLang="zh-TW" dirty="0">
              <a:latin typeface="Microsoft JhengHei" panose="020B0604030504040204" pitchFamily="34" charset="-120"/>
              <a:ea typeface="Microsoft JhengHei" panose="020B0604030504040204" pitchFamily="34" charset="-120"/>
            </a:endParaRPr>
          </a:p>
          <a:p>
            <a:pPr marL="0" lvl="0" indent="0" algn="l" rtl="0">
              <a:spcBef>
                <a:spcPts val="0"/>
              </a:spcBef>
              <a:spcAft>
                <a:spcPts val="0"/>
              </a:spcAft>
              <a:buNone/>
            </a:pPr>
            <a:r>
              <a:rPr lang="zh-TW" altLang="en-US" dirty="0">
                <a:latin typeface="Microsoft JhengHei" panose="020B0604030504040204" pitchFamily="34" charset="-120"/>
                <a:ea typeface="Microsoft JhengHei" panose="020B0604030504040204" pitchFamily="34" charset="-120"/>
              </a:rPr>
              <a:t>智能合約也能做到這些功能，又能去中心化，具有公信力</a:t>
            </a:r>
            <a:endParaRPr lang="en-US" altLang="zh-TW" dirty="0">
              <a:latin typeface="Microsoft JhengHei" panose="020B0604030504040204" pitchFamily="34" charset="-120"/>
              <a:ea typeface="Microsoft JhengHei" panose="020B0604030504040204" pitchFamily="34" charset="-120"/>
            </a:endParaRPr>
          </a:p>
          <a:p>
            <a:pPr marL="0" lvl="0" indent="0" algn="l" rtl="0">
              <a:spcBef>
                <a:spcPts val="0"/>
              </a:spcBef>
              <a:spcAft>
                <a:spcPts val="0"/>
              </a:spcAft>
              <a:buNone/>
            </a:pPr>
            <a:endParaRPr lang="en-US" altLang="zh-TW" dirty="0">
              <a:latin typeface="Microsoft JhengHei" panose="020B0604030504040204" pitchFamily="34" charset="-120"/>
              <a:ea typeface="Microsoft JhengHei" panose="020B0604030504040204" pitchFamily="34" charset="-120"/>
            </a:endParaRPr>
          </a:p>
          <a:p>
            <a:pPr marL="0" lvl="0" indent="0" algn="l" rtl="0">
              <a:spcBef>
                <a:spcPts val="0"/>
              </a:spcBef>
              <a:spcAft>
                <a:spcPts val="0"/>
              </a:spcAft>
              <a:buNone/>
            </a:pPr>
            <a:r>
              <a:rPr lang="zh-TW" altLang="en-US" dirty="0">
                <a:latin typeface="Microsoft JhengHei" panose="020B0604030504040204" pitchFamily="34" charset="-120"/>
                <a:ea typeface="Microsoft JhengHei" panose="020B0604030504040204" pitchFamily="34" charset="-120"/>
              </a:rPr>
              <a:t>加上問題，</a:t>
            </a:r>
            <a:r>
              <a:rPr lang="en-US" altLang="zh-TW" dirty="0">
                <a:latin typeface="Microsoft JhengHei" panose="020B0604030504040204" pitchFamily="34" charset="-120"/>
                <a:ea typeface="Microsoft JhengHei" panose="020B0604030504040204" pitchFamily="34" charset="-120"/>
              </a:rPr>
              <a:t>Query </a:t>
            </a:r>
            <a:r>
              <a:rPr lang="zh-TW" altLang="en-US" dirty="0">
                <a:latin typeface="Microsoft JhengHei" panose="020B0604030504040204" pitchFamily="34" charset="-120"/>
                <a:ea typeface="Microsoft JhengHei" panose="020B0604030504040204" pitchFamily="34" charset="-120"/>
              </a:rPr>
              <a:t>例子</a:t>
            </a:r>
            <a:r>
              <a:rPr lang="en-US" altLang="zh-TW" dirty="0">
                <a:latin typeface="Microsoft JhengHei" panose="020B0604030504040204" pitchFamily="34" charset="-120"/>
                <a:ea typeface="Microsoft JhengHei" panose="020B0604030504040204" pitchFamily="34" charset="-120"/>
              </a:rPr>
              <a:t>(1118~1138)</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5eaae6dd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5f5eaae6d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kumimoji="1" lang="en-US" altLang="zh-TW" sz="11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349009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5eaae6dd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5f5eaae6d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a:latin typeface="Microsoft JhengHei" panose="020B0604030504040204" pitchFamily="34" charset="-120"/>
                <a:ea typeface="Microsoft JhengHei" panose="020B0604030504040204" pitchFamily="34" charset="-120"/>
              </a:rPr>
              <a:t>區塊鏈本身不支援搜尋的功能，大多需仰賴外部程式或</a:t>
            </a:r>
            <a:r>
              <a:rPr lang="en-US" altLang="zh-TW" dirty="0">
                <a:latin typeface="Microsoft JhengHei" panose="020B0604030504040204" pitchFamily="34" charset="-120"/>
                <a:ea typeface="Microsoft JhengHei" panose="020B0604030504040204" pitchFamily="34" charset="-120"/>
              </a:rPr>
              <a:t>API</a:t>
            </a:r>
            <a:r>
              <a:rPr lang="zh-TW" altLang="en-US" dirty="0">
                <a:latin typeface="Microsoft JhengHei" panose="020B0604030504040204" pitchFamily="34" charset="-120"/>
                <a:ea typeface="Microsoft JhengHei" panose="020B0604030504040204" pitchFamily="34" charset="-120"/>
              </a:rPr>
              <a:t>取得鏈上資訊</a:t>
            </a:r>
            <a:endParaRPr lang="en-US" altLang="zh-TW" dirty="0">
              <a:latin typeface="Microsoft JhengHei" panose="020B0604030504040204" pitchFamily="34" charset="-120"/>
              <a:ea typeface="Microsoft JhengHei" panose="020B0604030504040204" pitchFamily="34" charset="-120"/>
            </a:endParaRPr>
          </a:p>
          <a:p>
            <a:pPr marL="0" lvl="0" indent="0" algn="l" rtl="0">
              <a:spcBef>
                <a:spcPts val="0"/>
              </a:spcBef>
              <a:spcAft>
                <a:spcPts val="0"/>
              </a:spcAft>
              <a:buNone/>
            </a:pPr>
            <a:r>
              <a:rPr lang="zh-TW" altLang="en-US" dirty="0">
                <a:latin typeface="Microsoft JhengHei" panose="020B0604030504040204" pitchFamily="34" charset="-120"/>
                <a:ea typeface="Microsoft JhengHei" panose="020B0604030504040204" pitchFamily="34" charset="-120"/>
              </a:rPr>
              <a:t>為何不存到本地資料庫？</a:t>
            </a:r>
            <a:endParaRPr lang="en-US" altLang="zh-TW" dirty="0">
              <a:latin typeface="Microsoft JhengHei" panose="020B0604030504040204" pitchFamily="34" charset="-120"/>
              <a:ea typeface="Microsoft JhengHei" panose="020B0604030504040204" pitchFamily="34" charset="-120"/>
            </a:endParaRPr>
          </a:p>
          <a:p>
            <a:pPr marL="0" lvl="0" indent="0" algn="l" rtl="0">
              <a:spcBef>
                <a:spcPts val="0"/>
              </a:spcBef>
              <a:spcAft>
                <a:spcPts val="0"/>
              </a:spcAft>
              <a:buNone/>
            </a:pPr>
            <a:r>
              <a:rPr lang="zh-TW" altLang="en-US" dirty="0">
                <a:latin typeface="Microsoft JhengHei" panose="020B0604030504040204" pitchFamily="34" charset="-120"/>
                <a:ea typeface="Microsoft JhengHei" panose="020B0604030504040204" pitchFamily="34" charset="-120"/>
              </a:rPr>
              <a:t>智能合約也能做到這些功能，又能去中心化，具有公信力</a:t>
            </a:r>
            <a:endParaRPr lang="en-US" altLang="zh-TW" dirty="0">
              <a:latin typeface="Microsoft JhengHei" panose="020B0604030504040204" pitchFamily="34" charset="-120"/>
              <a:ea typeface="Microsoft JhengHei" panose="020B0604030504040204" pitchFamily="34" charset="-120"/>
            </a:endParaRPr>
          </a:p>
        </p:txBody>
      </p:sp>
    </p:spTree>
    <p:extLst>
      <p:ext uri="{BB962C8B-B14F-4D97-AF65-F5344CB8AC3E}">
        <p14:creationId xmlns:p14="http://schemas.microsoft.com/office/powerpoint/2010/main" val="13850419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5eaae6dd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5f5eaae6d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zh-TW" altLang="en-US" sz="1100" b="0" i="0" u="none" strike="noStrike" cap="none" dirty="0">
              <a:solidFill>
                <a:srgbClr val="000000"/>
              </a:solidFill>
              <a:effectLst/>
              <a:latin typeface="Microsoft JhengHei" panose="020B0604030504040204" pitchFamily="34" charset="-120"/>
              <a:ea typeface="Microsoft JhengHei" panose="020B0604030504040204" pitchFamily="34" charset="-120"/>
              <a:cs typeface="Arial"/>
              <a:sym typeface="Arial"/>
            </a:endParaRPr>
          </a:p>
        </p:txBody>
      </p:sp>
    </p:spTree>
    <p:extLst>
      <p:ext uri="{BB962C8B-B14F-4D97-AF65-F5344CB8AC3E}">
        <p14:creationId xmlns:p14="http://schemas.microsoft.com/office/powerpoint/2010/main" val="41330919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zh-TW"/>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3.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3.xml"/><Relationship Id="rId6" Type="http://schemas.openxmlformats.org/officeDocument/2006/relationships/image" Target="../media/image1.png"/><Relationship Id="rId11" Type="http://schemas.openxmlformats.org/officeDocument/2006/relationships/image" Target="../media/image10.png"/><Relationship Id="rId5" Type="http://schemas.openxmlformats.org/officeDocument/2006/relationships/image" Target="../media/image5.png"/><Relationship Id="rId10" Type="http://schemas.openxmlformats.org/officeDocument/2006/relationships/image" Target="../media/image9.png"/><Relationship Id="rId4" Type="http://schemas.openxmlformats.org/officeDocument/2006/relationships/image" Target="../media/image4.png"/><Relationship Id="rId9" Type="http://schemas.openxmlformats.org/officeDocument/2006/relationships/image" Target="../media/image8.png"/><Relationship Id="rId14" Type="http://schemas.openxmlformats.org/officeDocument/2006/relationships/image" Target="../media/image13.png"/></Relationships>
</file>

<file path=ppt/slides/_rels/slide22.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3.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3.xml"/><Relationship Id="rId6" Type="http://schemas.openxmlformats.org/officeDocument/2006/relationships/image" Target="../media/image1.png"/><Relationship Id="rId11" Type="http://schemas.openxmlformats.org/officeDocument/2006/relationships/image" Target="../media/image10.png"/><Relationship Id="rId5" Type="http://schemas.openxmlformats.org/officeDocument/2006/relationships/image" Target="../media/image5.png"/><Relationship Id="rId10" Type="http://schemas.openxmlformats.org/officeDocument/2006/relationships/image" Target="../media/image9.png"/><Relationship Id="rId4" Type="http://schemas.openxmlformats.org/officeDocument/2006/relationships/image" Target="../media/image4.png"/><Relationship Id="rId9" Type="http://schemas.openxmlformats.org/officeDocument/2006/relationships/image" Target="../media/image8.png"/><Relationship Id="rId14" Type="http://schemas.openxmlformats.org/officeDocument/2006/relationships/image" Target="../media/image13.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zh-TW" altLang="en-US" sz="3600" dirty="0">
                <a:latin typeface="標楷體" panose="03000509000000000000" pitchFamily="65" charset="-120"/>
                <a:ea typeface="標楷體" panose="03000509000000000000" pitchFamily="65" charset="-120"/>
              </a:rPr>
              <a:t>去中心化數位貨幣交易記錄與查詢服務：設計與</a:t>
            </a:r>
            <a:r>
              <a:rPr lang="zh-TW" altLang="en-US" sz="3600" dirty="0">
                <a:latin typeface="標楷體" panose="03000509000000000000" pitchFamily="65" charset="-120"/>
                <a:ea typeface="標楷體" panose="03000509000000000000" pitchFamily="65" charset="-120"/>
                <a:cs typeface="Times New Roman" panose="02020603050405020304" pitchFamily="18" charset="0"/>
              </a:rPr>
              <a:t>以太坊實作</a:t>
            </a:r>
            <a:endParaRPr sz="3600" dirty="0">
              <a:latin typeface="標楷體" panose="03000509000000000000" pitchFamily="65" charset="-120"/>
              <a:ea typeface="標楷體" panose="03000509000000000000" pitchFamily="65" charset="-120"/>
            </a:endParaRPr>
          </a:p>
          <a:p>
            <a:pPr marL="0" lvl="0" indent="0" algn="ctr" rtl="0">
              <a:spcBef>
                <a:spcPts val="0"/>
              </a:spcBef>
              <a:spcAft>
                <a:spcPts val="0"/>
              </a:spcAft>
              <a:buNone/>
            </a:pPr>
            <a:r>
              <a:rPr lang="en-US" sz="2400" dirty="0">
                <a:latin typeface="Times New Roman" panose="02020603050405020304" pitchFamily="18" charset="0"/>
                <a:cs typeface="Times New Roman" panose="02020603050405020304" pitchFamily="18" charset="0"/>
              </a:rPr>
              <a:t>A Decentralized Digital Currency Tracing Service: Design and Implementation on Ethereum</a:t>
            </a:r>
            <a:endParaRPr sz="2400" dirty="0">
              <a:latin typeface="Times New Roman" panose="02020603050405020304" pitchFamily="18" charset="0"/>
              <a:cs typeface="Times New Roman" panose="02020603050405020304" pitchFamily="18" charset="0"/>
            </a:endParaRPr>
          </a:p>
        </p:txBody>
      </p:sp>
      <p:sp>
        <p:nvSpPr>
          <p:cNvPr id="55" name="Google Shape;55;p13"/>
          <p:cNvSpPr txBox="1">
            <a:spLocks noGrp="1"/>
          </p:cNvSpPr>
          <p:nvPr>
            <p:ph type="subTitle" idx="1"/>
          </p:nvPr>
        </p:nvSpPr>
        <p:spPr>
          <a:xfrm>
            <a:off x="311708" y="3235341"/>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zh-TW" sz="2400" dirty="0">
                <a:solidFill>
                  <a:schemeClr val="tx1"/>
                </a:solidFill>
                <a:latin typeface="標楷體" panose="03000509000000000000" pitchFamily="65" charset="-120"/>
                <a:ea typeface="標楷體" panose="03000509000000000000" pitchFamily="65" charset="-120"/>
              </a:rPr>
              <a:t>研究生：</a:t>
            </a:r>
            <a:r>
              <a:rPr lang="zh-TW" altLang="en-US" sz="2400" dirty="0">
                <a:solidFill>
                  <a:schemeClr val="tx1"/>
                </a:solidFill>
                <a:latin typeface="標楷體" panose="03000509000000000000" pitchFamily="65" charset="-120"/>
                <a:ea typeface="標楷體" panose="03000509000000000000" pitchFamily="65" charset="-120"/>
              </a:rPr>
              <a:t>朱奕寧</a:t>
            </a:r>
            <a:endParaRPr sz="2400" dirty="0">
              <a:solidFill>
                <a:schemeClr val="tx1"/>
              </a:solidFill>
              <a:latin typeface="標楷體" panose="03000509000000000000" pitchFamily="65" charset="-120"/>
              <a:ea typeface="標楷體" panose="03000509000000000000" pitchFamily="65" charset="-120"/>
            </a:endParaRPr>
          </a:p>
          <a:p>
            <a:pPr marL="0" lvl="0" indent="0" algn="ctr" rtl="0">
              <a:spcBef>
                <a:spcPts val="0"/>
              </a:spcBef>
              <a:spcAft>
                <a:spcPts val="0"/>
              </a:spcAft>
              <a:buNone/>
            </a:pPr>
            <a:r>
              <a:rPr lang="zh-TW" sz="2400" dirty="0">
                <a:solidFill>
                  <a:schemeClr val="tx1"/>
                </a:solidFill>
                <a:latin typeface="標楷體" panose="03000509000000000000" pitchFamily="65" charset="-120"/>
                <a:ea typeface="標楷體" panose="03000509000000000000" pitchFamily="65" charset="-120"/>
              </a:rPr>
              <a:t> 指導教授：</a:t>
            </a:r>
            <a:r>
              <a:rPr lang="zh-TW" altLang="en-US" sz="2400" dirty="0">
                <a:solidFill>
                  <a:schemeClr val="tx1"/>
                </a:solidFill>
                <a:latin typeface="標楷體" panose="03000509000000000000" pitchFamily="65" charset="-120"/>
                <a:ea typeface="標楷體" panose="03000509000000000000" pitchFamily="65" charset="-120"/>
              </a:rPr>
              <a:t>郭桐惟</a:t>
            </a:r>
            <a:r>
              <a:rPr lang="zh-TW" sz="2400" dirty="0">
                <a:solidFill>
                  <a:schemeClr val="tx1"/>
                </a:solidFill>
                <a:latin typeface="標楷體" panose="03000509000000000000" pitchFamily="65" charset="-120"/>
                <a:ea typeface="標楷體" panose="03000509000000000000" pitchFamily="65" charset="-120"/>
              </a:rPr>
              <a:t> 教授</a:t>
            </a:r>
            <a:endParaRPr sz="2400" dirty="0">
              <a:solidFill>
                <a:schemeClr val="tx1"/>
              </a:solidFill>
              <a:latin typeface="標楷體" panose="03000509000000000000" pitchFamily="65" charset="-120"/>
              <a:ea typeface="標楷體" panose="03000509000000000000" pitchFamily="65" charset="-12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200" dirty="0" err="1">
                <a:latin typeface="Times New Roman" panose="02020603050405020304" pitchFamily="18" charset="0"/>
                <a:ea typeface="標楷體" panose="03000509000000000000" pitchFamily="65" charset="-120"/>
                <a:cs typeface="Times New Roman" panose="02020603050405020304" pitchFamily="18" charset="0"/>
              </a:rPr>
              <a:t>Ethereum</a:t>
            </a:r>
            <a:r>
              <a:rPr lang="en-US" sz="3200" dirty="0">
                <a:latin typeface="Times New Roman" panose="02020603050405020304" pitchFamily="18" charset="0"/>
                <a:ea typeface="標楷體" panose="03000509000000000000" pitchFamily="65" charset="-120"/>
                <a:cs typeface="Times New Roman" panose="02020603050405020304" pitchFamily="18" charset="0"/>
              </a:rPr>
              <a:t> Query Language</a:t>
            </a:r>
            <a:endParaRPr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62" name="Google Shape;62;p14"/>
          <p:cNvSpPr txBox="1">
            <a:spLocks noGrp="1"/>
          </p:cNvSpPr>
          <p:nvPr>
            <p:ph type="body" idx="1"/>
          </p:nvPr>
        </p:nvSpPr>
        <p:spPr>
          <a:xfrm>
            <a:off x="311700" y="1152475"/>
            <a:ext cx="8520600" cy="3725100"/>
          </a:xfrm>
          <a:prstGeom prst="rect">
            <a:avLst/>
          </a:prstGeom>
        </p:spPr>
        <p:txBody>
          <a:bodyPr spcFirstLastPara="1" wrap="square" lIns="91425" tIns="91425" rIns="91425" bIns="91425" anchor="t" anchorCtr="0">
            <a:noAutofit/>
          </a:bodyPr>
          <a:lstStyle/>
          <a:p>
            <a:pPr marL="285750" indent="-285750">
              <a:lnSpc>
                <a:spcPct val="150000"/>
              </a:lnSpc>
            </a:pP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將區塊鏈上之信息儲存至本地資料庫</a:t>
            </a:r>
            <a:endPar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SQL</a:t>
            </a: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相似之查詢語言：檢索區塊鏈中的區塊內容、交易內容</a:t>
            </a:r>
            <a:endPar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無法檢索數位貨幣交易數量</a:t>
            </a:r>
            <a:endParaRPr lang="en-US" altLang="zh-TW" sz="2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endParaRPr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6" name="圖片 5"/>
          <p:cNvPicPr/>
          <p:nvPr/>
        </p:nvPicPr>
        <p:blipFill>
          <a:blip r:embed="rId3">
            <a:extLst>
              <a:ext uri="{28A0092B-C50C-407E-A947-70E740481C1C}">
                <a14:useLocalDpi xmlns:a14="http://schemas.microsoft.com/office/drawing/2010/main" val="0"/>
              </a:ext>
            </a:extLst>
          </a:blip>
          <a:srcRect/>
          <a:stretch>
            <a:fillRect/>
          </a:stretch>
        </p:blipFill>
        <p:spPr bwMode="auto">
          <a:xfrm>
            <a:off x="1739376" y="2911115"/>
            <a:ext cx="5665248" cy="2307886"/>
          </a:xfrm>
          <a:prstGeom prst="rect">
            <a:avLst/>
          </a:prstGeom>
          <a:noFill/>
          <a:ln>
            <a:noFill/>
          </a:ln>
        </p:spPr>
      </p:pic>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10</a:t>
            </a:fld>
            <a:endParaRPr lang="zh-TW" altLang="en-US"/>
          </a:p>
        </p:txBody>
      </p:sp>
    </p:spTree>
    <p:extLst>
      <p:ext uri="{BB962C8B-B14F-4D97-AF65-F5344CB8AC3E}">
        <p14:creationId xmlns:p14="http://schemas.microsoft.com/office/powerpoint/2010/main" val="2437310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TW" sz="3200" dirty="0" err="1">
                <a:latin typeface="Times New Roman" panose="02020603050405020304" pitchFamily="18" charset="0"/>
                <a:ea typeface="標楷體" panose="03000509000000000000" pitchFamily="65" charset="-120"/>
                <a:cs typeface="Times New Roman" panose="02020603050405020304" pitchFamily="18" charset="0"/>
              </a:rPr>
              <a:t>BigchainDB</a:t>
            </a:r>
            <a:endParaRPr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62" name="Google Shape;62;p14"/>
          <p:cNvSpPr txBox="1">
            <a:spLocks noGrp="1"/>
          </p:cNvSpPr>
          <p:nvPr>
            <p:ph type="body" idx="1"/>
          </p:nvPr>
        </p:nvSpPr>
        <p:spPr>
          <a:xfrm>
            <a:off x="311700" y="1152475"/>
            <a:ext cx="8520600" cy="3725100"/>
          </a:xfrm>
          <a:prstGeom prst="rect">
            <a:avLst/>
          </a:prstGeom>
        </p:spPr>
        <p:txBody>
          <a:bodyPr spcFirstLastPara="1" wrap="square" lIns="91425" tIns="91425" rIns="91425" bIns="91425" anchor="t" anchorCtr="0">
            <a:noAutofit/>
          </a:bodyPr>
          <a:lstStyle/>
          <a:p>
            <a:pPr marL="285750" indent="-285750">
              <a:lnSpc>
                <a:spcPct val="150000"/>
              </a:lnSpc>
            </a:pP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去中心化資料庫、支援</a:t>
            </a:r>
            <a:r>
              <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NoSQL</a:t>
            </a: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查詢語言</a:t>
            </a:r>
            <a:endPar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保有區塊鏈特性：不可改變性、數字資產的建立和轉移</a:t>
            </a:r>
            <a:endPar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無法檢索數位貨幣交易數量</a:t>
            </a:r>
            <a:endParaRPr lang="en-US" altLang="zh-TW" sz="2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endParaRPr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3" name="投影片編號版面配置區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11</a:t>
            </a:fld>
            <a:endParaRPr lang="zh-TW" altLang="en-US"/>
          </a:p>
        </p:txBody>
      </p:sp>
    </p:spTree>
    <p:extLst>
      <p:ext uri="{BB962C8B-B14F-4D97-AF65-F5344CB8AC3E}">
        <p14:creationId xmlns:p14="http://schemas.microsoft.com/office/powerpoint/2010/main" val="267715825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200" dirty="0" err="1">
                <a:latin typeface="Times New Roman" panose="02020603050405020304" pitchFamily="18" charset="0"/>
                <a:ea typeface="標楷體" panose="03000509000000000000" pitchFamily="65" charset="-120"/>
                <a:cs typeface="Times New Roman" panose="02020603050405020304" pitchFamily="18" charset="0"/>
              </a:rPr>
              <a:t>Etherscan</a:t>
            </a:r>
            <a:endParaRPr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62" name="Google Shape;62;p14"/>
          <p:cNvSpPr txBox="1">
            <a:spLocks noGrp="1"/>
          </p:cNvSpPr>
          <p:nvPr>
            <p:ph type="body" idx="1"/>
          </p:nvPr>
        </p:nvSpPr>
        <p:spPr>
          <a:xfrm>
            <a:off x="311700" y="1152475"/>
            <a:ext cx="8520600" cy="3725100"/>
          </a:xfrm>
          <a:prstGeom prst="rect">
            <a:avLst/>
          </a:prstGeom>
        </p:spPr>
        <p:txBody>
          <a:bodyPr spcFirstLastPara="1" wrap="square" lIns="91425" tIns="91425" rIns="91425" bIns="91425" anchor="t" anchorCtr="0">
            <a:noAutofit/>
          </a:bodyPr>
          <a:lstStyle/>
          <a:p>
            <a:pPr marL="285750" indent="-285750">
              <a:lnSpc>
                <a:spcPct val="150000"/>
              </a:lnSpc>
            </a:pPr>
            <a:r>
              <a:rPr lang="en-US" sz="2400" dirty="0" err="1">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Ethereum</a:t>
            </a:r>
            <a:r>
              <a:rPr 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 Block Explorer</a:t>
            </a:r>
          </a:p>
          <a:p>
            <a:pPr marL="285750" indent="-285750">
              <a:lnSpc>
                <a:spcPct val="150000"/>
              </a:lnSpc>
            </a:pP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可察看數位貨幣交易內容（交易雙方位址、時間和數量等）</a:t>
            </a:r>
            <a:endPar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提供統計圖表和數據，分析供應量增長、貨幣價格漲幅等</a:t>
            </a:r>
            <a:endPar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無提供範圍搜索功能（區塊高度範圍、時間範圍等功能）</a:t>
            </a:r>
            <a:endParaRPr sz="2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12</a:t>
            </a:fld>
            <a:endParaRPr lang="zh-TW" altLang="en-US"/>
          </a:p>
        </p:txBody>
      </p:sp>
    </p:spTree>
    <p:extLst>
      <p:ext uri="{BB962C8B-B14F-4D97-AF65-F5344CB8AC3E}">
        <p14:creationId xmlns:p14="http://schemas.microsoft.com/office/powerpoint/2010/main" val="119593415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Times New Roman" panose="02020603050405020304" pitchFamily="18" charset="0"/>
                <a:ea typeface="標楷體" panose="03000509000000000000" pitchFamily="65" charset="-120"/>
                <a:cs typeface="Times New Roman" panose="02020603050405020304" pitchFamily="18" charset="0"/>
              </a:rPr>
              <a:t>Event Listener</a:t>
            </a:r>
            <a:endParaRPr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62" name="Google Shape;62;p14"/>
          <p:cNvSpPr txBox="1">
            <a:spLocks noGrp="1"/>
          </p:cNvSpPr>
          <p:nvPr>
            <p:ph type="body" idx="1"/>
          </p:nvPr>
        </p:nvSpPr>
        <p:spPr>
          <a:xfrm>
            <a:off x="311700" y="1152475"/>
            <a:ext cx="8520600" cy="3725100"/>
          </a:xfrm>
          <a:prstGeom prst="rect">
            <a:avLst/>
          </a:prstGeom>
        </p:spPr>
        <p:txBody>
          <a:bodyPr spcFirstLastPara="1" wrap="square" lIns="91425" tIns="91425" rIns="91425" bIns="91425" anchor="t" anchorCtr="0">
            <a:noAutofit/>
          </a:bodyPr>
          <a:lstStyle/>
          <a:p>
            <a:pPr marL="285750" indent="-285750">
              <a:lnSpc>
                <a:spcPct val="150000"/>
              </a:lnSpc>
            </a:pP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使用</a:t>
            </a:r>
            <a:r>
              <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web3 API</a:t>
            </a: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 訂閱並監聽特定事件（可自訂義事件內容）</a:t>
            </a:r>
            <a:endPar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必須修改智能合約，並於交易發生時發送事件</a:t>
            </a:r>
            <a:endParaRPr lang="en-US" altLang="zh-TW" sz="2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無法修改已部署的智能合約</a:t>
            </a:r>
            <a:endParaRPr lang="en-US" altLang="zh-TW" sz="2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endParaRPr lang="en-US" altLang="zh-TW" sz="2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endParaRPr>
          </a:p>
          <a:p>
            <a:pPr marL="0" indent="0">
              <a:lnSpc>
                <a:spcPct val="150000"/>
              </a:lnSpc>
              <a:buNone/>
            </a:pPr>
            <a:endParaRPr lang="en-US" altLang="zh-TW" sz="2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13</a:t>
            </a:fld>
            <a:endParaRPr lang="zh-TW" altLang="en-US"/>
          </a:p>
        </p:txBody>
      </p:sp>
    </p:spTree>
    <p:extLst>
      <p:ext uri="{BB962C8B-B14F-4D97-AF65-F5344CB8AC3E}">
        <p14:creationId xmlns:p14="http://schemas.microsoft.com/office/powerpoint/2010/main" val="109679099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TW" sz="3200" dirty="0">
                <a:latin typeface="Times New Roman" panose="02020603050405020304" pitchFamily="18" charset="0"/>
                <a:ea typeface="標楷體" panose="03000509000000000000" pitchFamily="65" charset="-120"/>
                <a:cs typeface="Times New Roman" panose="02020603050405020304" pitchFamily="18" charset="0"/>
              </a:rPr>
              <a:t>Outline</a:t>
            </a:r>
            <a:endParaRPr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62" name="Google Shape;62;p14"/>
          <p:cNvSpPr txBox="1">
            <a:spLocks noGrp="1"/>
          </p:cNvSpPr>
          <p:nvPr>
            <p:ph type="body" idx="1"/>
          </p:nvPr>
        </p:nvSpPr>
        <p:spPr>
          <a:xfrm>
            <a:off x="311700" y="1152475"/>
            <a:ext cx="8520600" cy="3725100"/>
          </a:xfrm>
          <a:prstGeom prst="rect">
            <a:avLst/>
          </a:prstGeom>
        </p:spPr>
        <p:txBody>
          <a:bodyPr spcFirstLastPara="1" wrap="square" lIns="91425" tIns="91425" rIns="91425" bIns="91425" anchor="t" anchorCtr="0">
            <a:noAutofit/>
          </a:bodyPr>
          <a:lstStyle/>
          <a:p>
            <a:pPr marL="285750" indent="-285750">
              <a:lnSpc>
                <a:spcPct val="150000"/>
              </a:lnSpc>
            </a:pPr>
            <a:r>
              <a:rPr lang="zh-TW" altLang="en-US" sz="2400" dirty="0" smtClean="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研究問題介紹</a:t>
            </a:r>
            <a:endParaRPr lang="en-US" altLang="zh-TW"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相關技術與文獻</a:t>
            </a:r>
            <a:endParaRPr 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High Level Idea</a:t>
            </a: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與技術背景</a:t>
            </a:r>
            <a:endPar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系統實作</a:t>
            </a:r>
            <a:endParaRPr 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en-US" altLang="zh-TW"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Demo</a:t>
            </a:r>
            <a:r>
              <a:rPr lang="zh-TW" alt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與結論</a:t>
            </a:r>
            <a:endParaRPr lang="en-US" altLang="zh-TW"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0" indent="0">
              <a:lnSpc>
                <a:spcPct val="150000"/>
              </a:lnSpc>
              <a:buNone/>
            </a:pPr>
            <a:endParaRPr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14</a:t>
            </a:fld>
            <a:endParaRPr lang="zh-TW" altLang="en-US"/>
          </a:p>
        </p:txBody>
      </p:sp>
    </p:spTree>
    <p:extLst>
      <p:ext uri="{BB962C8B-B14F-4D97-AF65-F5344CB8AC3E}">
        <p14:creationId xmlns:p14="http://schemas.microsoft.com/office/powerpoint/2010/main" val="213039247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cxnSp>
        <p:nvCxnSpPr>
          <p:cNvPr id="4" name="直線接點 3"/>
          <p:cNvCxnSpPr/>
          <p:nvPr/>
        </p:nvCxnSpPr>
        <p:spPr>
          <a:xfrm flipV="1">
            <a:off x="98024" y="2649287"/>
            <a:ext cx="8781393" cy="15768"/>
          </a:xfrm>
          <a:prstGeom prst="line">
            <a:avLst/>
          </a:prstGeom>
          <a:ln w="31750">
            <a:solidFill>
              <a:srgbClr val="7030A0"/>
            </a:solidFill>
            <a:prstDash val="sysDash"/>
            <a:headEnd type="oval"/>
            <a:tailEnd type="oval"/>
          </a:ln>
        </p:spPr>
        <p:style>
          <a:lnRef idx="1">
            <a:schemeClr val="accent1"/>
          </a:lnRef>
          <a:fillRef idx="0">
            <a:schemeClr val="accent1"/>
          </a:fillRef>
          <a:effectRef idx="0">
            <a:schemeClr val="accent1"/>
          </a:effectRef>
          <a:fontRef idx="minor">
            <a:schemeClr val="tx1"/>
          </a:fontRef>
        </p:style>
      </p:cxnSp>
      <p:sp>
        <p:nvSpPr>
          <p:cNvPr id="9" name="文字方塊 8"/>
          <p:cNvSpPr txBox="1"/>
          <p:nvPr/>
        </p:nvSpPr>
        <p:spPr>
          <a:xfrm>
            <a:off x="3904201" y="2318617"/>
            <a:ext cx="1364476" cy="338554"/>
          </a:xfrm>
          <a:prstGeom prst="rect">
            <a:avLst/>
          </a:prstGeom>
          <a:noFill/>
        </p:spPr>
        <p:txBody>
          <a:bodyPr wrap="none" rtlCol="0">
            <a:spAutoFit/>
          </a:bodyPr>
          <a:lstStyle/>
          <a:p>
            <a:r>
              <a:rPr lang="en-US" altLang="zh-TW" sz="1600" b="1" dirty="0" err="1">
                <a:solidFill>
                  <a:srgbClr val="7030A0"/>
                </a:solidFill>
                <a:latin typeface="Times New Roman" panose="02020603050405020304" pitchFamily="18" charset="0"/>
                <a:cs typeface="Times New Roman" panose="02020603050405020304" pitchFamily="18" charset="0"/>
              </a:rPr>
              <a:t>Blockchain</a:t>
            </a:r>
            <a:r>
              <a:rPr lang="en-US" altLang="zh-TW" sz="1600" b="1" dirty="0">
                <a:solidFill>
                  <a:srgbClr val="7030A0"/>
                </a:solidFill>
                <a:latin typeface="Times New Roman" panose="02020603050405020304" pitchFamily="18" charset="0"/>
                <a:cs typeface="Times New Roman" panose="02020603050405020304" pitchFamily="18" charset="0"/>
              </a:rPr>
              <a:t> A</a:t>
            </a:r>
            <a:endParaRPr lang="zh-TW" altLang="en-US" sz="1600" b="1" dirty="0">
              <a:solidFill>
                <a:srgbClr val="7030A0"/>
              </a:solidFill>
              <a:latin typeface="Times New Roman" panose="02020603050405020304" pitchFamily="18" charset="0"/>
              <a:cs typeface="Times New Roman" panose="02020603050405020304" pitchFamily="18" charset="0"/>
            </a:endParaRPr>
          </a:p>
        </p:txBody>
      </p:sp>
      <p:sp>
        <p:nvSpPr>
          <p:cNvPr id="12" name="文字方塊 11"/>
          <p:cNvSpPr txBox="1"/>
          <p:nvPr/>
        </p:nvSpPr>
        <p:spPr>
          <a:xfrm>
            <a:off x="3915421" y="2592235"/>
            <a:ext cx="1353256" cy="338554"/>
          </a:xfrm>
          <a:prstGeom prst="rect">
            <a:avLst/>
          </a:prstGeom>
          <a:noFill/>
        </p:spPr>
        <p:txBody>
          <a:bodyPr wrap="none" rtlCol="0">
            <a:spAutoFit/>
          </a:bodyPr>
          <a:lstStyle/>
          <a:p>
            <a:r>
              <a:rPr lang="en-US" altLang="zh-TW" sz="1600" b="1" dirty="0" err="1">
                <a:solidFill>
                  <a:srgbClr val="7030A0"/>
                </a:solidFill>
                <a:latin typeface="Times New Roman" panose="02020603050405020304" pitchFamily="18" charset="0"/>
                <a:cs typeface="Times New Roman" panose="02020603050405020304" pitchFamily="18" charset="0"/>
              </a:rPr>
              <a:t>Blockchain</a:t>
            </a:r>
            <a:r>
              <a:rPr lang="en-US" altLang="zh-TW" sz="1600" b="1" dirty="0">
                <a:solidFill>
                  <a:srgbClr val="7030A0"/>
                </a:solidFill>
                <a:latin typeface="Times New Roman" panose="02020603050405020304" pitchFamily="18" charset="0"/>
                <a:cs typeface="Times New Roman" panose="02020603050405020304" pitchFamily="18" charset="0"/>
              </a:rPr>
              <a:t> B</a:t>
            </a:r>
            <a:endParaRPr lang="zh-TW" altLang="en-US" sz="1600" b="1" dirty="0">
              <a:solidFill>
                <a:srgbClr val="7030A0"/>
              </a:solidFill>
              <a:latin typeface="Times New Roman" panose="02020603050405020304" pitchFamily="18" charset="0"/>
              <a:cs typeface="Times New Roman" panose="02020603050405020304" pitchFamily="18" charset="0"/>
            </a:endParaRPr>
          </a:p>
        </p:txBody>
      </p:sp>
      <p:sp>
        <p:nvSpPr>
          <p:cNvPr id="44" name="投影片編號版面配置區 4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15</a:t>
            </a:fld>
            <a:endParaRPr lang="zh-TW" altLang="en-US"/>
          </a:p>
        </p:txBody>
      </p:sp>
      <p:graphicFrame>
        <p:nvGraphicFramePr>
          <p:cNvPr id="28" name="表格 27"/>
          <p:cNvGraphicFramePr>
            <a:graphicFrameLocks noGrp="1"/>
          </p:cNvGraphicFramePr>
          <p:nvPr>
            <p:extLst>
              <p:ext uri="{D42A27DB-BD31-4B8C-83A1-F6EECF244321}">
                <p14:modId xmlns:p14="http://schemas.microsoft.com/office/powerpoint/2010/main" val="230653621"/>
              </p:ext>
            </p:extLst>
          </p:nvPr>
        </p:nvGraphicFramePr>
        <p:xfrm>
          <a:off x="964013" y="1251601"/>
          <a:ext cx="2624447" cy="1097280"/>
        </p:xfrm>
        <a:graphic>
          <a:graphicData uri="http://schemas.openxmlformats.org/drawingml/2006/table">
            <a:tbl>
              <a:tblPr firstRow="1" bandRow="1">
                <a:tableStyleId>{8A107856-5554-42FB-B03E-39F5DBC370BA}</a:tableStyleId>
              </a:tblPr>
              <a:tblGrid>
                <a:gridCol w="627867">
                  <a:extLst>
                    <a:ext uri="{9D8B030D-6E8A-4147-A177-3AD203B41FA5}">
                      <a16:colId xmlns:a16="http://schemas.microsoft.com/office/drawing/2014/main" val="263702050"/>
                    </a:ext>
                  </a:extLst>
                </a:gridCol>
                <a:gridCol w="536895">
                  <a:extLst>
                    <a:ext uri="{9D8B030D-6E8A-4147-A177-3AD203B41FA5}">
                      <a16:colId xmlns:a16="http://schemas.microsoft.com/office/drawing/2014/main" val="100866191"/>
                    </a:ext>
                  </a:extLst>
                </a:gridCol>
                <a:gridCol w="679509">
                  <a:extLst>
                    <a:ext uri="{9D8B030D-6E8A-4147-A177-3AD203B41FA5}">
                      <a16:colId xmlns:a16="http://schemas.microsoft.com/office/drawing/2014/main" val="3790254484"/>
                    </a:ext>
                  </a:extLst>
                </a:gridCol>
                <a:gridCol w="780176">
                  <a:extLst>
                    <a:ext uri="{9D8B030D-6E8A-4147-A177-3AD203B41FA5}">
                      <a16:colId xmlns:a16="http://schemas.microsoft.com/office/drawing/2014/main" val="2017855733"/>
                    </a:ext>
                  </a:extLst>
                </a:gridCol>
              </a:tblGrid>
              <a:tr h="246613">
                <a:tc>
                  <a:txBody>
                    <a:bodyPr/>
                    <a:lstStyle/>
                    <a:p>
                      <a:pPr algn="ctr"/>
                      <a:r>
                        <a:rPr lang="en-US" altLang="zh-TW" sz="1200" dirty="0">
                          <a:latin typeface="Times New Roman" panose="02020603050405020304" pitchFamily="18" charset="0"/>
                          <a:cs typeface="Times New Roman" panose="02020603050405020304" pitchFamily="18" charset="0"/>
                        </a:rPr>
                        <a:t>From</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To</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Token</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Quantity</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95911696"/>
                  </a:ext>
                </a:extLst>
              </a:tr>
              <a:tr h="246613">
                <a:tc>
                  <a:txBody>
                    <a:bodyPr/>
                    <a:lstStyle/>
                    <a:p>
                      <a:pPr algn="ctr"/>
                      <a:r>
                        <a:rPr lang="en-US" altLang="zh-TW" sz="1200" dirty="0">
                          <a:solidFill>
                            <a:srgbClr val="FF0000"/>
                          </a:solidFill>
                          <a:latin typeface="Times New Roman" panose="02020603050405020304" pitchFamily="18" charset="0"/>
                          <a:cs typeface="Times New Roman" panose="02020603050405020304" pitchFamily="18" charset="0"/>
                        </a:rPr>
                        <a:t>Alice</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solidFill>
                            <a:srgbClr val="FF0000"/>
                          </a:solidFill>
                          <a:latin typeface="Times New Roman" panose="02020603050405020304" pitchFamily="18" charset="0"/>
                          <a:cs typeface="Times New Roman" panose="02020603050405020304" pitchFamily="18" charset="0"/>
                        </a:rPr>
                        <a:t>Bob</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solidFill>
                            <a:srgbClr val="FF0000"/>
                          </a:solidFill>
                          <a:latin typeface="Times New Roman" panose="02020603050405020304" pitchFamily="18" charset="0"/>
                          <a:cs typeface="Times New Roman" panose="02020603050405020304" pitchFamily="18" charset="0"/>
                        </a:rPr>
                        <a:t>USDT</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solidFill>
                            <a:srgbClr val="FF0000"/>
                          </a:solidFill>
                          <a:latin typeface="Times New Roman" panose="02020603050405020304" pitchFamily="18" charset="0"/>
                          <a:cs typeface="Times New Roman" panose="02020603050405020304" pitchFamily="18" charset="0"/>
                        </a:rPr>
                        <a:t>11</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105676222"/>
                  </a:ext>
                </a:extLst>
              </a:tr>
              <a:tr h="246613">
                <a:tc>
                  <a:txBody>
                    <a:bodyPr/>
                    <a:lstStyle/>
                    <a:p>
                      <a:pPr algn="ctr"/>
                      <a:r>
                        <a:rPr lang="en-US" altLang="zh-TW" sz="1200" dirty="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68355048"/>
                  </a:ext>
                </a:extLst>
              </a:tr>
              <a:tr h="246613">
                <a:tc>
                  <a:txBody>
                    <a:bodyPr/>
                    <a:lstStyle/>
                    <a:p>
                      <a:pPr algn="ctr"/>
                      <a:r>
                        <a:rPr lang="en-US" altLang="zh-TW" sz="1200" dirty="0">
                          <a:latin typeface="Times New Roman" panose="02020603050405020304" pitchFamily="18" charset="0"/>
                          <a:cs typeface="Times New Roman" panose="02020603050405020304" pitchFamily="18" charset="0"/>
                        </a:rPr>
                        <a:t>Eagle</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Frog</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BNB</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33</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29172161"/>
                  </a:ext>
                </a:extLst>
              </a:tr>
            </a:tbl>
          </a:graphicData>
        </a:graphic>
      </p:graphicFrame>
      <p:sp>
        <p:nvSpPr>
          <p:cNvPr id="29" name="圓角矩形 28"/>
          <p:cNvSpPr/>
          <p:nvPr/>
        </p:nvSpPr>
        <p:spPr>
          <a:xfrm>
            <a:off x="829796" y="1184851"/>
            <a:ext cx="2852258" cy="1241707"/>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2" name="文字方塊 31"/>
          <p:cNvSpPr txBox="1"/>
          <p:nvPr/>
        </p:nvSpPr>
        <p:spPr>
          <a:xfrm>
            <a:off x="1769029" y="2384334"/>
            <a:ext cx="1014416" cy="276999"/>
          </a:xfrm>
          <a:prstGeom prst="rect">
            <a:avLst/>
          </a:prstGeom>
          <a:noFill/>
        </p:spPr>
        <p:txBody>
          <a:bodyPr wrap="square" rtlCol="0">
            <a:spAutoFit/>
          </a:bodyPr>
          <a:lstStyle/>
          <a:p>
            <a:r>
              <a:rPr lang="en-US" altLang="zh-TW" sz="1200" dirty="0">
                <a:latin typeface="Times New Roman" panose="02020603050405020304" pitchFamily="18" charset="0"/>
                <a:cs typeface="Times New Roman" panose="02020603050405020304" pitchFamily="18" charset="0"/>
              </a:rPr>
              <a:t>Block: 1118</a:t>
            </a:r>
            <a:endParaRPr lang="zh-TW" altLang="en-US" sz="1200" dirty="0">
              <a:latin typeface="Times New Roman" panose="02020603050405020304" pitchFamily="18" charset="0"/>
              <a:cs typeface="Times New Roman" panose="02020603050405020304" pitchFamily="18" charset="0"/>
            </a:endParaRPr>
          </a:p>
        </p:txBody>
      </p:sp>
      <p:graphicFrame>
        <p:nvGraphicFramePr>
          <p:cNvPr id="33" name="表格 32"/>
          <p:cNvGraphicFramePr>
            <a:graphicFrameLocks noGrp="1"/>
          </p:cNvGraphicFramePr>
          <p:nvPr>
            <p:extLst>
              <p:ext uri="{D42A27DB-BD31-4B8C-83A1-F6EECF244321}">
                <p14:modId xmlns:p14="http://schemas.microsoft.com/office/powerpoint/2010/main" val="3707907839"/>
              </p:ext>
            </p:extLst>
          </p:nvPr>
        </p:nvGraphicFramePr>
        <p:xfrm>
          <a:off x="5493979" y="1232894"/>
          <a:ext cx="2624447" cy="1097280"/>
        </p:xfrm>
        <a:graphic>
          <a:graphicData uri="http://schemas.openxmlformats.org/drawingml/2006/table">
            <a:tbl>
              <a:tblPr firstRow="1" bandRow="1">
                <a:tableStyleId>{8A107856-5554-42FB-B03E-39F5DBC370BA}</a:tableStyleId>
              </a:tblPr>
              <a:tblGrid>
                <a:gridCol w="627867">
                  <a:extLst>
                    <a:ext uri="{9D8B030D-6E8A-4147-A177-3AD203B41FA5}">
                      <a16:colId xmlns:a16="http://schemas.microsoft.com/office/drawing/2014/main" val="263702050"/>
                    </a:ext>
                  </a:extLst>
                </a:gridCol>
                <a:gridCol w="536895">
                  <a:extLst>
                    <a:ext uri="{9D8B030D-6E8A-4147-A177-3AD203B41FA5}">
                      <a16:colId xmlns:a16="http://schemas.microsoft.com/office/drawing/2014/main" val="100866191"/>
                    </a:ext>
                  </a:extLst>
                </a:gridCol>
                <a:gridCol w="679509">
                  <a:extLst>
                    <a:ext uri="{9D8B030D-6E8A-4147-A177-3AD203B41FA5}">
                      <a16:colId xmlns:a16="http://schemas.microsoft.com/office/drawing/2014/main" val="3790254484"/>
                    </a:ext>
                  </a:extLst>
                </a:gridCol>
                <a:gridCol w="780176">
                  <a:extLst>
                    <a:ext uri="{9D8B030D-6E8A-4147-A177-3AD203B41FA5}">
                      <a16:colId xmlns:a16="http://schemas.microsoft.com/office/drawing/2014/main" val="2017855733"/>
                    </a:ext>
                  </a:extLst>
                </a:gridCol>
              </a:tblGrid>
              <a:tr h="246613">
                <a:tc>
                  <a:txBody>
                    <a:bodyPr/>
                    <a:lstStyle/>
                    <a:p>
                      <a:pPr algn="ctr"/>
                      <a:r>
                        <a:rPr lang="en-US" altLang="zh-TW" sz="1200" dirty="0">
                          <a:latin typeface="Times New Roman" panose="02020603050405020304" pitchFamily="18" charset="0"/>
                          <a:cs typeface="Times New Roman" panose="02020603050405020304" pitchFamily="18" charset="0"/>
                        </a:rPr>
                        <a:t>From</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To</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Token</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Quantity</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95911696"/>
                  </a:ext>
                </a:extLst>
              </a:tr>
              <a:tr h="246613">
                <a:tc>
                  <a:txBody>
                    <a:bodyPr/>
                    <a:lstStyle/>
                    <a:p>
                      <a:pPr algn="ctr"/>
                      <a:r>
                        <a:rPr lang="en-US" altLang="zh-TW" sz="1200" dirty="0">
                          <a:solidFill>
                            <a:srgbClr val="FF0000"/>
                          </a:solidFill>
                          <a:latin typeface="Times New Roman" panose="02020603050405020304" pitchFamily="18" charset="0"/>
                          <a:cs typeface="Times New Roman" panose="02020603050405020304" pitchFamily="18" charset="0"/>
                        </a:rPr>
                        <a:t>Alice</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solidFill>
                            <a:srgbClr val="FF0000"/>
                          </a:solidFill>
                          <a:latin typeface="Times New Roman" panose="02020603050405020304" pitchFamily="18" charset="0"/>
                          <a:cs typeface="Times New Roman" panose="02020603050405020304" pitchFamily="18" charset="0"/>
                        </a:rPr>
                        <a:t>Bob</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solidFill>
                            <a:srgbClr val="FF0000"/>
                          </a:solidFill>
                          <a:latin typeface="Times New Roman" panose="02020603050405020304" pitchFamily="18" charset="0"/>
                          <a:cs typeface="Times New Roman" panose="02020603050405020304" pitchFamily="18" charset="0"/>
                        </a:rPr>
                        <a:t>USDT</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solidFill>
                            <a:srgbClr val="FF0000"/>
                          </a:solidFill>
                          <a:latin typeface="Times New Roman" panose="02020603050405020304" pitchFamily="18" charset="0"/>
                          <a:cs typeface="Times New Roman" panose="02020603050405020304" pitchFamily="18" charset="0"/>
                        </a:rPr>
                        <a:t>18</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105676222"/>
                  </a:ext>
                </a:extLst>
              </a:tr>
              <a:tr h="246613">
                <a:tc>
                  <a:txBody>
                    <a:bodyPr/>
                    <a:lstStyle/>
                    <a:p>
                      <a:pPr algn="ctr"/>
                      <a:r>
                        <a:rPr lang="en-US" altLang="zh-TW" sz="1200" dirty="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68355048"/>
                  </a:ext>
                </a:extLst>
              </a:tr>
              <a:tr h="246613">
                <a:tc>
                  <a:txBody>
                    <a:bodyPr/>
                    <a:lstStyle/>
                    <a:p>
                      <a:pPr algn="ctr"/>
                      <a:r>
                        <a:rPr lang="en-US" altLang="zh-TW" sz="1200" dirty="0">
                          <a:latin typeface="Times New Roman" panose="02020603050405020304" pitchFamily="18" charset="0"/>
                          <a:cs typeface="Times New Roman" panose="02020603050405020304" pitchFamily="18" charset="0"/>
                        </a:rPr>
                        <a:t>Horse</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Pig</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USDC</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59</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29172161"/>
                  </a:ext>
                </a:extLst>
              </a:tr>
            </a:tbl>
          </a:graphicData>
        </a:graphic>
      </p:graphicFrame>
      <p:sp>
        <p:nvSpPr>
          <p:cNvPr id="34" name="圓角矩形 33"/>
          <p:cNvSpPr/>
          <p:nvPr/>
        </p:nvSpPr>
        <p:spPr>
          <a:xfrm>
            <a:off x="5361276" y="1166872"/>
            <a:ext cx="2889855" cy="1266738"/>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5" name="文字方塊 34"/>
          <p:cNvSpPr txBox="1"/>
          <p:nvPr/>
        </p:nvSpPr>
        <p:spPr>
          <a:xfrm>
            <a:off x="6376111" y="2384334"/>
            <a:ext cx="1014416" cy="276999"/>
          </a:xfrm>
          <a:prstGeom prst="rect">
            <a:avLst/>
          </a:prstGeom>
          <a:noFill/>
        </p:spPr>
        <p:txBody>
          <a:bodyPr wrap="square" rtlCol="0">
            <a:spAutoFit/>
          </a:bodyPr>
          <a:lstStyle/>
          <a:p>
            <a:r>
              <a:rPr lang="en-US" altLang="zh-TW" sz="1200" dirty="0">
                <a:latin typeface="Times New Roman" panose="02020603050405020304" pitchFamily="18" charset="0"/>
                <a:cs typeface="Times New Roman" panose="02020603050405020304" pitchFamily="18" charset="0"/>
              </a:rPr>
              <a:t>Block: 1138</a:t>
            </a:r>
            <a:endParaRPr lang="zh-TW" altLang="en-US" sz="1200" dirty="0">
              <a:latin typeface="Times New Roman" panose="02020603050405020304" pitchFamily="18" charset="0"/>
              <a:cs typeface="Times New Roman" panose="02020603050405020304" pitchFamily="18" charset="0"/>
            </a:endParaRPr>
          </a:p>
        </p:txBody>
      </p:sp>
      <p:cxnSp>
        <p:nvCxnSpPr>
          <p:cNvPr id="37" name="直線接點 36"/>
          <p:cNvCxnSpPr/>
          <p:nvPr/>
        </p:nvCxnSpPr>
        <p:spPr>
          <a:xfrm>
            <a:off x="3915421" y="1836837"/>
            <a:ext cx="1166070" cy="0"/>
          </a:xfrm>
          <a:prstGeom prst="line">
            <a:avLst/>
          </a:prstGeom>
          <a:ln w="19050">
            <a:solidFill>
              <a:schemeClr val="tx1"/>
            </a:solidFill>
            <a:prstDash val="lgDashDotDot"/>
          </a:ln>
        </p:spPr>
        <p:style>
          <a:lnRef idx="1">
            <a:schemeClr val="accent1"/>
          </a:lnRef>
          <a:fillRef idx="0">
            <a:schemeClr val="accent1"/>
          </a:fillRef>
          <a:effectRef idx="0">
            <a:schemeClr val="accent1"/>
          </a:effectRef>
          <a:fontRef idx="minor">
            <a:schemeClr val="tx1"/>
          </a:fontRef>
        </p:style>
      </p:cxnSp>
      <p:graphicFrame>
        <p:nvGraphicFramePr>
          <p:cNvPr id="38" name="表格 37"/>
          <p:cNvGraphicFramePr>
            <a:graphicFrameLocks noGrp="1"/>
          </p:cNvGraphicFramePr>
          <p:nvPr>
            <p:extLst>
              <p:ext uri="{D42A27DB-BD31-4B8C-83A1-F6EECF244321}">
                <p14:modId xmlns:p14="http://schemas.microsoft.com/office/powerpoint/2010/main" val="957112492"/>
              </p:ext>
            </p:extLst>
          </p:nvPr>
        </p:nvGraphicFramePr>
        <p:xfrm>
          <a:off x="2919949" y="2953316"/>
          <a:ext cx="3376203" cy="1097280"/>
        </p:xfrm>
        <a:graphic>
          <a:graphicData uri="http://schemas.openxmlformats.org/drawingml/2006/table">
            <a:tbl>
              <a:tblPr firstRow="1" bandRow="1">
                <a:tableStyleId>{8A107856-5554-42FB-B03E-39F5DBC370BA}</a:tableStyleId>
              </a:tblPr>
              <a:tblGrid>
                <a:gridCol w="573193">
                  <a:extLst>
                    <a:ext uri="{9D8B030D-6E8A-4147-A177-3AD203B41FA5}">
                      <a16:colId xmlns:a16="http://schemas.microsoft.com/office/drawing/2014/main" val="3800973247"/>
                    </a:ext>
                  </a:extLst>
                </a:gridCol>
                <a:gridCol w="654276">
                  <a:extLst>
                    <a:ext uri="{9D8B030D-6E8A-4147-A177-3AD203B41FA5}">
                      <a16:colId xmlns:a16="http://schemas.microsoft.com/office/drawing/2014/main" val="263702050"/>
                    </a:ext>
                  </a:extLst>
                </a:gridCol>
                <a:gridCol w="646096">
                  <a:extLst>
                    <a:ext uri="{9D8B030D-6E8A-4147-A177-3AD203B41FA5}">
                      <a16:colId xmlns:a16="http://schemas.microsoft.com/office/drawing/2014/main" val="100866191"/>
                    </a:ext>
                  </a:extLst>
                </a:gridCol>
                <a:gridCol w="719702">
                  <a:extLst>
                    <a:ext uri="{9D8B030D-6E8A-4147-A177-3AD203B41FA5}">
                      <a16:colId xmlns:a16="http://schemas.microsoft.com/office/drawing/2014/main" val="3790254484"/>
                    </a:ext>
                  </a:extLst>
                </a:gridCol>
                <a:gridCol w="782936">
                  <a:extLst>
                    <a:ext uri="{9D8B030D-6E8A-4147-A177-3AD203B41FA5}">
                      <a16:colId xmlns:a16="http://schemas.microsoft.com/office/drawing/2014/main" val="2017855733"/>
                    </a:ext>
                  </a:extLst>
                </a:gridCol>
              </a:tblGrid>
              <a:tr h="246613">
                <a:tc>
                  <a:txBody>
                    <a:bodyPr/>
                    <a:lstStyle/>
                    <a:p>
                      <a:pPr algn="ctr"/>
                      <a:r>
                        <a:rPr lang="en-US" altLang="zh-TW" sz="1200" dirty="0">
                          <a:solidFill>
                            <a:schemeClr val="tx1"/>
                          </a:solidFill>
                          <a:latin typeface="Times New Roman" panose="02020603050405020304" pitchFamily="18" charset="0"/>
                          <a:cs typeface="Times New Roman" panose="02020603050405020304" pitchFamily="18" charset="0"/>
                        </a:rPr>
                        <a:t>Block</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solidFill>
                            <a:schemeClr val="tx1"/>
                          </a:solidFill>
                          <a:latin typeface="Times New Roman" panose="02020603050405020304" pitchFamily="18" charset="0"/>
                          <a:cs typeface="Times New Roman" panose="02020603050405020304" pitchFamily="18" charset="0"/>
                        </a:rPr>
                        <a:t>From</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solidFill>
                            <a:schemeClr val="tx1"/>
                          </a:solidFill>
                          <a:latin typeface="Times New Roman" panose="02020603050405020304" pitchFamily="18" charset="0"/>
                          <a:cs typeface="Times New Roman" panose="02020603050405020304" pitchFamily="18" charset="0"/>
                        </a:rPr>
                        <a:t>To</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solidFill>
                            <a:schemeClr val="tx1"/>
                          </a:solidFill>
                          <a:latin typeface="Times New Roman" panose="02020603050405020304" pitchFamily="18" charset="0"/>
                          <a:cs typeface="Times New Roman" panose="02020603050405020304" pitchFamily="18" charset="0"/>
                        </a:rPr>
                        <a:t>Token</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solidFill>
                            <a:schemeClr val="tx1"/>
                          </a:solidFill>
                          <a:latin typeface="Times New Roman" panose="02020603050405020304" pitchFamily="18" charset="0"/>
                          <a:cs typeface="Times New Roman" panose="02020603050405020304" pitchFamily="18" charset="0"/>
                        </a:rPr>
                        <a:t>Quantity</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95911696"/>
                  </a:ext>
                </a:extLst>
              </a:tr>
              <a:tr h="246613">
                <a:tc>
                  <a:txBody>
                    <a:bodyPr/>
                    <a:lstStyle/>
                    <a:p>
                      <a:pPr algn="ctr"/>
                      <a:r>
                        <a:rPr lang="en-US" altLang="zh-TW" sz="1200" dirty="0">
                          <a:solidFill>
                            <a:schemeClr val="tx1"/>
                          </a:solidFill>
                          <a:latin typeface="Times New Roman" panose="02020603050405020304" pitchFamily="18" charset="0"/>
                          <a:cs typeface="Times New Roman" panose="02020603050405020304" pitchFamily="18" charset="0"/>
                        </a:rPr>
                        <a:t>1118</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solidFill>
                            <a:schemeClr val="tx1"/>
                          </a:solidFill>
                          <a:latin typeface="Times New Roman" panose="02020603050405020304" pitchFamily="18" charset="0"/>
                          <a:cs typeface="Times New Roman" panose="02020603050405020304" pitchFamily="18" charset="0"/>
                        </a:rPr>
                        <a:t>Alice</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solidFill>
                            <a:schemeClr val="tx1"/>
                          </a:solidFill>
                          <a:latin typeface="Times New Roman" panose="02020603050405020304" pitchFamily="18" charset="0"/>
                          <a:cs typeface="Times New Roman" panose="02020603050405020304" pitchFamily="18" charset="0"/>
                        </a:rPr>
                        <a:t>Bob</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solidFill>
                            <a:schemeClr val="tx1"/>
                          </a:solidFill>
                          <a:latin typeface="Times New Roman" panose="02020603050405020304" pitchFamily="18" charset="0"/>
                          <a:cs typeface="Times New Roman" panose="02020603050405020304" pitchFamily="18" charset="0"/>
                        </a:rPr>
                        <a:t>USDT</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solidFill>
                            <a:schemeClr val="tx1"/>
                          </a:solidFill>
                          <a:latin typeface="Times New Roman" panose="02020603050405020304" pitchFamily="18" charset="0"/>
                          <a:cs typeface="Times New Roman" panose="02020603050405020304" pitchFamily="18" charset="0"/>
                        </a:rPr>
                        <a:t>11</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105676222"/>
                  </a:ext>
                </a:extLst>
              </a:tr>
              <a:tr h="246613">
                <a:tc>
                  <a:txBody>
                    <a:bodyPr/>
                    <a:lstStyle/>
                    <a:p>
                      <a:pPr algn="ctr"/>
                      <a:r>
                        <a:rPr lang="en-US" altLang="zh-TW" sz="1200" dirty="0">
                          <a:solidFill>
                            <a:schemeClr val="tx1"/>
                          </a:solidFill>
                          <a:latin typeface="Times New Roman" panose="02020603050405020304" pitchFamily="18" charset="0"/>
                          <a:cs typeface="Times New Roman" panose="02020603050405020304" pitchFamily="18" charset="0"/>
                        </a:rPr>
                        <a:t>…</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solidFill>
                            <a:schemeClr val="tx1"/>
                          </a:solidFill>
                          <a:latin typeface="Times New Roman" panose="02020603050405020304" pitchFamily="18" charset="0"/>
                          <a:cs typeface="Times New Roman" panose="02020603050405020304" pitchFamily="18" charset="0"/>
                        </a:rPr>
                        <a:t>…</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solidFill>
                            <a:schemeClr val="tx1"/>
                          </a:solidFill>
                          <a:latin typeface="Times New Roman" panose="02020603050405020304" pitchFamily="18" charset="0"/>
                          <a:cs typeface="Times New Roman" panose="02020603050405020304" pitchFamily="18" charset="0"/>
                        </a:rPr>
                        <a:t>…</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solidFill>
                            <a:schemeClr val="tx1"/>
                          </a:solidFill>
                          <a:latin typeface="Times New Roman" panose="02020603050405020304" pitchFamily="18" charset="0"/>
                          <a:cs typeface="Times New Roman" panose="02020603050405020304" pitchFamily="18" charset="0"/>
                        </a:rPr>
                        <a:t>…</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solidFill>
                            <a:schemeClr val="tx1"/>
                          </a:solidFill>
                          <a:latin typeface="Times New Roman" panose="02020603050405020304" pitchFamily="18" charset="0"/>
                          <a:cs typeface="Times New Roman" panose="02020603050405020304" pitchFamily="18" charset="0"/>
                        </a:rPr>
                        <a:t>…..</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68355048"/>
                  </a:ext>
                </a:extLst>
              </a:tr>
              <a:tr h="246613">
                <a:tc>
                  <a:txBody>
                    <a:bodyPr/>
                    <a:lstStyle/>
                    <a:p>
                      <a:pPr algn="ctr"/>
                      <a:r>
                        <a:rPr lang="en-US" altLang="zh-TW" sz="1200" dirty="0">
                          <a:solidFill>
                            <a:schemeClr val="tx1"/>
                          </a:solidFill>
                          <a:latin typeface="Times New Roman" panose="02020603050405020304" pitchFamily="18" charset="0"/>
                          <a:cs typeface="Times New Roman" panose="02020603050405020304" pitchFamily="18" charset="0"/>
                        </a:rPr>
                        <a:t>1138</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solidFill>
                            <a:schemeClr val="tx1"/>
                          </a:solidFill>
                          <a:latin typeface="Times New Roman" panose="02020603050405020304" pitchFamily="18" charset="0"/>
                          <a:cs typeface="Times New Roman" panose="02020603050405020304" pitchFamily="18" charset="0"/>
                        </a:rPr>
                        <a:t>Alice</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solidFill>
                            <a:schemeClr val="tx1"/>
                          </a:solidFill>
                          <a:latin typeface="Times New Roman" panose="02020603050405020304" pitchFamily="18" charset="0"/>
                          <a:cs typeface="Times New Roman" panose="02020603050405020304" pitchFamily="18" charset="0"/>
                        </a:rPr>
                        <a:t>Bob</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solidFill>
                            <a:schemeClr val="tx1"/>
                          </a:solidFill>
                          <a:latin typeface="Times New Roman" panose="02020603050405020304" pitchFamily="18" charset="0"/>
                          <a:cs typeface="Times New Roman" panose="02020603050405020304" pitchFamily="18" charset="0"/>
                        </a:rPr>
                        <a:t>USDT</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solidFill>
                            <a:schemeClr val="tx1"/>
                          </a:solidFill>
                          <a:latin typeface="Times New Roman" panose="02020603050405020304" pitchFamily="18" charset="0"/>
                          <a:cs typeface="Times New Roman" panose="02020603050405020304" pitchFamily="18" charset="0"/>
                        </a:rPr>
                        <a:t>18</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29172161"/>
                  </a:ext>
                </a:extLst>
              </a:tr>
            </a:tbl>
          </a:graphicData>
        </a:graphic>
      </p:graphicFrame>
      <p:sp>
        <p:nvSpPr>
          <p:cNvPr id="41" name="文字方塊 40"/>
          <p:cNvSpPr txBox="1"/>
          <p:nvPr/>
        </p:nvSpPr>
        <p:spPr>
          <a:xfrm>
            <a:off x="3321469" y="4113149"/>
            <a:ext cx="2573162" cy="276999"/>
          </a:xfrm>
          <a:prstGeom prst="rect">
            <a:avLst/>
          </a:prstGeom>
          <a:noFill/>
        </p:spPr>
        <p:txBody>
          <a:bodyPr wrap="square" rtlCol="0">
            <a:spAutoFit/>
          </a:bodyPr>
          <a:lstStyle/>
          <a:p>
            <a:r>
              <a:rPr lang="en-US" altLang="zh-TW" sz="1200" dirty="0">
                <a:latin typeface="Times New Roman" panose="02020603050405020304" pitchFamily="18" charset="0"/>
                <a:cs typeface="Times New Roman" panose="02020603050405020304" pitchFamily="18" charset="0"/>
              </a:rPr>
              <a:t>Smart Contract</a:t>
            </a:r>
            <a:r>
              <a:rPr lang="zh-TW" altLang="en-US" sz="1200" dirty="0">
                <a:latin typeface="Times New Roman" panose="02020603050405020304" pitchFamily="18" charset="0"/>
                <a:cs typeface="Times New Roman" panose="02020603050405020304" pitchFamily="18" charset="0"/>
              </a:rPr>
              <a:t>（</a:t>
            </a:r>
            <a:r>
              <a:rPr lang="en-US" altLang="zh-TW" sz="1200" dirty="0">
                <a:latin typeface="Times New Roman" panose="02020603050405020304" pitchFamily="18" charset="0"/>
                <a:cs typeface="Times New Roman" panose="02020603050405020304" pitchFamily="18" charset="0"/>
              </a:rPr>
              <a:t>USDT TX Storage</a:t>
            </a:r>
            <a:r>
              <a:rPr lang="zh-TW" altLang="en-US" sz="1200" dirty="0">
                <a:latin typeface="Times New Roman" panose="02020603050405020304" pitchFamily="18" charset="0"/>
                <a:cs typeface="Times New Roman" panose="02020603050405020304" pitchFamily="18" charset="0"/>
              </a:rPr>
              <a:t>）</a:t>
            </a:r>
          </a:p>
        </p:txBody>
      </p:sp>
      <p:sp>
        <p:nvSpPr>
          <p:cNvPr id="5" name="矩形 4"/>
          <p:cNvSpPr/>
          <p:nvPr/>
        </p:nvSpPr>
        <p:spPr>
          <a:xfrm>
            <a:off x="2783445" y="2894638"/>
            <a:ext cx="3649212" cy="1240462"/>
          </a:xfrm>
          <a:prstGeom prst="rect">
            <a:avLst/>
          </a:prstGeom>
          <a:noFill/>
          <a:ln w="2222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7" name="直線單箭頭接點 6"/>
          <p:cNvCxnSpPr/>
          <p:nvPr/>
        </p:nvCxnSpPr>
        <p:spPr>
          <a:xfrm>
            <a:off x="3265834" y="2326175"/>
            <a:ext cx="340314" cy="542637"/>
          </a:xfrm>
          <a:prstGeom prst="straightConnector1">
            <a:avLst/>
          </a:prstGeom>
          <a:ln w="2222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單箭頭接點 12"/>
          <p:cNvCxnSpPr/>
          <p:nvPr/>
        </p:nvCxnSpPr>
        <p:spPr>
          <a:xfrm flipH="1">
            <a:off x="5490824" y="2338846"/>
            <a:ext cx="224315" cy="529966"/>
          </a:xfrm>
          <a:prstGeom prst="straightConnector1">
            <a:avLst/>
          </a:prstGeom>
          <a:ln w="222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Google Shape;93;p17">
            <a:extLst>
              <a:ext uri="{FF2B5EF4-FFF2-40B4-BE49-F238E27FC236}">
                <a16:creationId xmlns:a16="http://schemas.microsoft.com/office/drawing/2014/main" id="{19F0997D-C0B3-D445-A20C-E21BFDB4859F}"/>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200" dirty="0">
                <a:latin typeface="Times New Roman" panose="02020603050405020304" pitchFamily="18" charset="0"/>
                <a:ea typeface="標楷體" panose="03000509000000000000" pitchFamily="65" charset="-120"/>
                <a:cs typeface="Times New Roman" panose="02020603050405020304" pitchFamily="18" charset="0"/>
              </a:rPr>
              <a:t>High Level </a:t>
            </a:r>
            <a:r>
              <a:rPr lang="en-US" sz="3200" dirty="0" err="1">
                <a:latin typeface="Times New Roman" panose="02020603050405020304" pitchFamily="18" charset="0"/>
                <a:ea typeface="標楷體" panose="03000509000000000000" pitchFamily="65" charset="-120"/>
                <a:cs typeface="Times New Roman" panose="02020603050405020304" pitchFamily="18" charset="0"/>
              </a:rPr>
              <a:t>Idea</a:t>
            </a:r>
            <a:r>
              <a:rPr lang="en-US" sz="3200" dirty="0" err="1">
                <a:latin typeface="標楷體" panose="03000509000000000000" pitchFamily="65" charset="-120"/>
                <a:ea typeface="標楷體" panose="03000509000000000000" pitchFamily="65" charset="-120"/>
              </a:rPr>
              <a:t>：跨鏈</a:t>
            </a:r>
            <a:endParaRPr sz="3200" dirty="0">
              <a:latin typeface="標楷體" panose="03000509000000000000" pitchFamily="65" charset="-120"/>
              <a:ea typeface="標楷體" panose="03000509000000000000" pitchFamily="65" charset="-120"/>
            </a:endParaRPr>
          </a:p>
        </p:txBody>
      </p:sp>
      <p:sp>
        <p:nvSpPr>
          <p:cNvPr id="20" name="Google Shape;62;p14">
            <a:extLst>
              <a:ext uri="{FF2B5EF4-FFF2-40B4-BE49-F238E27FC236}">
                <a16:creationId xmlns:a16="http://schemas.microsoft.com/office/drawing/2014/main" id="{0A9FC834-A721-ED44-A172-0D8AE8E952E1}"/>
              </a:ext>
            </a:extLst>
          </p:cNvPr>
          <p:cNvSpPr txBox="1">
            <a:spLocks noGrp="1"/>
          </p:cNvSpPr>
          <p:nvPr>
            <p:ph type="body" idx="1"/>
          </p:nvPr>
        </p:nvSpPr>
        <p:spPr>
          <a:xfrm>
            <a:off x="311700" y="4251648"/>
            <a:ext cx="5086768" cy="714472"/>
          </a:xfrm>
          <a:prstGeom prst="rect">
            <a:avLst/>
          </a:prstGeom>
        </p:spPr>
        <p:txBody>
          <a:bodyPr spcFirstLastPara="1" wrap="square" lIns="91425" tIns="91425" rIns="91425" bIns="91425" anchor="t" anchorCtr="0">
            <a:noAutofit/>
          </a:bodyPr>
          <a:lstStyle/>
          <a:p>
            <a:pPr marL="285750" indent="-285750">
              <a:lnSpc>
                <a:spcPct val="150000"/>
              </a:lnSpc>
            </a:pP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我們使用智能合約追蹤交易記錄</a:t>
            </a:r>
            <a:endParaRPr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49734469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200" dirty="0" err="1">
                <a:latin typeface="標楷體" panose="03000509000000000000" pitchFamily="65" charset="-120"/>
                <a:ea typeface="標楷體" panose="03000509000000000000" pitchFamily="65" charset="-120"/>
              </a:rPr>
              <a:t>系統</a:t>
            </a:r>
            <a:r>
              <a:rPr lang="zh-TW" altLang="en-US" sz="3200" dirty="0">
                <a:latin typeface="標楷體" panose="03000509000000000000" pitchFamily="65" charset="-120"/>
                <a:ea typeface="標楷體" panose="03000509000000000000" pitchFamily="65" charset="-120"/>
              </a:rPr>
              <a:t>設計</a:t>
            </a:r>
            <a:endParaRPr sz="3200" dirty="0">
              <a:latin typeface="標楷體" panose="03000509000000000000" pitchFamily="65" charset="-120"/>
              <a:ea typeface="標楷體" panose="03000509000000000000" pitchFamily="65" charset="-120"/>
            </a:endParaRPr>
          </a:p>
        </p:txBody>
      </p:sp>
      <p:sp>
        <p:nvSpPr>
          <p:cNvPr id="5" name="Google Shape;62;p14"/>
          <p:cNvSpPr txBox="1">
            <a:spLocks noGrp="1"/>
          </p:cNvSpPr>
          <p:nvPr>
            <p:ph type="body" idx="1"/>
          </p:nvPr>
        </p:nvSpPr>
        <p:spPr>
          <a:xfrm>
            <a:off x="311700" y="1152475"/>
            <a:ext cx="8520600" cy="3725100"/>
          </a:xfrm>
          <a:prstGeom prst="rect">
            <a:avLst/>
          </a:prstGeom>
        </p:spPr>
        <p:txBody>
          <a:bodyPr spcFirstLastPara="1" wrap="square" lIns="91425" tIns="91425" rIns="91425" bIns="91425" anchor="t" anchorCtr="0">
            <a:noAutofit/>
          </a:bodyPr>
          <a:lstStyle/>
          <a:p>
            <a:pPr marL="285750" indent="-285750">
              <a:lnSpc>
                <a:spcPct val="150000"/>
              </a:lnSpc>
            </a:pP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使用者可自行新增欲追蹤之數位貨幣</a:t>
            </a:r>
            <a:endParaRPr lang="en-US" altLang="zh-TW"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提供「區塊範圍」與「時間範圍」的搜索功能</a:t>
            </a:r>
            <a:endParaRPr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p:txBody>
      </p:sp>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16</a:t>
            </a:fld>
            <a:endParaRPr lang="zh-TW" altLang="en-US"/>
          </a:p>
        </p:txBody>
      </p:sp>
    </p:spTree>
    <p:extLst>
      <p:ext uri="{BB962C8B-B14F-4D97-AF65-F5344CB8AC3E}">
        <p14:creationId xmlns:p14="http://schemas.microsoft.com/office/powerpoint/2010/main" val="228867581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sz="3200" dirty="0">
                <a:latin typeface="標楷體" panose="03000509000000000000" pitchFamily="65" charset="-120"/>
                <a:ea typeface="標楷體" panose="03000509000000000000" pitchFamily="65" charset="-120"/>
              </a:rPr>
              <a:t>為何使用智能合約？</a:t>
            </a:r>
            <a:endParaRPr sz="3200" dirty="0">
              <a:latin typeface="標楷體" panose="03000509000000000000" pitchFamily="65" charset="-120"/>
              <a:ea typeface="標楷體" panose="03000509000000000000" pitchFamily="65" charset="-120"/>
            </a:endParaRPr>
          </a:p>
        </p:txBody>
      </p:sp>
      <p:sp>
        <p:nvSpPr>
          <p:cNvPr id="94" name="Google Shape;94;p17"/>
          <p:cNvSpPr txBox="1">
            <a:spLocks noGrp="1"/>
          </p:cNvSpPr>
          <p:nvPr>
            <p:ph type="body" idx="1"/>
          </p:nvPr>
        </p:nvSpPr>
        <p:spPr>
          <a:xfrm>
            <a:off x="311700" y="1152475"/>
            <a:ext cx="8520600" cy="3682200"/>
          </a:xfrm>
          <a:prstGeom prst="rect">
            <a:avLst/>
          </a:prstGeom>
        </p:spPr>
        <p:txBody>
          <a:bodyPr spcFirstLastPara="1" wrap="square" lIns="91425" tIns="91425" rIns="91425" bIns="91425" anchor="t" anchorCtr="0">
            <a:noAutofit/>
          </a:bodyPr>
          <a:lstStyle/>
          <a:p>
            <a:pPr>
              <a:lnSpc>
                <a:spcPct val="150000"/>
              </a:lnSpc>
              <a:spcBef>
                <a:spcPts val="600"/>
              </a:spcBef>
              <a:spcAft>
                <a:spcPts val="600"/>
              </a:spcAft>
            </a:pPr>
            <a:r>
              <a:rPr lang="zh-TW" alt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為何不使用</a:t>
            </a: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智能</a:t>
            </a:r>
            <a:r>
              <a:rPr lang="zh-TW" alt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合約的</a:t>
            </a:r>
            <a:r>
              <a:rPr lang="en-US" altLang="zh-TW"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Event</a:t>
            </a:r>
            <a:r>
              <a:rPr lang="zh-TW" alt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或</a:t>
            </a:r>
            <a:r>
              <a:rPr lang="en-US" altLang="zh-TW"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Log</a:t>
            </a:r>
            <a:r>
              <a:rPr lang="zh-TW" alt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儲存數據</a:t>
            </a:r>
            <a:endParaRPr lang="en-US" altLang="zh-TW"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a:p>
            <a:pPr lvl="1">
              <a:lnSpc>
                <a:spcPct val="150000"/>
              </a:lnSpc>
              <a:spcBef>
                <a:spcPts val="0"/>
              </a:spcBef>
            </a:pPr>
            <a:r>
              <a:rPr lang="en-US" altLang="zh-TW" sz="20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Event</a:t>
            </a:r>
            <a:r>
              <a:rPr lang="zh-TW" altLang="en-US" sz="20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或</a:t>
            </a:r>
            <a:r>
              <a:rPr lang="en-US" altLang="zh-TW" sz="20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Log</a:t>
            </a:r>
            <a:r>
              <a:rPr lang="zh-TW" altLang="en-US" sz="20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花費的</a:t>
            </a:r>
            <a:r>
              <a:rPr lang="en-US" altLang="zh-TW" sz="20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Gas</a:t>
            </a:r>
            <a:r>
              <a:rPr lang="zh-TW" altLang="en-US" sz="20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較低</a:t>
            </a:r>
            <a:endParaRPr lang="en-US" altLang="zh-TW" sz="20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lvl="1">
              <a:lnSpc>
                <a:spcPct val="150000"/>
              </a:lnSpc>
              <a:spcBef>
                <a:spcPts val="0"/>
              </a:spcBef>
            </a:pPr>
            <a:r>
              <a:rPr lang="zh-TW" altLang="en-US" sz="20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無法透過合約查詢</a:t>
            </a:r>
            <a:r>
              <a:rPr lang="en-US" altLang="zh-TW" sz="20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Events</a:t>
            </a:r>
            <a:r>
              <a:rPr lang="zh-TW" altLang="en-US" sz="20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或</a:t>
            </a:r>
            <a:r>
              <a:rPr lang="en-US" altLang="zh-TW" sz="20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Logs</a:t>
            </a:r>
          </a:p>
          <a:p>
            <a:pPr>
              <a:lnSpc>
                <a:spcPct val="150000"/>
              </a:lnSpc>
              <a:spcBef>
                <a:spcPts val="600"/>
              </a:spcBef>
              <a:spcAft>
                <a:spcPts val="600"/>
              </a:spcAft>
            </a:pP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高安全性</a:t>
            </a:r>
            <a:endParaRPr lang="en-US" altLang="zh-TW"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a:p>
            <a:pPr lvl="1">
              <a:lnSpc>
                <a:spcPct val="150000"/>
              </a:lnSpc>
              <a:spcBef>
                <a:spcPts val="0"/>
              </a:spcBef>
            </a:pPr>
            <a:r>
              <a:rPr lang="zh-TW" altLang="en-US" sz="20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佈署後不可改變、且內容不可任意竄改</a:t>
            </a:r>
            <a:endParaRPr lang="en-US" altLang="zh-TW" sz="20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a:p>
            <a:pPr lvl="1">
              <a:lnSpc>
                <a:spcPct val="150000"/>
              </a:lnSpc>
              <a:spcBef>
                <a:spcPts val="0"/>
              </a:spcBef>
            </a:pPr>
            <a:r>
              <a:rPr lang="zh-TW" altLang="en-US" sz="20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查詢合約內之儲存數據</a:t>
            </a:r>
            <a:r>
              <a:rPr lang="zh-TW" altLang="en-US" sz="20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時</a:t>
            </a:r>
            <a:r>
              <a:rPr lang="zh-TW" altLang="en-US" sz="20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為去中心</a:t>
            </a:r>
            <a:r>
              <a:rPr lang="zh-TW" altLang="en-US" sz="20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化方式</a:t>
            </a:r>
            <a:endParaRPr lang="en-US" altLang="zh-TW" sz="20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a:p>
            <a:pPr lvl="1">
              <a:lnSpc>
                <a:spcPct val="100000"/>
              </a:lnSpc>
              <a:spcBef>
                <a:spcPts val="600"/>
              </a:spcBef>
              <a:spcAft>
                <a:spcPts val="600"/>
              </a:spcAft>
            </a:pPr>
            <a:endParaRPr lang="en-US" altLang="zh-TW" sz="20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lvl="1">
              <a:lnSpc>
                <a:spcPct val="100000"/>
              </a:lnSpc>
            </a:pPr>
            <a:endParaRPr lang="en-US" altLang="zh-TW"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114300" indent="0">
              <a:lnSpc>
                <a:spcPct val="150000"/>
              </a:lnSpc>
              <a:buNone/>
            </a:pPr>
            <a:endParaRPr lang="en-US" altLang="zh-TW" sz="2400" dirty="0">
              <a:solidFill>
                <a:schemeClr val="tx1"/>
              </a:solidFill>
              <a:latin typeface="DengXian" panose="02010600030101010101" pitchFamily="2" charset="-122"/>
              <a:ea typeface="DengXian" panose="02010600030101010101" pitchFamily="2" charset="-122"/>
              <a:cs typeface="Times New Roman" panose="02020603050405020304" pitchFamily="18" charset="0"/>
            </a:endParaRPr>
          </a:p>
          <a:p>
            <a:pPr>
              <a:lnSpc>
                <a:spcPct val="150000"/>
              </a:lnSpc>
              <a:buFont typeface="Arial"/>
              <a:buAutoNum type="arabicPeriod"/>
            </a:pPr>
            <a:endParaRPr lang="en-US" altLang="zh-TW" sz="2400" dirty="0">
              <a:solidFill>
                <a:schemeClr val="tx1"/>
              </a:solidFill>
              <a:latin typeface="DengXian" panose="02010600030101010101" pitchFamily="2" charset="-122"/>
              <a:ea typeface="DengXian" panose="02010600030101010101" pitchFamily="2" charset="-122"/>
              <a:cs typeface="Times New Roman" panose="02020603050405020304" pitchFamily="18" charset="0"/>
            </a:endParaRPr>
          </a:p>
          <a:p>
            <a:pPr marL="114300" indent="0">
              <a:lnSpc>
                <a:spcPct val="150000"/>
              </a:lnSpc>
              <a:buNone/>
            </a:pPr>
            <a:endParaRPr lang="en-US" altLang="zh-TW" sz="2400" dirty="0">
              <a:solidFill>
                <a:schemeClr val="tx1"/>
              </a:solidFill>
              <a:latin typeface="DengXian" panose="02010600030101010101" pitchFamily="2" charset="-122"/>
              <a:ea typeface="DengXian" panose="02010600030101010101" pitchFamily="2" charset="-122"/>
              <a:cs typeface="Times New Roman" panose="02020603050405020304" pitchFamily="18" charset="0"/>
            </a:endParaRPr>
          </a:p>
          <a:p>
            <a:pPr>
              <a:lnSpc>
                <a:spcPct val="150000"/>
              </a:lnSpc>
              <a:buFont typeface="Arial"/>
              <a:buAutoNum type="arabicPeriod"/>
            </a:pPr>
            <a:endParaRPr sz="2400" dirty="0">
              <a:solidFill>
                <a:schemeClr val="tx1"/>
              </a:solidFill>
              <a:latin typeface="DengXian" panose="02010600030101010101" pitchFamily="2" charset="-122"/>
              <a:ea typeface="DengXian" panose="02010600030101010101" pitchFamily="2" charset="-122"/>
              <a:cs typeface="Times New Roman" panose="02020603050405020304" pitchFamily="18" charset="0"/>
            </a:endParaRPr>
          </a:p>
        </p:txBody>
      </p:sp>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17</a:t>
            </a:fld>
            <a:endParaRPr lang="zh-TW" altLang="en-US"/>
          </a:p>
        </p:txBody>
      </p:sp>
    </p:spTree>
    <p:extLst>
      <p:ext uri="{BB962C8B-B14F-4D97-AF65-F5344CB8AC3E}">
        <p14:creationId xmlns:p14="http://schemas.microsoft.com/office/powerpoint/2010/main" val="368142274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sz="3200" dirty="0">
                <a:latin typeface="標楷體" panose="03000509000000000000" pitchFamily="65" charset="-120"/>
                <a:ea typeface="標楷體" panose="03000509000000000000" pitchFamily="65" charset="-120"/>
              </a:rPr>
              <a:t>為何使用另一區塊鏈</a:t>
            </a:r>
            <a:endParaRPr sz="3200" dirty="0">
              <a:latin typeface="標楷體" panose="03000509000000000000" pitchFamily="65" charset="-120"/>
              <a:ea typeface="標楷體" panose="03000509000000000000" pitchFamily="65" charset="-120"/>
            </a:endParaRPr>
          </a:p>
        </p:txBody>
      </p:sp>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18</a:t>
            </a:fld>
            <a:endParaRPr lang="zh-TW" altLang="en-US"/>
          </a:p>
        </p:txBody>
      </p:sp>
      <p:sp>
        <p:nvSpPr>
          <p:cNvPr id="7" name="Google Shape;94;p17"/>
          <p:cNvSpPr txBox="1">
            <a:spLocks noGrp="1"/>
          </p:cNvSpPr>
          <p:nvPr>
            <p:ph type="body" idx="1"/>
          </p:nvPr>
        </p:nvSpPr>
        <p:spPr>
          <a:xfrm>
            <a:off x="311700" y="1152475"/>
            <a:ext cx="8520600" cy="3682200"/>
          </a:xfrm>
          <a:prstGeom prst="rect">
            <a:avLst/>
          </a:prstGeom>
        </p:spPr>
        <p:txBody>
          <a:bodyPr spcFirstLastPara="1" wrap="square" lIns="91425" tIns="91425" rIns="91425" bIns="91425" anchor="t" anchorCtr="0">
            <a:noAutofit/>
          </a:bodyPr>
          <a:lstStyle/>
          <a:p>
            <a:pPr>
              <a:lnSpc>
                <a:spcPct val="150000"/>
              </a:lnSpc>
            </a:pP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去中心化</a:t>
            </a:r>
            <a:endParaRPr lang="en-US" altLang="zh-TW" dirty="0">
              <a:ea typeface="標楷體" panose="03000509000000000000" pitchFamily="65" charset="-120"/>
            </a:endParaRPr>
          </a:p>
          <a:p>
            <a:pPr>
              <a:lnSpc>
                <a:spcPct val="150000"/>
              </a:lnSpc>
            </a:pP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紀錄不得任意竄改</a:t>
            </a:r>
            <a:endParaRPr lang="en-US" altLang="zh-TW"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a:p>
            <a:pPr>
              <a:lnSpc>
                <a:spcPct val="150000"/>
              </a:lnSpc>
            </a:pP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減輕原有區塊鏈上的負擔</a:t>
            </a:r>
            <a:endParaRPr lang="en-US" altLang="zh-TW"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a:p>
            <a:pPr>
              <a:lnSpc>
                <a:spcPct val="150000"/>
              </a:lnSpc>
            </a:pPr>
            <a:r>
              <a:rPr lang="zh-TW" alt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不須支付實際的</a:t>
            </a:r>
            <a:r>
              <a:rPr lang="en-US" altLang="zh-TW"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Gas</a:t>
            </a:r>
            <a:r>
              <a:rPr lang="zh-TW" alt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費用</a:t>
            </a:r>
            <a:endParaRPr lang="en-US" altLang="zh-TW"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a:p>
            <a:pPr>
              <a:lnSpc>
                <a:spcPct val="150000"/>
              </a:lnSpc>
              <a:buFont typeface="Arial"/>
              <a:buAutoNum type="arabicPeriod"/>
            </a:pPr>
            <a:endParaRPr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22619374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sz="3200" dirty="0">
                <a:latin typeface="標楷體" panose="03000509000000000000" pitchFamily="65" charset="-120"/>
                <a:ea typeface="標楷體" panose="03000509000000000000" pitchFamily="65" charset="-120"/>
              </a:rPr>
              <a:t>跨鏈技術</a:t>
            </a:r>
            <a:endParaRPr sz="3200" dirty="0">
              <a:latin typeface="標楷體" panose="03000509000000000000" pitchFamily="65" charset="-120"/>
              <a:ea typeface="標楷體" panose="03000509000000000000" pitchFamily="65" charset="-120"/>
            </a:endParaRPr>
          </a:p>
        </p:txBody>
      </p:sp>
      <p:sp>
        <p:nvSpPr>
          <p:cNvPr id="75" name="Google Shape;75;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SzPts val="1800"/>
              <a:buChar char="●"/>
            </a:pPr>
            <a:r>
              <a:rPr lang="zh-TW" altLang="en-US" sz="2400" dirty="0">
                <a:solidFill>
                  <a:schemeClr val="tx1"/>
                </a:solidFill>
                <a:latin typeface="標楷體" panose="03000509000000000000" pitchFamily="65" charset="-120"/>
                <a:ea typeface="標楷體" panose="03000509000000000000" pitchFamily="65" charset="-120"/>
              </a:rPr>
              <a:t>兩區塊鏈間無法直接交換彼此鏈上數據</a:t>
            </a:r>
            <a:endParaRPr lang="en-US" altLang="zh-TW" sz="2400" dirty="0">
              <a:solidFill>
                <a:schemeClr val="tx1"/>
              </a:solidFill>
              <a:latin typeface="標楷體" panose="03000509000000000000" pitchFamily="65" charset="-120"/>
              <a:ea typeface="標楷體" panose="03000509000000000000" pitchFamily="65" charset="-120"/>
            </a:endParaRPr>
          </a:p>
          <a:p>
            <a:pPr marL="457200" lvl="0" indent="-342900" algn="l" rtl="0">
              <a:lnSpc>
                <a:spcPct val="150000"/>
              </a:lnSpc>
              <a:spcBef>
                <a:spcPts val="0"/>
              </a:spcBef>
              <a:spcAft>
                <a:spcPts val="0"/>
              </a:spcAft>
              <a:buSzPts val="1800"/>
              <a:buChar char="●"/>
            </a:pPr>
            <a:r>
              <a:rPr lang="zh-TW" altLang="en-US" sz="2400" dirty="0">
                <a:solidFill>
                  <a:schemeClr val="tx1"/>
                </a:solidFill>
                <a:latin typeface="標楷體" panose="03000509000000000000" pitchFamily="65" charset="-120"/>
                <a:ea typeface="標楷體" panose="03000509000000000000" pitchFamily="65" charset="-120"/>
              </a:rPr>
              <a:t>需仰賴第三方角色，負責傳遞兩方信息</a:t>
            </a:r>
            <a:endParaRPr lang="en-US" altLang="zh-TW" sz="2400" dirty="0">
              <a:solidFill>
                <a:schemeClr val="tx1"/>
              </a:solidFill>
              <a:latin typeface="標楷體" panose="03000509000000000000" pitchFamily="65" charset="-120"/>
              <a:ea typeface="標楷體" panose="03000509000000000000" pitchFamily="65" charset="-120"/>
            </a:endParaRPr>
          </a:p>
          <a:p>
            <a:pPr marL="457200" lvl="0" indent="-342900" algn="l" rtl="0">
              <a:lnSpc>
                <a:spcPct val="150000"/>
              </a:lnSpc>
              <a:spcBef>
                <a:spcPts val="0"/>
              </a:spcBef>
              <a:spcAft>
                <a:spcPts val="0"/>
              </a:spcAft>
              <a:buSzPts val="1800"/>
              <a:buChar char="●"/>
            </a:pPr>
            <a:r>
              <a:rPr lang="zh-TW" altLang="en-US" sz="2400" dirty="0">
                <a:solidFill>
                  <a:schemeClr val="tx1"/>
                </a:solidFill>
                <a:latin typeface="標楷體" panose="03000509000000000000" pitchFamily="65" charset="-120"/>
                <a:ea typeface="標楷體" panose="03000509000000000000" pitchFamily="65" charset="-120"/>
              </a:rPr>
              <a:t>技術種類：對第三方的依賴程度區分</a:t>
            </a:r>
            <a:endParaRPr lang="en-US" altLang="zh-TW" sz="2400" dirty="0">
              <a:solidFill>
                <a:schemeClr val="tx1"/>
              </a:solidFill>
              <a:latin typeface="標楷體" panose="03000509000000000000" pitchFamily="65" charset="-120"/>
              <a:ea typeface="標楷體" panose="03000509000000000000" pitchFamily="65" charset="-120"/>
            </a:endParaRPr>
          </a:p>
          <a:p>
            <a:pPr lvl="1" indent="-342900">
              <a:lnSpc>
                <a:spcPct val="150000"/>
              </a:lnSpc>
              <a:spcBef>
                <a:spcPts val="0"/>
              </a:spcBef>
              <a:buSzPts val="1800"/>
              <a:buFont typeface="Wingdings" panose="05000000000000000000" pitchFamily="2" charset="2"/>
              <a:buChar char="Ø"/>
            </a:pPr>
            <a:r>
              <a:rPr lang="zh-TW" altLang="en-US" sz="2000" dirty="0">
                <a:solidFill>
                  <a:srgbClr val="FF0000"/>
                </a:solidFill>
                <a:latin typeface="標楷體" panose="03000509000000000000" pitchFamily="65" charset="-120"/>
                <a:ea typeface="標楷體" panose="03000509000000000000" pitchFamily="65" charset="-120"/>
              </a:rPr>
              <a:t>見證人（</a:t>
            </a:r>
            <a:r>
              <a:rPr lang="en-US" altLang="zh-TW" sz="2000" dirty="0">
                <a:solidFill>
                  <a:srgbClr val="FF0000"/>
                </a:solidFill>
                <a:latin typeface="標楷體" panose="03000509000000000000" pitchFamily="65" charset="-120"/>
                <a:ea typeface="標楷體" panose="03000509000000000000" pitchFamily="65" charset="-120"/>
              </a:rPr>
              <a:t>Notary</a:t>
            </a:r>
            <a:r>
              <a:rPr lang="zh-TW" altLang="en-US" sz="2000" dirty="0">
                <a:solidFill>
                  <a:srgbClr val="FF0000"/>
                </a:solidFill>
                <a:latin typeface="標楷體" panose="03000509000000000000" pitchFamily="65" charset="-120"/>
                <a:ea typeface="標楷體" panose="03000509000000000000" pitchFamily="65" charset="-120"/>
              </a:rPr>
              <a:t>）</a:t>
            </a:r>
            <a:r>
              <a:rPr lang="zh-TW" altLang="en-US" sz="2000" dirty="0">
                <a:solidFill>
                  <a:schemeClr val="tx1"/>
                </a:solidFill>
                <a:latin typeface="標楷體" panose="03000509000000000000" pitchFamily="65" charset="-120"/>
                <a:ea typeface="標楷體" panose="03000509000000000000" pitchFamily="65" charset="-120"/>
              </a:rPr>
              <a:t>：中心化的機制，完全信任由第三方傳遞的資料正確性</a:t>
            </a:r>
            <a:endParaRPr lang="en-US" altLang="zh-TW" sz="2000" dirty="0">
              <a:solidFill>
                <a:schemeClr val="tx1"/>
              </a:solidFill>
              <a:latin typeface="標楷體" panose="03000509000000000000" pitchFamily="65" charset="-120"/>
              <a:ea typeface="標楷體" panose="03000509000000000000" pitchFamily="65" charset="-120"/>
            </a:endParaRPr>
          </a:p>
          <a:p>
            <a:pPr lvl="1" indent="-342900">
              <a:lnSpc>
                <a:spcPct val="150000"/>
              </a:lnSpc>
              <a:spcBef>
                <a:spcPts val="0"/>
              </a:spcBef>
              <a:buSzPts val="1800"/>
              <a:buFont typeface="Wingdings" panose="05000000000000000000" pitchFamily="2" charset="2"/>
              <a:buChar char="Ø"/>
            </a:pPr>
            <a:r>
              <a:rPr lang="zh-TW" altLang="en-US" sz="2000" dirty="0">
                <a:solidFill>
                  <a:schemeClr val="tx1"/>
                </a:solidFill>
                <a:latin typeface="標楷體" panose="03000509000000000000" pitchFamily="65" charset="-120"/>
                <a:ea typeface="標楷體" panose="03000509000000000000" pitchFamily="65" charset="-120"/>
              </a:rPr>
              <a:t>中繼（</a:t>
            </a:r>
            <a:r>
              <a:rPr lang="en-US" altLang="zh-TW" sz="2000" dirty="0">
                <a:solidFill>
                  <a:schemeClr val="tx1"/>
                </a:solidFill>
                <a:latin typeface="標楷體" panose="03000509000000000000" pitchFamily="65" charset="-120"/>
                <a:ea typeface="標楷體" panose="03000509000000000000" pitchFamily="65" charset="-120"/>
              </a:rPr>
              <a:t>Relay</a:t>
            </a:r>
            <a:r>
              <a:rPr lang="zh-TW" altLang="en-US" sz="2000" dirty="0">
                <a:solidFill>
                  <a:schemeClr val="tx1"/>
                </a:solidFill>
                <a:latin typeface="標楷體" panose="03000509000000000000" pitchFamily="65" charset="-120"/>
                <a:ea typeface="標楷體" panose="03000509000000000000" pitchFamily="65" charset="-120"/>
              </a:rPr>
              <a:t>）：中繼者負責傳遞信息，但不保證其正確性，需自行驗證</a:t>
            </a:r>
            <a:endParaRPr lang="en"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19</a:t>
            </a:fld>
            <a:endParaRPr lang="zh-TW" alt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sz="3200" dirty="0">
                <a:latin typeface="Times New Roman" panose="02020603050405020304" pitchFamily="18" charset="0"/>
                <a:ea typeface="標楷體" panose="03000509000000000000" pitchFamily="65" charset="-120"/>
                <a:cs typeface="Times New Roman" panose="02020603050405020304" pitchFamily="18" charset="0"/>
              </a:rPr>
              <a:t>前言</a:t>
            </a:r>
            <a:endParaRPr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62" name="Google Shape;62;p14"/>
          <p:cNvSpPr txBox="1">
            <a:spLocks noGrp="1"/>
          </p:cNvSpPr>
          <p:nvPr>
            <p:ph type="body" idx="1"/>
          </p:nvPr>
        </p:nvSpPr>
        <p:spPr>
          <a:xfrm>
            <a:off x="311700" y="1152475"/>
            <a:ext cx="8520600" cy="3725100"/>
          </a:xfrm>
          <a:prstGeom prst="rect">
            <a:avLst/>
          </a:prstGeom>
        </p:spPr>
        <p:txBody>
          <a:bodyPr spcFirstLastPara="1" wrap="square" lIns="91425" tIns="91425" rIns="91425" bIns="91425" anchor="t" anchorCtr="0">
            <a:noAutofit/>
          </a:bodyPr>
          <a:lstStyle/>
          <a:p>
            <a:pPr marL="285750" indent="-285750">
              <a:lnSpc>
                <a:spcPct val="150000"/>
              </a:lnSpc>
            </a:pP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原生貨幣</a:t>
            </a:r>
            <a:endPar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742950" lvl="1" indent="-285750">
              <a:lnSpc>
                <a:spcPct val="150000"/>
              </a:lnSpc>
            </a:pPr>
            <a:r>
              <a:rPr lang="zh-TW" altLang="en-US"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用戶能直接交易</a:t>
            </a:r>
            <a:endParaRPr lang="en-US" altLang="zh-TW"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742950" lvl="1" indent="-285750">
              <a:lnSpc>
                <a:spcPct val="150000"/>
              </a:lnSpc>
            </a:pPr>
            <a:r>
              <a:rPr lang="zh-TW" altLang="en-US"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一般用於支付交易手續費</a:t>
            </a:r>
            <a:endParaRPr lang="en-US" altLang="zh-TW"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742950" lvl="1" indent="-285750">
              <a:lnSpc>
                <a:spcPct val="150000"/>
              </a:lnSpc>
            </a:pPr>
            <a:r>
              <a:rPr lang="en-US" altLang="zh-TW"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Bitcoin</a:t>
            </a:r>
            <a:r>
              <a:rPr lang="zh-TW" altLang="en-US"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t>
            </a:r>
            <a:r>
              <a:rPr lang="en-US" altLang="zh-TW"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Ether…</a:t>
            </a:r>
          </a:p>
          <a:p>
            <a:pPr marL="457200" lvl="1" indent="0">
              <a:lnSpc>
                <a:spcPct val="150000"/>
              </a:lnSpc>
              <a:buNone/>
            </a:pPr>
            <a:endParaRPr lang="en-US" altLang="zh-TW"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a:t>
            </a:fld>
            <a:endParaRPr lang="zh-TW" altLang="en-US"/>
          </a:p>
        </p:txBody>
      </p:sp>
    </p:spTree>
    <p:extLst>
      <p:ext uri="{BB962C8B-B14F-4D97-AF65-F5344CB8AC3E}">
        <p14:creationId xmlns:p14="http://schemas.microsoft.com/office/powerpoint/2010/main" val="102144714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TW" sz="3200" dirty="0">
                <a:latin typeface="Times New Roman" panose="02020603050405020304" pitchFamily="18" charset="0"/>
                <a:ea typeface="標楷體" panose="03000509000000000000" pitchFamily="65" charset="-120"/>
                <a:cs typeface="Times New Roman" panose="02020603050405020304" pitchFamily="18" charset="0"/>
              </a:rPr>
              <a:t>Outline</a:t>
            </a:r>
            <a:endParaRPr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62" name="Google Shape;62;p14"/>
          <p:cNvSpPr txBox="1">
            <a:spLocks noGrp="1"/>
          </p:cNvSpPr>
          <p:nvPr>
            <p:ph type="body" idx="1"/>
          </p:nvPr>
        </p:nvSpPr>
        <p:spPr>
          <a:xfrm>
            <a:off x="311700" y="1152475"/>
            <a:ext cx="8520600" cy="3725100"/>
          </a:xfrm>
          <a:prstGeom prst="rect">
            <a:avLst/>
          </a:prstGeom>
        </p:spPr>
        <p:txBody>
          <a:bodyPr spcFirstLastPara="1" wrap="square" lIns="91425" tIns="91425" rIns="91425" bIns="91425" anchor="t" anchorCtr="0">
            <a:noAutofit/>
          </a:bodyPr>
          <a:lstStyle/>
          <a:p>
            <a:pPr marL="285750" indent="-285750">
              <a:lnSpc>
                <a:spcPct val="150000"/>
              </a:lnSpc>
            </a:pPr>
            <a:r>
              <a:rPr lang="zh-TW" altLang="en-US" sz="2400" dirty="0" smtClean="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研究問題</a:t>
            </a:r>
            <a:r>
              <a:rPr lang="zh-TW" alt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介紹</a:t>
            </a:r>
            <a:endParaRPr lang="en-US" altLang="zh-TW"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相關技術與文獻</a:t>
            </a:r>
            <a:endParaRPr 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en-US" altLang="zh-TW" sz="2400" dirty="0" smtClean="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High Level Idea</a:t>
            </a:r>
            <a:r>
              <a:rPr lang="zh-TW" altLang="en-US" sz="2400" dirty="0" smtClean="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與</a:t>
            </a:r>
            <a:r>
              <a:rPr lang="zh-TW" alt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技術背景</a:t>
            </a:r>
            <a:endParaRPr lang="en-US" altLang="zh-TW"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系統實作</a:t>
            </a:r>
            <a:endParaRPr 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en-US" altLang="zh-TW"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Demo</a:t>
            </a:r>
            <a:r>
              <a:rPr lang="zh-TW" alt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與結論</a:t>
            </a:r>
            <a:endParaRPr lang="en-US" altLang="zh-TW"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0" indent="0">
              <a:lnSpc>
                <a:spcPct val="150000"/>
              </a:lnSpc>
              <a:buNone/>
            </a:pPr>
            <a:endParaRPr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20</a:t>
            </a:fld>
            <a:endParaRPr lang="zh-TW" altLang="en-US"/>
          </a:p>
        </p:txBody>
      </p:sp>
    </p:spTree>
    <p:extLst>
      <p:ext uri="{BB962C8B-B14F-4D97-AF65-F5344CB8AC3E}">
        <p14:creationId xmlns:p14="http://schemas.microsoft.com/office/powerpoint/2010/main" val="376934119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11" name="投影片編號版面配置區 10"/>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21</a:t>
            </a:fld>
            <a:endParaRPr lang="zh-TW" altLang="en-US" dirty="0"/>
          </a:p>
        </p:txBody>
      </p:sp>
      <p:sp>
        <p:nvSpPr>
          <p:cNvPr id="60" name="文字方塊 59">
            <a:extLst>
              <a:ext uri="{FF2B5EF4-FFF2-40B4-BE49-F238E27FC236}">
                <a16:creationId xmlns:a16="http://schemas.microsoft.com/office/drawing/2014/main" id="{ABD148AB-8700-C247-8F11-5FC53F59365B}"/>
              </a:ext>
            </a:extLst>
          </p:cNvPr>
          <p:cNvSpPr txBox="1"/>
          <p:nvPr/>
        </p:nvSpPr>
        <p:spPr>
          <a:xfrm>
            <a:off x="7929371" y="1609510"/>
            <a:ext cx="699335" cy="276999"/>
          </a:xfrm>
          <a:prstGeom prst="rect">
            <a:avLst/>
          </a:prstGeom>
          <a:noFill/>
        </p:spPr>
        <p:txBody>
          <a:bodyPr wrap="square" rtlCol="0">
            <a:spAutoFit/>
          </a:bodyPr>
          <a:lstStyle/>
          <a:p>
            <a:r>
              <a:rPr kumimoji="1" lang="en-US" altLang="zh-TW" sz="1200" b="1" dirty="0" smtClean="0">
                <a:solidFill>
                  <a:schemeClr val="accent1">
                    <a:lumMod val="50000"/>
                  </a:schemeClr>
                </a:solidFill>
                <a:latin typeface="Times New Roman" panose="02020603050405020304" pitchFamily="18" charset="0"/>
                <a:cs typeface="Times New Roman" panose="02020603050405020304" pitchFamily="18" charset="0"/>
              </a:rPr>
              <a:t>Query</a:t>
            </a:r>
            <a:endParaRPr kumimoji="1" lang="zh-TW" altLang="en-US" sz="1200" b="1"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64" name="文字方塊 63">
            <a:extLst>
              <a:ext uri="{FF2B5EF4-FFF2-40B4-BE49-F238E27FC236}">
                <a16:creationId xmlns:a16="http://schemas.microsoft.com/office/drawing/2014/main" id="{E6D06312-65DD-B745-95AB-70E1C6BBEAC1}"/>
              </a:ext>
            </a:extLst>
          </p:cNvPr>
          <p:cNvSpPr txBox="1"/>
          <p:nvPr/>
        </p:nvSpPr>
        <p:spPr>
          <a:xfrm>
            <a:off x="7920441" y="3062594"/>
            <a:ext cx="604653" cy="276999"/>
          </a:xfrm>
          <a:prstGeom prst="rect">
            <a:avLst/>
          </a:prstGeom>
          <a:noFill/>
        </p:spPr>
        <p:txBody>
          <a:bodyPr wrap="none" rtlCol="0">
            <a:spAutoFit/>
          </a:bodyPr>
          <a:lstStyle/>
          <a:p>
            <a:r>
              <a:rPr kumimoji="1" lang="en-US" altLang="zh-TW" sz="1200" b="1" dirty="0">
                <a:solidFill>
                  <a:schemeClr val="accent1">
                    <a:lumMod val="50000"/>
                  </a:schemeClr>
                </a:solidFill>
                <a:latin typeface="Times New Roman" panose="02020603050405020304" pitchFamily="18" charset="0"/>
                <a:cs typeface="Times New Roman" panose="02020603050405020304" pitchFamily="18" charset="0"/>
              </a:rPr>
              <a:t>Query</a:t>
            </a:r>
            <a:endParaRPr kumimoji="1" lang="zh-TW" altLang="en-US" sz="1200" b="1" dirty="0">
              <a:solidFill>
                <a:schemeClr val="accent1">
                  <a:lumMod val="50000"/>
                </a:schemeClr>
              </a:solidFill>
              <a:latin typeface="Times New Roman" panose="02020603050405020304" pitchFamily="18" charset="0"/>
              <a:cs typeface="Times New Roman" panose="02020603050405020304" pitchFamily="18" charset="0"/>
            </a:endParaRPr>
          </a:p>
        </p:txBody>
      </p:sp>
      <p:cxnSp>
        <p:nvCxnSpPr>
          <p:cNvPr id="93" name="直線箭頭接點 92">
            <a:extLst>
              <a:ext uri="{FF2B5EF4-FFF2-40B4-BE49-F238E27FC236}">
                <a16:creationId xmlns:a16="http://schemas.microsoft.com/office/drawing/2014/main" id="{2D25D85C-DECB-A94D-AD2F-3BF458A42692}"/>
              </a:ext>
            </a:extLst>
          </p:cNvPr>
          <p:cNvCxnSpPr>
            <a:cxnSpLocks/>
          </p:cNvCxnSpPr>
          <p:nvPr/>
        </p:nvCxnSpPr>
        <p:spPr>
          <a:xfrm flipV="1">
            <a:off x="1834767" y="4394769"/>
            <a:ext cx="5368992" cy="14470"/>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95" name="文字方塊 94">
            <a:extLst>
              <a:ext uri="{FF2B5EF4-FFF2-40B4-BE49-F238E27FC236}">
                <a16:creationId xmlns:a16="http://schemas.microsoft.com/office/drawing/2014/main" id="{1191AD8A-2C97-7544-A8C9-FC737A21FE96}"/>
              </a:ext>
            </a:extLst>
          </p:cNvPr>
          <p:cNvSpPr txBox="1"/>
          <p:nvPr/>
        </p:nvSpPr>
        <p:spPr>
          <a:xfrm>
            <a:off x="2982926" y="4445923"/>
            <a:ext cx="774571" cy="276999"/>
          </a:xfrm>
          <a:prstGeom prst="rect">
            <a:avLst/>
          </a:prstGeom>
          <a:noFill/>
        </p:spPr>
        <p:txBody>
          <a:bodyPr wrap="square" rtlCol="0">
            <a:spAutoFit/>
          </a:bodyPr>
          <a:lstStyle/>
          <a:p>
            <a:r>
              <a:rPr kumimoji="1" lang="en-US" altLang="zh-TW" sz="1200" b="1" dirty="0">
                <a:solidFill>
                  <a:srgbClr val="7030A0"/>
                </a:solidFill>
                <a:latin typeface="Times New Roman" panose="02020603050405020304" pitchFamily="18" charset="0"/>
                <a:cs typeface="Times New Roman" panose="02020603050405020304" pitchFamily="18" charset="0"/>
              </a:rPr>
              <a:t>Trigger</a:t>
            </a:r>
            <a:endParaRPr kumimoji="1" lang="zh-TW" altLang="en-US" sz="1200" b="1" dirty="0">
              <a:solidFill>
                <a:srgbClr val="7030A0"/>
              </a:solidFill>
              <a:latin typeface="Times New Roman" panose="02020603050405020304" pitchFamily="18" charset="0"/>
              <a:cs typeface="Times New Roman" panose="02020603050405020304" pitchFamily="18" charset="0"/>
            </a:endParaRPr>
          </a:p>
        </p:txBody>
      </p:sp>
      <p:cxnSp>
        <p:nvCxnSpPr>
          <p:cNvPr id="96" name="直線箭頭接點 95">
            <a:extLst>
              <a:ext uri="{FF2B5EF4-FFF2-40B4-BE49-F238E27FC236}">
                <a16:creationId xmlns:a16="http://schemas.microsoft.com/office/drawing/2014/main" id="{7640CA24-F5C5-F145-A9CF-1DC61DFBE914}"/>
              </a:ext>
            </a:extLst>
          </p:cNvPr>
          <p:cNvCxnSpPr>
            <a:cxnSpLocks/>
          </p:cNvCxnSpPr>
          <p:nvPr/>
        </p:nvCxnSpPr>
        <p:spPr>
          <a:xfrm flipH="1" flipV="1">
            <a:off x="3805279" y="1567830"/>
            <a:ext cx="1348" cy="625147"/>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99" name="直線箭頭接點 98">
            <a:extLst>
              <a:ext uri="{FF2B5EF4-FFF2-40B4-BE49-F238E27FC236}">
                <a16:creationId xmlns:a16="http://schemas.microsoft.com/office/drawing/2014/main" id="{91419A0C-06F0-3E4F-B87C-2425872879CD}"/>
              </a:ext>
            </a:extLst>
          </p:cNvPr>
          <p:cNvCxnSpPr>
            <a:cxnSpLocks/>
          </p:cNvCxnSpPr>
          <p:nvPr/>
        </p:nvCxnSpPr>
        <p:spPr>
          <a:xfrm flipH="1">
            <a:off x="3618397" y="1609510"/>
            <a:ext cx="3643" cy="579949"/>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08" name="文字方塊 107">
            <a:extLst>
              <a:ext uri="{FF2B5EF4-FFF2-40B4-BE49-F238E27FC236}">
                <a16:creationId xmlns:a16="http://schemas.microsoft.com/office/drawing/2014/main" id="{37CE55D0-0832-7D45-B77D-572B6BF883C7}"/>
              </a:ext>
            </a:extLst>
          </p:cNvPr>
          <p:cNvSpPr txBox="1"/>
          <p:nvPr/>
        </p:nvSpPr>
        <p:spPr>
          <a:xfrm>
            <a:off x="3810174" y="1772445"/>
            <a:ext cx="458780" cy="276999"/>
          </a:xfrm>
          <a:prstGeom prst="rect">
            <a:avLst/>
          </a:prstGeom>
          <a:noFill/>
        </p:spPr>
        <p:txBody>
          <a:bodyPr wrap="none" rtlCol="0">
            <a:spAutoFit/>
          </a:bodyPr>
          <a:lstStyle/>
          <a:p>
            <a:r>
              <a:rPr kumimoji="1" lang="en-US" altLang="zh-TW" sz="1200" b="1" dirty="0">
                <a:solidFill>
                  <a:srgbClr val="7030A0"/>
                </a:solidFill>
                <a:latin typeface="Times New Roman" panose="02020603050405020304" pitchFamily="18" charset="0"/>
                <a:cs typeface="Times New Roman" panose="02020603050405020304" pitchFamily="18" charset="0"/>
              </a:rPr>
              <a:t>Call</a:t>
            </a:r>
            <a:endParaRPr kumimoji="1" lang="zh-TW" altLang="en-US" sz="1200" b="1" dirty="0">
              <a:solidFill>
                <a:srgbClr val="7030A0"/>
              </a:solidFill>
              <a:latin typeface="Times New Roman" panose="02020603050405020304" pitchFamily="18" charset="0"/>
              <a:cs typeface="Times New Roman" panose="02020603050405020304" pitchFamily="18" charset="0"/>
            </a:endParaRPr>
          </a:p>
        </p:txBody>
      </p:sp>
      <p:cxnSp>
        <p:nvCxnSpPr>
          <p:cNvPr id="136" name="直線箭頭接點 135">
            <a:extLst>
              <a:ext uri="{FF2B5EF4-FFF2-40B4-BE49-F238E27FC236}">
                <a16:creationId xmlns:a16="http://schemas.microsoft.com/office/drawing/2014/main" id="{44DA3D48-61BD-3742-98FE-B8523D13A6E0}"/>
              </a:ext>
            </a:extLst>
          </p:cNvPr>
          <p:cNvCxnSpPr>
            <a:cxnSpLocks/>
          </p:cNvCxnSpPr>
          <p:nvPr/>
        </p:nvCxnSpPr>
        <p:spPr>
          <a:xfrm flipH="1">
            <a:off x="2196194" y="828076"/>
            <a:ext cx="836820" cy="686"/>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37" name="直線箭頭接點 136">
            <a:extLst>
              <a:ext uri="{FF2B5EF4-FFF2-40B4-BE49-F238E27FC236}">
                <a16:creationId xmlns:a16="http://schemas.microsoft.com/office/drawing/2014/main" id="{E7B0ADF5-B6FA-A040-9907-B0E0BAB4C050}"/>
              </a:ext>
            </a:extLst>
          </p:cNvPr>
          <p:cNvCxnSpPr>
            <a:cxnSpLocks/>
          </p:cNvCxnSpPr>
          <p:nvPr/>
        </p:nvCxnSpPr>
        <p:spPr>
          <a:xfrm>
            <a:off x="2196194" y="975779"/>
            <a:ext cx="873071" cy="0"/>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38" name="文字方塊 137">
            <a:extLst>
              <a:ext uri="{FF2B5EF4-FFF2-40B4-BE49-F238E27FC236}">
                <a16:creationId xmlns:a16="http://schemas.microsoft.com/office/drawing/2014/main" id="{94C896FE-9916-A74B-BEA4-F882C9336AC0}"/>
              </a:ext>
            </a:extLst>
          </p:cNvPr>
          <p:cNvSpPr txBox="1"/>
          <p:nvPr/>
        </p:nvSpPr>
        <p:spPr>
          <a:xfrm>
            <a:off x="2316380" y="570370"/>
            <a:ext cx="894867" cy="276999"/>
          </a:xfrm>
          <a:prstGeom prst="rect">
            <a:avLst/>
          </a:prstGeom>
          <a:noFill/>
        </p:spPr>
        <p:txBody>
          <a:bodyPr wrap="square" rtlCol="0">
            <a:spAutoFit/>
          </a:bodyPr>
          <a:lstStyle/>
          <a:p>
            <a:r>
              <a:rPr kumimoji="1" lang="en-US" altLang="zh-TW" sz="1200" b="1" dirty="0">
                <a:solidFill>
                  <a:srgbClr val="7030A0"/>
                </a:solidFill>
                <a:latin typeface="Times New Roman" panose="02020603050405020304" pitchFamily="18" charset="0"/>
                <a:cs typeface="Times New Roman" panose="02020603050405020304" pitchFamily="18" charset="0"/>
              </a:rPr>
              <a:t>Get </a:t>
            </a:r>
            <a:r>
              <a:rPr kumimoji="1" lang="en-US" altLang="zh-TW" sz="1200" b="1" dirty="0" err="1">
                <a:solidFill>
                  <a:srgbClr val="7030A0"/>
                </a:solidFill>
                <a:latin typeface="Times New Roman" panose="02020603050405020304" pitchFamily="18" charset="0"/>
                <a:cs typeface="Times New Roman" panose="02020603050405020304" pitchFamily="18" charset="0"/>
              </a:rPr>
              <a:t>Txs</a:t>
            </a:r>
            <a:endParaRPr kumimoji="1" lang="zh-TW" altLang="en-US" sz="1200" b="1" dirty="0">
              <a:solidFill>
                <a:srgbClr val="7030A0"/>
              </a:solidFill>
              <a:latin typeface="Times New Roman" panose="02020603050405020304" pitchFamily="18" charset="0"/>
              <a:cs typeface="Times New Roman" panose="02020603050405020304" pitchFamily="18" charset="0"/>
            </a:endParaRPr>
          </a:p>
        </p:txBody>
      </p:sp>
      <p:grpSp>
        <p:nvGrpSpPr>
          <p:cNvPr id="42" name="群組 41"/>
          <p:cNvGrpSpPr/>
          <p:nvPr/>
        </p:nvGrpSpPr>
        <p:grpSpPr>
          <a:xfrm>
            <a:off x="3165419" y="223349"/>
            <a:ext cx="1064292" cy="1333564"/>
            <a:chOff x="3068566" y="2239981"/>
            <a:chExt cx="1064292" cy="1333564"/>
          </a:xfrm>
        </p:grpSpPr>
        <p:sp>
          <p:nvSpPr>
            <p:cNvPr id="43" name="文字方塊 42">
              <a:extLst>
                <a:ext uri="{FF2B5EF4-FFF2-40B4-BE49-F238E27FC236}">
                  <a16:creationId xmlns:a16="http://schemas.microsoft.com/office/drawing/2014/main" id="{E2239689-D2BE-8F40-8EAF-EE7C22BAFD95}"/>
                </a:ext>
              </a:extLst>
            </p:cNvPr>
            <p:cNvSpPr txBox="1"/>
            <p:nvPr/>
          </p:nvSpPr>
          <p:spPr>
            <a:xfrm>
              <a:off x="3128985" y="3265768"/>
              <a:ext cx="898003" cy="307777"/>
            </a:xfrm>
            <a:prstGeom prst="rect">
              <a:avLst/>
            </a:prstGeom>
            <a:noFill/>
          </p:spPr>
          <p:txBody>
            <a:bodyPr wrap="none" rtlCol="0">
              <a:spAutoFit/>
            </a:bodyPr>
            <a:lstStyle/>
            <a:p>
              <a:r>
                <a:rPr kumimoji="1" lang="en-US" altLang="zh-TW" b="1" dirty="0">
                  <a:latin typeface="Times New Roman" panose="02020603050405020304" pitchFamily="18" charset="0"/>
                  <a:cs typeface="Times New Roman" panose="02020603050405020304" pitchFamily="18" charset="0"/>
                </a:rPr>
                <a:t>Web API</a:t>
              </a:r>
              <a:endParaRPr kumimoji="1" lang="zh-TW" altLang="en-US" b="1" dirty="0">
                <a:latin typeface="Times New Roman" panose="02020603050405020304" pitchFamily="18" charset="0"/>
                <a:cs typeface="Times New Roman" panose="02020603050405020304" pitchFamily="18" charset="0"/>
              </a:endParaRPr>
            </a:p>
          </p:txBody>
        </p:sp>
        <p:pic>
          <p:nvPicPr>
            <p:cNvPr id="160" name="圖片 159">
              <a:extLst>
                <a:ext uri="{FF2B5EF4-FFF2-40B4-BE49-F238E27FC236}">
                  <a16:creationId xmlns:a16="http://schemas.microsoft.com/office/drawing/2014/main" id="{81EB88C2-FDEE-FA42-82E4-9B82A67A0DFA}"/>
                </a:ext>
              </a:extLst>
            </p:cNvPr>
            <p:cNvPicPr>
              <a:picLocks noChangeAspect="1"/>
            </p:cNvPicPr>
            <p:nvPr/>
          </p:nvPicPr>
          <p:blipFill>
            <a:blip r:embed="rId3"/>
            <a:stretch>
              <a:fillRect/>
            </a:stretch>
          </p:blipFill>
          <p:spPr>
            <a:xfrm>
              <a:off x="3068566" y="2239981"/>
              <a:ext cx="1064292" cy="1064292"/>
            </a:xfrm>
            <a:prstGeom prst="rect">
              <a:avLst/>
            </a:prstGeom>
          </p:spPr>
        </p:pic>
      </p:grpSp>
      <p:grpSp>
        <p:nvGrpSpPr>
          <p:cNvPr id="21" name="群組 20"/>
          <p:cNvGrpSpPr/>
          <p:nvPr/>
        </p:nvGrpSpPr>
        <p:grpSpPr>
          <a:xfrm>
            <a:off x="7501165" y="2131294"/>
            <a:ext cx="715827" cy="715827"/>
            <a:chOff x="7783382" y="2224561"/>
            <a:chExt cx="715827" cy="715827"/>
          </a:xfrm>
        </p:grpSpPr>
        <p:pic>
          <p:nvPicPr>
            <p:cNvPr id="55" name="圖片 54">
              <a:extLst>
                <a:ext uri="{FF2B5EF4-FFF2-40B4-BE49-F238E27FC236}">
                  <a16:creationId xmlns:a16="http://schemas.microsoft.com/office/drawing/2014/main" id="{89E75FF9-6D06-F34E-A487-C4B99C23268E}"/>
                </a:ext>
              </a:extLst>
            </p:cNvPr>
            <p:cNvPicPr>
              <a:picLocks noChangeAspect="1"/>
            </p:cNvPicPr>
            <p:nvPr/>
          </p:nvPicPr>
          <p:blipFill>
            <a:blip r:embed="rId4"/>
            <a:stretch>
              <a:fillRect/>
            </a:stretch>
          </p:blipFill>
          <p:spPr>
            <a:xfrm>
              <a:off x="7783382" y="2224561"/>
              <a:ext cx="715827" cy="715827"/>
            </a:xfrm>
            <a:prstGeom prst="rect">
              <a:avLst/>
            </a:prstGeom>
          </p:spPr>
        </p:pic>
        <p:sp>
          <p:nvSpPr>
            <p:cNvPr id="56" name="文字方塊 55">
              <a:extLst>
                <a:ext uri="{FF2B5EF4-FFF2-40B4-BE49-F238E27FC236}">
                  <a16:creationId xmlns:a16="http://schemas.microsoft.com/office/drawing/2014/main" id="{A680F72C-406B-5F46-A665-64848987377E}"/>
                </a:ext>
              </a:extLst>
            </p:cNvPr>
            <p:cNvSpPr txBox="1"/>
            <p:nvPr/>
          </p:nvSpPr>
          <p:spPr>
            <a:xfrm>
              <a:off x="7790749" y="2379260"/>
              <a:ext cx="700833" cy="276999"/>
            </a:xfrm>
            <a:prstGeom prst="rect">
              <a:avLst/>
            </a:prstGeom>
            <a:noFill/>
          </p:spPr>
          <p:txBody>
            <a:bodyPr wrap="none" rtlCol="0">
              <a:spAutoFit/>
            </a:bodyPr>
            <a:lstStyle/>
            <a:p>
              <a:r>
                <a:rPr kumimoji="1" lang="en-US" altLang="zh-TW" sz="1200" b="1" dirty="0">
                  <a:latin typeface="Times New Roman" panose="02020603050405020304" pitchFamily="18" charset="0"/>
                  <a:cs typeface="Times New Roman" panose="02020603050405020304" pitchFamily="18" charset="0"/>
                </a:rPr>
                <a:t>Web UI</a:t>
              </a:r>
              <a:endParaRPr kumimoji="1" lang="zh-TW" altLang="en-US" sz="1200" b="1" dirty="0">
                <a:latin typeface="Times New Roman" panose="02020603050405020304" pitchFamily="18" charset="0"/>
                <a:cs typeface="Times New Roman" panose="02020603050405020304" pitchFamily="18" charset="0"/>
              </a:endParaRPr>
            </a:p>
          </p:txBody>
        </p:sp>
      </p:grpSp>
      <p:cxnSp>
        <p:nvCxnSpPr>
          <p:cNvPr id="62" name="直線箭頭接點 61">
            <a:extLst>
              <a:ext uri="{FF2B5EF4-FFF2-40B4-BE49-F238E27FC236}">
                <a16:creationId xmlns:a16="http://schemas.microsoft.com/office/drawing/2014/main" id="{25B45ADB-741C-AE40-ABF8-1B2592A74BAF}"/>
              </a:ext>
            </a:extLst>
          </p:cNvPr>
          <p:cNvCxnSpPr>
            <a:cxnSpLocks/>
          </p:cNvCxnSpPr>
          <p:nvPr/>
        </p:nvCxnSpPr>
        <p:spPr>
          <a:xfrm flipH="1" flipV="1">
            <a:off x="7912574" y="2908914"/>
            <a:ext cx="8484" cy="610960"/>
          </a:xfrm>
          <a:prstGeom prst="straightConnector1">
            <a:avLst/>
          </a:prstGeom>
          <a:ln w="254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7" name="直線箭頭接點 66">
            <a:extLst>
              <a:ext uri="{FF2B5EF4-FFF2-40B4-BE49-F238E27FC236}">
                <a16:creationId xmlns:a16="http://schemas.microsoft.com/office/drawing/2014/main" id="{7245CC2A-B0B7-7940-A369-FC7AF3BF3C42}"/>
              </a:ext>
            </a:extLst>
          </p:cNvPr>
          <p:cNvCxnSpPr>
            <a:cxnSpLocks/>
          </p:cNvCxnSpPr>
          <p:nvPr/>
        </p:nvCxnSpPr>
        <p:spPr>
          <a:xfrm flipH="1">
            <a:off x="7783380" y="1388156"/>
            <a:ext cx="2" cy="716988"/>
          </a:xfrm>
          <a:prstGeom prst="straightConnector1">
            <a:avLst/>
          </a:prstGeom>
          <a:ln w="254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1" name="直線箭頭接點 70">
            <a:extLst>
              <a:ext uri="{FF2B5EF4-FFF2-40B4-BE49-F238E27FC236}">
                <a16:creationId xmlns:a16="http://schemas.microsoft.com/office/drawing/2014/main" id="{4CA8821A-B672-3C44-8F4C-908BEACB3CCB}"/>
              </a:ext>
            </a:extLst>
          </p:cNvPr>
          <p:cNvCxnSpPr>
            <a:cxnSpLocks/>
          </p:cNvCxnSpPr>
          <p:nvPr/>
        </p:nvCxnSpPr>
        <p:spPr>
          <a:xfrm flipV="1">
            <a:off x="7908950" y="1360233"/>
            <a:ext cx="2" cy="716988"/>
          </a:xfrm>
          <a:prstGeom prst="straightConnector1">
            <a:avLst/>
          </a:prstGeom>
          <a:ln w="254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7" name="直線箭頭接點 56">
            <a:extLst>
              <a:ext uri="{FF2B5EF4-FFF2-40B4-BE49-F238E27FC236}">
                <a16:creationId xmlns:a16="http://schemas.microsoft.com/office/drawing/2014/main" id="{963C5AA8-1D87-E343-BDED-1EFA50E3E616}"/>
              </a:ext>
            </a:extLst>
          </p:cNvPr>
          <p:cNvCxnSpPr>
            <a:cxnSpLocks/>
          </p:cNvCxnSpPr>
          <p:nvPr/>
        </p:nvCxnSpPr>
        <p:spPr>
          <a:xfrm>
            <a:off x="7789176" y="2935150"/>
            <a:ext cx="3592" cy="599238"/>
          </a:xfrm>
          <a:prstGeom prst="straightConnector1">
            <a:avLst/>
          </a:prstGeom>
          <a:ln w="254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3" name="群組 2"/>
          <p:cNvGrpSpPr/>
          <p:nvPr/>
        </p:nvGrpSpPr>
        <p:grpSpPr>
          <a:xfrm>
            <a:off x="437779" y="3171260"/>
            <a:ext cx="1286267" cy="1929828"/>
            <a:chOff x="437779" y="3171260"/>
            <a:chExt cx="1286267" cy="1929828"/>
          </a:xfrm>
        </p:grpSpPr>
        <p:pic>
          <p:nvPicPr>
            <p:cNvPr id="5" name="圖片 4">
              <a:extLst>
                <a:ext uri="{FF2B5EF4-FFF2-40B4-BE49-F238E27FC236}">
                  <a16:creationId xmlns:a16="http://schemas.microsoft.com/office/drawing/2014/main" id="{2346D825-27BB-CD41-AB6D-C9CABF634822}"/>
                </a:ext>
              </a:extLst>
            </p:cNvPr>
            <p:cNvPicPr>
              <a:picLocks noChangeAspect="1"/>
            </p:cNvPicPr>
            <p:nvPr/>
          </p:nvPicPr>
          <p:blipFill>
            <a:blip r:embed="rId5"/>
            <a:stretch>
              <a:fillRect/>
            </a:stretch>
          </p:blipFill>
          <p:spPr>
            <a:xfrm>
              <a:off x="437779" y="3503708"/>
              <a:ext cx="1286267" cy="1286267"/>
            </a:xfrm>
            <a:prstGeom prst="rect">
              <a:avLst/>
            </a:prstGeom>
          </p:spPr>
        </p:pic>
        <p:sp>
          <p:nvSpPr>
            <p:cNvPr id="7" name="文字方塊 6">
              <a:extLst>
                <a:ext uri="{FF2B5EF4-FFF2-40B4-BE49-F238E27FC236}">
                  <a16:creationId xmlns:a16="http://schemas.microsoft.com/office/drawing/2014/main" id="{FD1A86D9-5F23-3845-915D-F84AE6238E8D}"/>
                </a:ext>
              </a:extLst>
            </p:cNvPr>
            <p:cNvSpPr txBox="1"/>
            <p:nvPr/>
          </p:nvSpPr>
          <p:spPr>
            <a:xfrm>
              <a:off x="450221" y="4793311"/>
              <a:ext cx="1148071" cy="307777"/>
            </a:xfrm>
            <a:prstGeom prst="rect">
              <a:avLst/>
            </a:prstGeom>
            <a:noFill/>
          </p:spPr>
          <p:txBody>
            <a:bodyPr wrap="none" rtlCol="0">
              <a:spAutoFit/>
            </a:bodyPr>
            <a:lstStyle/>
            <a:p>
              <a:r>
                <a:rPr kumimoji="1" lang="en-US" altLang="zh-TW" b="1" dirty="0">
                  <a:latin typeface="Times New Roman" panose="02020603050405020304" pitchFamily="18" charset="0"/>
                  <a:cs typeface="Times New Roman" panose="02020603050405020304" pitchFamily="18" charset="0"/>
                </a:rPr>
                <a:t>Time Oracle</a:t>
              </a:r>
              <a:endParaRPr kumimoji="1" lang="zh-TW" altLang="en-US" b="1" dirty="0">
                <a:latin typeface="Times New Roman" panose="02020603050405020304" pitchFamily="18" charset="0"/>
                <a:cs typeface="Times New Roman" panose="02020603050405020304" pitchFamily="18" charset="0"/>
              </a:endParaRPr>
            </a:p>
          </p:txBody>
        </p:sp>
        <p:sp>
          <p:nvSpPr>
            <p:cNvPr id="22" name="文字方塊 21">
              <a:extLst>
                <a:ext uri="{FF2B5EF4-FFF2-40B4-BE49-F238E27FC236}">
                  <a16:creationId xmlns:a16="http://schemas.microsoft.com/office/drawing/2014/main" id="{FA7B04D0-9B09-2C4C-8952-054889E9D7CC}"/>
                </a:ext>
              </a:extLst>
            </p:cNvPr>
            <p:cNvSpPr txBox="1"/>
            <p:nvPr/>
          </p:nvSpPr>
          <p:spPr>
            <a:xfrm>
              <a:off x="626198" y="3171260"/>
              <a:ext cx="843501" cy="276999"/>
            </a:xfrm>
            <a:prstGeom prst="rect">
              <a:avLst/>
            </a:prstGeom>
            <a:noFill/>
          </p:spPr>
          <p:txBody>
            <a:bodyPr wrap="none" rtlCol="0">
              <a:spAutoFit/>
            </a:bodyPr>
            <a:lstStyle/>
            <a:p>
              <a:r>
                <a:rPr kumimoji="1" lang="en-US" altLang="zh-TW" sz="1200" b="1" i="1" dirty="0">
                  <a:latin typeface="Times New Roman" panose="02020603050405020304" pitchFamily="18" charset="0"/>
                  <a:cs typeface="Times New Roman" panose="02020603050405020304" pitchFamily="18" charset="0"/>
                </a:rPr>
                <a:t>Trigger/8s</a:t>
              </a:r>
              <a:endParaRPr kumimoji="1" lang="zh-TW" altLang="en-US" sz="1200" b="1" i="1" dirty="0">
                <a:latin typeface="Times New Roman" panose="02020603050405020304" pitchFamily="18" charset="0"/>
                <a:cs typeface="Times New Roman" panose="02020603050405020304" pitchFamily="18" charset="0"/>
              </a:endParaRPr>
            </a:p>
          </p:txBody>
        </p:sp>
      </p:grpSp>
      <p:grpSp>
        <p:nvGrpSpPr>
          <p:cNvPr id="44" name="群組 43"/>
          <p:cNvGrpSpPr/>
          <p:nvPr/>
        </p:nvGrpSpPr>
        <p:grpSpPr>
          <a:xfrm>
            <a:off x="6446579" y="166310"/>
            <a:ext cx="2279771" cy="1141248"/>
            <a:chOff x="6446579" y="166310"/>
            <a:chExt cx="2279771" cy="1141248"/>
          </a:xfrm>
        </p:grpSpPr>
        <p:pic>
          <p:nvPicPr>
            <p:cNvPr id="82" name="圖片 81">
              <a:extLst>
                <a:ext uri="{FF2B5EF4-FFF2-40B4-BE49-F238E27FC236}">
                  <a16:creationId xmlns:a16="http://schemas.microsoft.com/office/drawing/2014/main" id="{3B67D617-A0D7-6149-8C73-78C8ECD70585}"/>
                </a:ext>
              </a:extLst>
            </p:cNvPr>
            <p:cNvPicPr>
              <a:picLocks noChangeAspect="1"/>
            </p:cNvPicPr>
            <p:nvPr/>
          </p:nvPicPr>
          <p:blipFill>
            <a:blip r:embed="rId6"/>
            <a:stretch>
              <a:fillRect/>
            </a:stretch>
          </p:blipFill>
          <p:spPr>
            <a:xfrm>
              <a:off x="6446579" y="522576"/>
              <a:ext cx="716525" cy="716525"/>
            </a:xfrm>
            <a:prstGeom prst="rect">
              <a:avLst/>
            </a:prstGeom>
          </p:spPr>
        </p:pic>
        <p:pic>
          <p:nvPicPr>
            <p:cNvPr id="83" name="圖片 82">
              <a:extLst>
                <a:ext uri="{FF2B5EF4-FFF2-40B4-BE49-F238E27FC236}">
                  <a16:creationId xmlns:a16="http://schemas.microsoft.com/office/drawing/2014/main" id="{4F8F1DE4-E8E4-D745-8940-80006A5EFFB0}"/>
                </a:ext>
              </a:extLst>
            </p:cNvPr>
            <p:cNvPicPr>
              <a:picLocks noChangeAspect="1"/>
            </p:cNvPicPr>
            <p:nvPr/>
          </p:nvPicPr>
          <p:blipFill>
            <a:blip r:embed="rId7"/>
            <a:stretch>
              <a:fillRect/>
            </a:stretch>
          </p:blipFill>
          <p:spPr>
            <a:xfrm>
              <a:off x="7228201" y="522575"/>
              <a:ext cx="716526" cy="716526"/>
            </a:xfrm>
            <a:prstGeom prst="rect">
              <a:avLst/>
            </a:prstGeom>
          </p:spPr>
        </p:pic>
        <p:pic>
          <p:nvPicPr>
            <p:cNvPr id="85" name="圖片 84">
              <a:extLst>
                <a:ext uri="{FF2B5EF4-FFF2-40B4-BE49-F238E27FC236}">
                  <a16:creationId xmlns:a16="http://schemas.microsoft.com/office/drawing/2014/main" id="{C2F43C4F-E257-BB48-A73C-D298F7A7B396}"/>
                </a:ext>
              </a:extLst>
            </p:cNvPr>
            <p:cNvPicPr>
              <a:picLocks noChangeAspect="1"/>
            </p:cNvPicPr>
            <p:nvPr/>
          </p:nvPicPr>
          <p:blipFill>
            <a:blip r:embed="rId8"/>
            <a:stretch>
              <a:fillRect/>
            </a:stretch>
          </p:blipFill>
          <p:spPr>
            <a:xfrm>
              <a:off x="8009824" y="522575"/>
              <a:ext cx="716526" cy="716526"/>
            </a:xfrm>
            <a:prstGeom prst="rect">
              <a:avLst/>
            </a:prstGeom>
          </p:spPr>
        </p:pic>
        <p:sp>
          <p:nvSpPr>
            <p:cNvPr id="87" name="圓角矩形 86">
              <a:extLst>
                <a:ext uri="{FF2B5EF4-FFF2-40B4-BE49-F238E27FC236}">
                  <a16:creationId xmlns:a16="http://schemas.microsoft.com/office/drawing/2014/main" id="{ED9B5819-7265-3C48-9CB9-1FB0FCB7A341}"/>
                </a:ext>
              </a:extLst>
            </p:cNvPr>
            <p:cNvSpPr/>
            <p:nvPr/>
          </p:nvSpPr>
          <p:spPr>
            <a:xfrm>
              <a:off x="6446579" y="212643"/>
              <a:ext cx="2279771" cy="109491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dirty="0"/>
            </a:p>
          </p:txBody>
        </p:sp>
        <p:sp>
          <p:nvSpPr>
            <p:cNvPr id="88" name="文字方塊 87">
              <a:extLst>
                <a:ext uri="{FF2B5EF4-FFF2-40B4-BE49-F238E27FC236}">
                  <a16:creationId xmlns:a16="http://schemas.microsoft.com/office/drawing/2014/main" id="{537F9EEB-2735-4D41-BD9D-D5ECBAB107B3}"/>
                </a:ext>
              </a:extLst>
            </p:cNvPr>
            <p:cNvSpPr txBox="1"/>
            <p:nvPr/>
          </p:nvSpPr>
          <p:spPr>
            <a:xfrm>
              <a:off x="7288946" y="166310"/>
              <a:ext cx="615874" cy="307777"/>
            </a:xfrm>
            <a:prstGeom prst="rect">
              <a:avLst/>
            </a:prstGeom>
            <a:noFill/>
          </p:spPr>
          <p:txBody>
            <a:bodyPr wrap="none" rtlCol="0">
              <a:spAutoFit/>
            </a:bodyPr>
            <a:lstStyle/>
            <a:p>
              <a:r>
                <a:rPr kumimoji="1" lang="en-US" altLang="zh-TW" b="1" dirty="0">
                  <a:latin typeface="Times New Roman" panose="02020603050405020304" pitchFamily="18" charset="0"/>
                  <a:cs typeface="Times New Roman" panose="02020603050405020304" pitchFamily="18" charset="0"/>
                </a:rPr>
                <a:t>Users</a:t>
              </a:r>
              <a:endParaRPr kumimoji="1" lang="zh-TW" altLang="en-US" b="1" dirty="0">
                <a:latin typeface="Times New Roman" panose="02020603050405020304" pitchFamily="18" charset="0"/>
                <a:cs typeface="Times New Roman" panose="02020603050405020304" pitchFamily="18" charset="0"/>
              </a:endParaRPr>
            </a:p>
          </p:txBody>
        </p:sp>
      </p:grpSp>
      <p:cxnSp>
        <p:nvCxnSpPr>
          <p:cNvPr id="4" name="直線單箭頭接點 3"/>
          <p:cNvCxnSpPr/>
          <p:nvPr/>
        </p:nvCxnSpPr>
        <p:spPr>
          <a:xfrm flipH="1">
            <a:off x="7406353" y="1307558"/>
            <a:ext cx="14460" cy="2265987"/>
          </a:xfrm>
          <a:prstGeom prst="straightConnector1">
            <a:avLst/>
          </a:prstGeom>
          <a:ln w="25400">
            <a:solidFill>
              <a:srgbClr val="FFC000"/>
            </a:solidFill>
            <a:prstDash val="sysDash"/>
            <a:headEnd type="none"/>
            <a:tailEnd type="triangle"/>
          </a:ln>
        </p:spPr>
        <p:style>
          <a:lnRef idx="1">
            <a:schemeClr val="accent5"/>
          </a:lnRef>
          <a:fillRef idx="0">
            <a:schemeClr val="accent5"/>
          </a:fillRef>
          <a:effectRef idx="0">
            <a:schemeClr val="accent5"/>
          </a:effectRef>
          <a:fontRef idx="minor">
            <a:schemeClr val="tx1"/>
          </a:fontRef>
        </p:style>
      </p:cxnSp>
      <p:cxnSp>
        <p:nvCxnSpPr>
          <p:cNvPr id="76" name="直線單箭頭接點 75"/>
          <p:cNvCxnSpPr/>
          <p:nvPr/>
        </p:nvCxnSpPr>
        <p:spPr>
          <a:xfrm flipV="1">
            <a:off x="7269792" y="1307558"/>
            <a:ext cx="17285" cy="2266867"/>
          </a:xfrm>
          <a:prstGeom prst="straightConnector1">
            <a:avLst/>
          </a:prstGeom>
          <a:ln w="25400">
            <a:solidFill>
              <a:srgbClr val="FFC000"/>
            </a:solidFill>
            <a:prstDash val="sysDash"/>
            <a:headEnd type="none"/>
            <a:tailEnd type="triangle"/>
          </a:ln>
        </p:spPr>
        <p:style>
          <a:lnRef idx="1">
            <a:schemeClr val="accent5"/>
          </a:lnRef>
          <a:fillRef idx="0">
            <a:schemeClr val="accent5"/>
          </a:fillRef>
          <a:effectRef idx="0">
            <a:schemeClr val="accent5"/>
          </a:effectRef>
          <a:fontRef idx="minor">
            <a:schemeClr val="tx1"/>
          </a:fontRef>
        </p:style>
      </p:cxnSp>
      <p:sp>
        <p:nvSpPr>
          <p:cNvPr id="92" name="文字方塊 91">
            <a:extLst>
              <a:ext uri="{FF2B5EF4-FFF2-40B4-BE49-F238E27FC236}">
                <a16:creationId xmlns:a16="http://schemas.microsoft.com/office/drawing/2014/main" id="{E6D06312-65DD-B745-95AB-70E1C6BBEAC1}"/>
              </a:ext>
            </a:extLst>
          </p:cNvPr>
          <p:cNvSpPr txBox="1"/>
          <p:nvPr/>
        </p:nvSpPr>
        <p:spPr>
          <a:xfrm>
            <a:off x="6592663" y="2254126"/>
            <a:ext cx="604653" cy="276999"/>
          </a:xfrm>
          <a:prstGeom prst="rect">
            <a:avLst/>
          </a:prstGeom>
          <a:noFill/>
        </p:spPr>
        <p:txBody>
          <a:bodyPr wrap="none" rtlCol="0">
            <a:spAutoFit/>
          </a:bodyPr>
          <a:lstStyle/>
          <a:p>
            <a:r>
              <a:rPr kumimoji="1" lang="en-US" altLang="zh-TW" sz="1200" b="1" dirty="0">
                <a:solidFill>
                  <a:srgbClr val="FFC000"/>
                </a:solidFill>
                <a:latin typeface="Times New Roman" panose="02020603050405020304" pitchFamily="18" charset="0"/>
                <a:cs typeface="Times New Roman" panose="02020603050405020304" pitchFamily="18" charset="0"/>
              </a:rPr>
              <a:t>Query</a:t>
            </a:r>
            <a:endParaRPr kumimoji="1" lang="zh-TW" altLang="en-US" sz="1200" b="1" dirty="0">
              <a:solidFill>
                <a:srgbClr val="FFC000"/>
              </a:solidFill>
              <a:latin typeface="Times New Roman" panose="02020603050405020304" pitchFamily="18" charset="0"/>
              <a:cs typeface="Times New Roman" panose="02020603050405020304" pitchFamily="18" charset="0"/>
            </a:endParaRPr>
          </a:p>
        </p:txBody>
      </p:sp>
      <p:grpSp>
        <p:nvGrpSpPr>
          <p:cNvPr id="12" name="群組 11"/>
          <p:cNvGrpSpPr/>
          <p:nvPr/>
        </p:nvGrpSpPr>
        <p:grpSpPr>
          <a:xfrm>
            <a:off x="7064568" y="3548810"/>
            <a:ext cx="1249061" cy="1410606"/>
            <a:chOff x="7058987" y="3548810"/>
            <a:chExt cx="1249061" cy="1410606"/>
          </a:xfrm>
        </p:grpSpPr>
        <p:grpSp>
          <p:nvGrpSpPr>
            <p:cNvPr id="28" name="群組 27"/>
            <p:cNvGrpSpPr/>
            <p:nvPr/>
          </p:nvGrpSpPr>
          <p:grpSpPr>
            <a:xfrm>
              <a:off x="7157181" y="3548810"/>
              <a:ext cx="1109180" cy="1156752"/>
              <a:chOff x="5161820" y="3530631"/>
              <a:chExt cx="1109180" cy="1156752"/>
            </a:xfrm>
          </p:grpSpPr>
          <p:pic>
            <p:nvPicPr>
              <p:cNvPr id="75" name="圖片 74">
                <a:extLst>
                  <a:ext uri="{FF2B5EF4-FFF2-40B4-BE49-F238E27FC236}">
                    <a16:creationId xmlns:a16="http://schemas.microsoft.com/office/drawing/2014/main" id="{268CDF6A-5460-C544-A642-7B6058B85BF4}"/>
                  </a:ext>
                </a:extLst>
              </p:cNvPr>
              <p:cNvPicPr>
                <a:picLocks noChangeAspect="1"/>
              </p:cNvPicPr>
              <p:nvPr/>
            </p:nvPicPr>
            <p:blipFill>
              <a:blip r:embed="rId9"/>
              <a:stretch>
                <a:fillRect/>
              </a:stretch>
            </p:blipFill>
            <p:spPr>
              <a:xfrm>
                <a:off x="5272541" y="4157444"/>
                <a:ext cx="515480" cy="529939"/>
              </a:xfrm>
              <a:prstGeom prst="rect">
                <a:avLst/>
              </a:prstGeom>
            </p:spPr>
          </p:pic>
          <p:pic>
            <p:nvPicPr>
              <p:cNvPr id="78" name="圖片 77">
                <a:extLst>
                  <a:ext uri="{FF2B5EF4-FFF2-40B4-BE49-F238E27FC236}">
                    <a16:creationId xmlns:a16="http://schemas.microsoft.com/office/drawing/2014/main" id="{B4BEE6A5-C272-CD42-AAAB-D6C71211C75E}"/>
                  </a:ext>
                </a:extLst>
              </p:cNvPr>
              <p:cNvPicPr>
                <a:picLocks noChangeAspect="1"/>
              </p:cNvPicPr>
              <p:nvPr/>
            </p:nvPicPr>
            <p:blipFill>
              <a:blip r:embed="rId10"/>
              <a:stretch>
                <a:fillRect/>
              </a:stretch>
            </p:blipFill>
            <p:spPr>
              <a:xfrm>
                <a:off x="5161820" y="3530631"/>
                <a:ext cx="1109180" cy="1130602"/>
              </a:xfrm>
              <a:prstGeom prst="rect">
                <a:avLst/>
              </a:prstGeom>
            </p:spPr>
          </p:pic>
        </p:grpSp>
        <p:sp>
          <p:nvSpPr>
            <p:cNvPr id="80" name="文字方塊 79">
              <a:extLst>
                <a:ext uri="{FF2B5EF4-FFF2-40B4-BE49-F238E27FC236}">
                  <a16:creationId xmlns:a16="http://schemas.microsoft.com/office/drawing/2014/main" id="{0D1D65EB-A120-F341-AB9D-F0B8CEC1A897}"/>
                </a:ext>
              </a:extLst>
            </p:cNvPr>
            <p:cNvSpPr txBox="1"/>
            <p:nvPr/>
          </p:nvSpPr>
          <p:spPr>
            <a:xfrm>
              <a:off x="7058987" y="4651639"/>
              <a:ext cx="1249061" cy="307777"/>
            </a:xfrm>
            <a:prstGeom prst="rect">
              <a:avLst/>
            </a:prstGeom>
            <a:noFill/>
          </p:spPr>
          <p:txBody>
            <a:bodyPr wrap="none" rtlCol="0">
              <a:spAutoFit/>
            </a:bodyPr>
            <a:lstStyle/>
            <a:p>
              <a:pPr algn="ctr"/>
              <a:r>
                <a:rPr kumimoji="1" lang="en-US" altLang="zh-TW" b="1" dirty="0">
                  <a:latin typeface="Times New Roman" panose="02020603050405020304" pitchFamily="18" charset="0"/>
                  <a:cs typeface="Times New Roman" panose="02020603050405020304" pitchFamily="18" charset="0"/>
                </a:rPr>
                <a:t>Token Tracer</a:t>
              </a:r>
              <a:endParaRPr kumimoji="1" lang="zh-TW" altLang="en-US" b="1" dirty="0">
                <a:latin typeface="Times New Roman" panose="02020603050405020304" pitchFamily="18" charset="0"/>
                <a:cs typeface="Times New Roman" panose="02020603050405020304" pitchFamily="18" charset="0"/>
              </a:endParaRPr>
            </a:p>
          </p:txBody>
        </p:sp>
      </p:grpSp>
      <p:grpSp>
        <p:nvGrpSpPr>
          <p:cNvPr id="13" name="群組 12"/>
          <p:cNvGrpSpPr/>
          <p:nvPr/>
        </p:nvGrpSpPr>
        <p:grpSpPr>
          <a:xfrm>
            <a:off x="4776186" y="3453876"/>
            <a:ext cx="3998716" cy="1726636"/>
            <a:chOff x="4776186" y="3453876"/>
            <a:chExt cx="3998716" cy="1726636"/>
          </a:xfrm>
        </p:grpSpPr>
        <p:sp>
          <p:nvSpPr>
            <p:cNvPr id="79" name="文字方塊 78">
              <a:extLst>
                <a:ext uri="{FF2B5EF4-FFF2-40B4-BE49-F238E27FC236}">
                  <a16:creationId xmlns:a16="http://schemas.microsoft.com/office/drawing/2014/main" id="{CF4309E4-0AA6-474F-A373-7827CD634AE6}"/>
                </a:ext>
              </a:extLst>
            </p:cNvPr>
            <p:cNvSpPr txBox="1"/>
            <p:nvPr/>
          </p:nvSpPr>
          <p:spPr>
            <a:xfrm>
              <a:off x="6306378" y="4872735"/>
              <a:ext cx="2468524" cy="307777"/>
            </a:xfrm>
            <a:prstGeom prst="rect">
              <a:avLst/>
            </a:prstGeom>
            <a:noFill/>
          </p:spPr>
          <p:txBody>
            <a:bodyPr wrap="square" rtlCol="0">
              <a:spAutoFit/>
            </a:bodyPr>
            <a:lstStyle/>
            <a:p>
              <a:pPr algn="ctr"/>
              <a:r>
                <a:rPr kumimoji="1" lang="en-US" altLang="zh-TW" b="1" dirty="0" err="1">
                  <a:latin typeface="Times New Roman" panose="02020603050405020304" pitchFamily="18" charset="0"/>
                  <a:cs typeface="Times New Roman" panose="02020603050405020304" pitchFamily="18" charset="0"/>
                </a:rPr>
                <a:t>Ethereum</a:t>
              </a:r>
              <a:r>
                <a:rPr kumimoji="1" lang="en-US" altLang="zh-TW" b="1" dirty="0">
                  <a:latin typeface="Times New Roman" panose="02020603050405020304" pitchFamily="18" charset="0"/>
                  <a:cs typeface="Times New Roman" panose="02020603050405020304" pitchFamily="18" charset="0"/>
                </a:rPr>
                <a:t> Private Chain</a:t>
              </a:r>
              <a:endParaRPr kumimoji="1" lang="zh-TW" altLang="en-US" b="1" dirty="0">
                <a:latin typeface="Times New Roman" panose="02020603050405020304" pitchFamily="18" charset="0"/>
                <a:cs typeface="Times New Roman" panose="02020603050405020304" pitchFamily="18" charset="0"/>
              </a:endParaRPr>
            </a:p>
          </p:txBody>
        </p:sp>
        <p:grpSp>
          <p:nvGrpSpPr>
            <p:cNvPr id="10" name="群組 9"/>
            <p:cNvGrpSpPr/>
            <p:nvPr/>
          </p:nvGrpSpPr>
          <p:grpSpPr>
            <a:xfrm>
              <a:off x="4776186" y="3453876"/>
              <a:ext cx="3946608" cy="1507677"/>
              <a:chOff x="4776186" y="3453876"/>
              <a:chExt cx="3946608" cy="1507677"/>
            </a:xfrm>
          </p:grpSpPr>
          <p:sp>
            <p:nvSpPr>
              <p:cNvPr id="145" name="圓角矩形 144">
                <a:extLst>
                  <a:ext uri="{FF2B5EF4-FFF2-40B4-BE49-F238E27FC236}">
                    <a16:creationId xmlns:a16="http://schemas.microsoft.com/office/drawing/2014/main" id="{067B3C81-41E9-5942-98EB-7AD6F2EC9721}"/>
                  </a:ext>
                </a:extLst>
              </p:cNvPr>
              <p:cNvSpPr/>
              <p:nvPr/>
            </p:nvSpPr>
            <p:spPr>
              <a:xfrm>
                <a:off x="4776186" y="3453876"/>
                <a:ext cx="3946608" cy="1459755"/>
              </a:xfrm>
              <a:prstGeom prst="roundRect">
                <a:avLst/>
              </a:prstGeom>
              <a:no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pic>
            <p:nvPicPr>
              <p:cNvPr id="106" name="圖片 105">
                <a:extLst>
                  <a:ext uri="{FF2B5EF4-FFF2-40B4-BE49-F238E27FC236}">
                    <a16:creationId xmlns:a16="http://schemas.microsoft.com/office/drawing/2014/main" id="{B4BEE6A5-C272-CD42-AAAB-D6C71211C75E}"/>
                  </a:ext>
                </a:extLst>
              </p:cNvPr>
              <p:cNvPicPr>
                <a:picLocks noChangeAspect="1"/>
              </p:cNvPicPr>
              <p:nvPr/>
            </p:nvPicPr>
            <p:blipFill>
              <a:blip r:embed="rId10"/>
              <a:stretch>
                <a:fillRect/>
              </a:stretch>
            </p:blipFill>
            <p:spPr>
              <a:xfrm>
                <a:off x="5198860" y="3548810"/>
                <a:ext cx="1109180" cy="1130602"/>
              </a:xfrm>
              <a:prstGeom prst="rect">
                <a:avLst/>
              </a:prstGeom>
            </p:spPr>
          </p:pic>
          <p:sp>
            <p:nvSpPr>
              <p:cNvPr id="104" name="文字方塊 103">
                <a:extLst>
                  <a:ext uri="{FF2B5EF4-FFF2-40B4-BE49-F238E27FC236}">
                    <a16:creationId xmlns:a16="http://schemas.microsoft.com/office/drawing/2014/main" id="{0D1D65EB-A120-F341-AB9D-F0B8CEC1A897}"/>
                  </a:ext>
                </a:extLst>
              </p:cNvPr>
              <p:cNvSpPr txBox="1"/>
              <p:nvPr/>
            </p:nvSpPr>
            <p:spPr>
              <a:xfrm>
                <a:off x="5078028" y="4653776"/>
                <a:ext cx="1327608" cy="307777"/>
              </a:xfrm>
              <a:prstGeom prst="rect">
                <a:avLst/>
              </a:prstGeom>
              <a:noFill/>
            </p:spPr>
            <p:txBody>
              <a:bodyPr wrap="none" rtlCol="0">
                <a:spAutoFit/>
              </a:bodyPr>
              <a:lstStyle/>
              <a:p>
                <a:pPr algn="ctr"/>
                <a:r>
                  <a:rPr kumimoji="1" lang="en-US" altLang="zh-TW" b="1" dirty="0">
                    <a:latin typeface="Times New Roman" panose="02020603050405020304" pitchFamily="18" charset="0"/>
                    <a:cs typeface="Times New Roman" panose="02020603050405020304" pitchFamily="18" charset="0"/>
                  </a:rPr>
                  <a:t>Control Tower</a:t>
                </a:r>
                <a:endParaRPr kumimoji="1" lang="zh-TW" altLang="en-US" b="1" dirty="0">
                  <a:latin typeface="Times New Roman" panose="02020603050405020304" pitchFamily="18" charset="0"/>
                  <a:cs typeface="Times New Roman" panose="02020603050405020304" pitchFamily="18" charset="0"/>
                </a:endParaRPr>
              </a:p>
            </p:txBody>
          </p:sp>
        </p:grpSp>
      </p:grpSp>
      <p:cxnSp>
        <p:nvCxnSpPr>
          <p:cNvPr id="30" name="直線單箭頭接點 29"/>
          <p:cNvCxnSpPr>
            <a:stCxn id="106" idx="3"/>
            <a:endCxn id="78" idx="1"/>
          </p:cNvCxnSpPr>
          <p:nvPr/>
        </p:nvCxnSpPr>
        <p:spPr>
          <a:xfrm>
            <a:off x="6308040" y="4114111"/>
            <a:ext cx="854722"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7" name="文字方塊 106">
            <a:extLst>
              <a:ext uri="{FF2B5EF4-FFF2-40B4-BE49-F238E27FC236}">
                <a16:creationId xmlns:a16="http://schemas.microsoft.com/office/drawing/2014/main" id="{37CE55D0-0832-7D45-B77D-572B6BF883C7}"/>
              </a:ext>
            </a:extLst>
          </p:cNvPr>
          <p:cNvSpPr txBox="1"/>
          <p:nvPr/>
        </p:nvSpPr>
        <p:spPr>
          <a:xfrm>
            <a:off x="6359819" y="3831404"/>
            <a:ext cx="630301" cy="276999"/>
          </a:xfrm>
          <a:prstGeom prst="rect">
            <a:avLst/>
          </a:prstGeom>
          <a:noFill/>
        </p:spPr>
        <p:txBody>
          <a:bodyPr wrap="none" rtlCol="0">
            <a:spAutoFit/>
          </a:bodyPr>
          <a:lstStyle/>
          <a:p>
            <a:r>
              <a:rPr kumimoji="1" lang="en-US" altLang="zh-TW" sz="1200" b="1" dirty="0">
                <a:solidFill>
                  <a:schemeClr val="tx1"/>
                </a:solidFill>
                <a:latin typeface="Times New Roman" panose="02020603050405020304" pitchFamily="18" charset="0"/>
                <a:cs typeface="Times New Roman" panose="02020603050405020304" pitchFamily="18" charset="0"/>
              </a:rPr>
              <a:t>Create</a:t>
            </a:r>
            <a:endParaRPr kumimoji="1" lang="zh-TW" altLang="en-US" sz="1200" b="1" dirty="0">
              <a:solidFill>
                <a:schemeClr val="tx1"/>
              </a:solidFill>
              <a:latin typeface="Times New Roman" panose="02020603050405020304" pitchFamily="18" charset="0"/>
              <a:cs typeface="Times New Roman" panose="02020603050405020304" pitchFamily="18" charset="0"/>
            </a:endParaRPr>
          </a:p>
        </p:txBody>
      </p:sp>
      <p:cxnSp>
        <p:nvCxnSpPr>
          <p:cNvPr id="47" name="直線單箭頭接點 46"/>
          <p:cNvCxnSpPr>
            <a:endCxn id="106" idx="0"/>
          </p:cNvCxnSpPr>
          <p:nvPr/>
        </p:nvCxnSpPr>
        <p:spPr>
          <a:xfrm flipH="1">
            <a:off x="5753450" y="1403628"/>
            <a:ext cx="839213" cy="21451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9" name="文字方塊 108">
            <a:extLst>
              <a:ext uri="{FF2B5EF4-FFF2-40B4-BE49-F238E27FC236}">
                <a16:creationId xmlns:a16="http://schemas.microsoft.com/office/drawing/2014/main" id="{37CE55D0-0832-7D45-B77D-572B6BF883C7}"/>
              </a:ext>
            </a:extLst>
          </p:cNvPr>
          <p:cNvSpPr txBox="1"/>
          <p:nvPr/>
        </p:nvSpPr>
        <p:spPr>
          <a:xfrm rot="17478679">
            <a:off x="5430276" y="2257587"/>
            <a:ext cx="1233030" cy="276999"/>
          </a:xfrm>
          <a:prstGeom prst="rect">
            <a:avLst/>
          </a:prstGeom>
          <a:noFill/>
        </p:spPr>
        <p:txBody>
          <a:bodyPr wrap="none" rtlCol="0">
            <a:spAutoFit/>
          </a:bodyPr>
          <a:lstStyle/>
          <a:p>
            <a:r>
              <a:rPr kumimoji="1" lang="en-US" altLang="zh-TW" sz="1200" b="1" dirty="0">
                <a:solidFill>
                  <a:schemeClr val="tx1"/>
                </a:solidFill>
                <a:latin typeface="Times New Roman" panose="02020603050405020304" pitchFamily="18" charset="0"/>
                <a:cs typeface="Times New Roman" panose="02020603050405020304" pitchFamily="18" charset="0"/>
              </a:rPr>
              <a:t>Add Token Info</a:t>
            </a:r>
            <a:endParaRPr kumimoji="1" lang="zh-TW" altLang="en-US" sz="1200" b="1" dirty="0">
              <a:solidFill>
                <a:schemeClr val="tx1"/>
              </a:solidFill>
              <a:latin typeface="Times New Roman" panose="02020603050405020304" pitchFamily="18" charset="0"/>
              <a:cs typeface="Times New Roman" panose="02020603050405020304" pitchFamily="18" charset="0"/>
            </a:endParaRPr>
          </a:p>
        </p:txBody>
      </p:sp>
      <p:grpSp>
        <p:nvGrpSpPr>
          <p:cNvPr id="2" name="群組 1"/>
          <p:cNvGrpSpPr/>
          <p:nvPr/>
        </p:nvGrpSpPr>
        <p:grpSpPr>
          <a:xfrm>
            <a:off x="-66296" y="157923"/>
            <a:ext cx="2468524" cy="1755672"/>
            <a:chOff x="-66296" y="157923"/>
            <a:chExt cx="2468524" cy="1755672"/>
          </a:xfrm>
        </p:grpSpPr>
        <p:sp>
          <p:nvSpPr>
            <p:cNvPr id="128" name="文字方塊 127">
              <a:extLst>
                <a:ext uri="{FF2B5EF4-FFF2-40B4-BE49-F238E27FC236}">
                  <a16:creationId xmlns:a16="http://schemas.microsoft.com/office/drawing/2014/main" id="{CF4309E4-0AA6-474F-A373-7827CD634AE6}"/>
                </a:ext>
              </a:extLst>
            </p:cNvPr>
            <p:cNvSpPr txBox="1"/>
            <p:nvPr/>
          </p:nvSpPr>
          <p:spPr>
            <a:xfrm>
              <a:off x="-66296" y="1605818"/>
              <a:ext cx="2468524" cy="307777"/>
            </a:xfrm>
            <a:prstGeom prst="rect">
              <a:avLst/>
            </a:prstGeom>
            <a:noFill/>
          </p:spPr>
          <p:txBody>
            <a:bodyPr wrap="square" rtlCol="0">
              <a:spAutoFit/>
            </a:bodyPr>
            <a:lstStyle/>
            <a:p>
              <a:pPr algn="ctr"/>
              <a:r>
                <a:rPr kumimoji="1" lang="en-US" altLang="zh-TW" b="1" dirty="0">
                  <a:latin typeface="Times New Roman" panose="02020603050405020304" pitchFamily="18" charset="0"/>
                  <a:cs typeface="Times New Roman" panose="02020603050405020304" pitchFamily="18" charset="0"/>
                </a:rPr>
                <a:t>Ethereum Main Chain</a:t>
              </a:r>
              <a:endParaRPr kumimoji="1" lang="zh-TW" altLang="en-US" b="1" dirty="0">
                <a:latin typeface="Times New Roman" panose="02020603050405020304" pitchFamily="18" charset="0"/>
                <a:cs typeface="Times New Roman" panose="02020603050405020304" pitchFamily="18" charset="0"/>
              </a:endParaRPr>
            </a:p>
          </p:txBody>
        </p:sp>
        <p:sp>
          <p:nvSpPr>
            <p:cNvPr id="113" name="圓角矩形 112">
              <a:extLst>
                <a:ext uri="{FF2B5EF4-FFF2-40B4-BE49-F238E27FC236}">
                  <a16:creationId xmlns:a16="http://schemas.microsoft.com/office/drawing/2014/main" id="{7DA101AC-4771-5042-BDD2-AED31F4F902D}"/>
                </a:ext>
              </a:extLst>
            </p:cNvPr>
            <p:cNvSpPr/>
            <p:nvPr/>
          </p:nvSpPr>
          <p:spPr>
            <a:xfrm>
              <a:off x="234704" y="157923"/>
              <a:ext cx="1860426" cy="151280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grpSp>
          <p:nvGrpSpPr>
            <p:cNvPr id="115" name="群組 114"/>
            <p:cNvGrpSpPr/>
            <p:nvPr/>
          </p:nvGrpSpPr>
          <p:grpSpPr>
            <a:xfrm>
              <a:off x="446509" y="251025"/>
              <a:ext cx="1438821" cy="1297827"/>
              <a:chOff x="576870" y="93102"/>
              <a:chExt cx="1438821" cy="1297827"/>
            </a:xfrm>
          </p:grpSpPr>
          <p:pic>
            <p:nvPicPr>
              <p:cNvPr id="117" name="圖片 116">
                <a:extLst>
                  <a:ext uri="{FF2B5EF4-FFF2-40B4-BE49-F238E27FC236}">
                    <a16:creationId xmlns:a16="http://schemas.microsoft.com/office/drawing/2014/main" id="{4BF6E16E-EFAF-034F-AD35-FE4F9492B326}"/>
                  </a:ext>
                </a:extLst>
              </p:cNvPr>
              <p:cNvPicPr>
                <a:picLocks noChangeAspect="1"/>
              </p:cNvPicPr>
              <p:nvPr/>
            </p:nvPicPr>
            <p:blipFill>
              <a:blip r:embed="rId6"/>
              <a:stretch>
                <a:fillRect/>
              </a:stretch>
            </p:blipFill>
            <p:spPr>
              <a:xfrm>
                <a:off x="576870" y="743737"/>
                <a:ext cx="415590" cy="415590"/>
              </a:xfrm>
              <a:prstGeom prst="rect">
                <a:avLst/>
              </a:prstGeom>
            </p:spPr>
          </p:pic>
          <p:pic>
            <p:nvPicPr>
              <p:cNvPr id="118" name="圖片 117">
                <a:extLst>
                  <a:ext uri="{FF2B5EF4-FFF2-40B4-BE49-F238E27FC236}">
                    <a16:creationId xmlns:a16="http://schemas.microsoft.com/office/drawing/2014/main" id="{2732B9CE-D599-4347-9B4E-A8FF3A42286A}"/>
                  </a:ext>
                </a:extLst>
              </p:cNvPr>
              <p:cNvPicPr>
                <a:picLocks noChangeAspect="1"/>
              </p:cNvPicPr>
              <p:nvPr/>
            </p:nvPicPr>
            <p:blipFill>
              <a:blip r:embed="rId7"/>
              <a:stretch>
                <a:fillRect/>
              </a:stretch>
            </p:blipFill>
            <p:spPr>
              <a:xfrm>
                <a:off x="1087889" y="93102"/>
                <a:ext cx="415591" cy="415591"/>
              </a:xfrm>
              <a:prstGeom prst="rect">
                <a:avLst/>
              </a:prstGeom>
            </p:spPr>
          </p:pic>
          <p:pic>
            <p:nvPicPr>
              <p:cNvPr id="119" name="圖片 118">
                <a:extLst>
                  <a:ext uri="{FF2B5EF4-FFF2-40B4-BE49-F238E27FC236}">
                    <a16:creationId xmlns:a16="http://schemas.microsoft.com/office/drawing/2014/main" id="{09C1CE31-3551-114F-BD3B-B5185BB3599B}"/>
                  </a:ext>
                </a:extLst>
              </p:cNvPr>
              <p:cNvPicPr>
                <a:picLocks noChangeAspect="1"/>
              </p:cNvPicPr>
              <p:nvPr/>
            </p:nvPicPr>
            <p:blipFill>
              <a:blip r:embed="rId8"/>
              <a:stretch>
                <a:fillRect/>
              </a:stretch>
            </p:blipFill>
            <p:spPr>
              <a:xfrm>
                <a:off x="1600099" y="743737"/>
                <a:ext cx="415592" cy="415592"/>
              </a:xfrm>
              <a:prstGeom prst="rect">
                <a:avLst/>
              </a:prstGeom>
            </p:spPr>
          </p:pic>
          <p:cxnSp>
            <p:nvCxnSpPr>
              <p:cNvPr id="120" name="直線箭頭接點 53">
                <a:extLst>
                  <a:ext uri="{FF2B5EF4-FFF2-40B4-BE49-F238E27FC236}">
                    <a16:creationId xmlns:a16="http://schemas.microsoft.com/office/drawing/2014/main" id="{85B960DF-38D6-244A-BB5C-1A3498868E96}"/>
                  </a:ext>
                </a:extLst>
              </p:cNvPr>
              <p:cNvCxnSpPr>
                <a:cxnSpLocks/>
              </p:cNvCxnSpPr>
              <p:nvPr/>
            </p:nvCxnSpPr>
            <p:spPr>
              <a:xfrm>
                <a:off x="1516306" y="401597"/>
                <a:ext cx="252000" cy="270000"/>
              </a:xfrm>
              <a:prstGeom prst="straightConnector1">
                <a:avLst/>
              </a:prstGeom>
              <a:ln w="31750">
                <a:solidFill>
                  <a:schemeClr val="tx1">
                    <a:lumMod val="50000"/>
                    <a:lumOff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1" name="直線箭頭接點 90">
                <a:extLst>
                  <a:ext uri="{FF2B5EF4-FFF2-40B4-BE49-F238E27FC236}">
                    <a16:creationId xmlns:a16="http://schemas.microsoft.com/office/drawing/2014/main" id="{64910B96-2727-2044-ADB7-A1014C9BA6DE}"/>
                  </a:ext>
                </a:extLst>
              </p:cNvPr>
              <p:cNvCxnSpPr>
                <a:cxnSpLocks/>
              </p:cNvCxnSpPr>
              <p:nvPr/>
            </p:nvCxnSpPr>
            <p:spPr>
              <a:xfrm>
                <a:off x="1097675" y="1027492"/>
                <a:ext cx="359851" cy="1734"/>
              </a:xfrm>
              <a:prstGeom prst="straightConnector1">
                <a:avLst/>
              </a:prstGeom>
              <a:ln w="31750">
                <a:solidFill>
                  <a:schemeClr val="tx1">
                    <a:lumMod val="50000"/>
                    <a:lumOff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2" name="直線箭頭接點 96">
                <a:extLst>
                  <a:ext uri="{FF2B5EF4-FFF2-40B4-BE49-F238E27FC236}">
                    <a16:creationId xmlns:a16="http://schemas.microsoft.com/office/drawing/2014/main" id="{80C0F179-C7BF-BE42-907D-9F12B52D0A0D}"/>
                  </a:ext>
                </a:extLst>
              </p:cNvPr>
              <p:cNvCxnSpPr>
                <a:cxnSpLocks/>
              </p:cNvCxnSpPr>
              <p:nvPr/>
            </p:nvCxnSpPr>
            <p:spPr>
              <a:xfrm flipH="1">
                <a:off x="825178" y="400839"/>
                <a:ext cx="252000" cy="270000"/>
              </a:xfrm>
              <a:prstGeom prst="straightConnector1">
                <a:avLst/>
              </a:prstGeom>
              <a:ln w="31750">
                <a:solidFill>
                  <a:schemeClr val="tx1">
                    <a:lumMod val="50000"/>
                    <a:lumOff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23" name="文字方塊 122">
                <a:extLst>
                  <a:ext uri="{FF2B5EF4-FFF2-40B4-BE49-F238E27FC236}">
                    <a16:creationId xmlns:a16="http://schemas.microsoft.com/office/drawing/2014/main" id="{C9B380C0-F699-8141-A16D-2E5BC5735C56}"/>
                  </a:ext>
                </a:extLst>
              </p:cNvPr>
              <p:cNvSpPr txBox="1"/>
              <p:nvPr/>
            </p:nvSpPr>
            <p:spPr>
              <a:xfrm>
                <a:off x="780895" y="1113930"/>
                <a:ext cx="1016625" cy="276999"/>
              </a:xfrm>
              <a:prstGeom prst="rect">
                <a:avLst/>
              </a:prstGeom>
              <a:noFill/>
            </p:spPr>
            <p:txBody>
              <a:bodyPr wrap="none" rtlCol="0">
                <a:spAutoFit/>
              </a:bodyPr>
              <a:lstStyle/>
              <a:p>
                <a:r>
                  <a:rPr kumimoji="1" lang="en-US" altLang="zh-TW" sz="1200" dirty="0">
                    <a:solidFill>
                      <a:schemeClr val="tx1">
                        <a:lumMod val="65000"/>
                        <a:lumOff val="35000"/>
                      </a:schemeClr>
                    </a:solidFill>
                    <a:latin typeface="Times New Roman" panose="02020603050405020304" pitchFamily="18" charset="0"/>
                    <a:cs typeface="Times New Roman" panose="02020603050405020304" pitchFamily="18" charset="0"/>
                  </a:rPr>
                  <a:t>(Transaction)</a:t>
                </a:r>
                <a:endParaRPr kumimoji="1" lang="zh-TW" altLang="en-US" sz="120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pic>
            <p:nvPicPr>
              <p:cNvPr id="124" name="圖片 123">
                <a:extLst>
                  <a:ext uri="{FF2B5EF4-FFF2-40B4-BE49-F238E27FC236}">
                    <a16:creationId xmlns:a16="http://schemas.microsoft.com/office/drawing/2014/main" id="{A5E1AF10-783C-564C-85DD-4833E90049F4}"/>
                  </a:ext>
                </a:extLst>
              </p:cNvPr>
              <p:cNvPicPr>
                <a:picLocks noChangeAspect="1"/>
              </p:cNvPicPr>
              <p:nvPr/>
            </p:nvPicPr>
            <p:blipFill>
              <a:blip r:embed="rId11"/>
              <a:stretch>
                <a:fillRect/>
              </a:stretch>
            </p:blipFill>
            <p:spPr>
              <a:xfrm>
                <a:off x="1681312" y="363895"/>
                <a:ext cx="203200" cy="203200"/>
              </a:xfrm>
              <a:prstGeom prst="rect">
                <a:avLst/>
              </a:prstGeom>
            </p:spPr>
          </p:pic>
          <p:pic>
            <p:nvPicPr>
              <p:cNvPr id="125" name="圖片 124">
                <a:extLst>
                  <a:ext uri="{FF2B5EF4-FFF2-40B4-BE49-F238E27FC236}">
                    <a16:creationId xmlns:a16="http://schemas.microsoft.com/office/drawing/2014/main" id="{C7BD3A74-1074-A44D-91E1-E4F02CE42E47}"/>
                  </a:ext>
                </a:extLst>
              </p:cNvPr>
              <p:cNvPicPr>
                <a:picLocks noChangeAspect="1"/>
              </p:cNvPicPr>
              <p:nvPr/>
            </p:nvPicPr>
            <p:blipFill>
              <a:blip r:embed="rId12"/>
              <a:stretch>
                <a:fillRect/>
              </a:stretch>
            </p:blipFill>
            <p:spPr>
              <a:xfrm>
                <a:off x="1192707" y="817856"/>
                <a:ext cx="177800" cy="177800"/>
              </a:xfrm>
              <a:prstGeom prst="rect">
                <a:avLst/>
              </a:prstGeom>
            </p:spPr>
          </p:pic>
          <p:pic>
            <p:nvPicPr>
              <p:cNvPr id="126" name="圖片 125">
                <a:extLst>
                  <a:ext uri="{FF2B5EF4-FFF2-40B4-BE49-F238E27FC236}">
                    <a16:creationId xmlns:a16="http://schemas.microsoft.com/office/drawing/2014/main" id="{C32FCDD0-FD54-DD41-ACDB-E9542318F0B2}"/>
                  </a:ext>
                </a:extLst>
              </p:cNvPr>
              <p:cNvPicPr>
                <a:picLocks noChangeAspect="1"/>
              </p:cNvPicPr>
              <p:nvPr/>
            </p:nvPicPr>
            <p:blipFill>
              <a:blip r:embed="rId13"/>
              <a:stretch>
                <a:fillRect/>
              </a:stretch>
            </p:blipFill>
            <p:spPr>
              <a:xfrm>
                <a:off x="700315" y="363895"/>
                <a:ext cx="203200" cy="203200"/>
              </a:xfrm>
              <a:prstGeom prst="rect">
                <a:avLst/>
              </a:prstGeom>
            </p:spPr>
          </p:pic>
        </p:grpSp>
      </p:grpSp>
      <p:cxnSp>
        <p:nvCxnSpPr>
          <p:cNvPr id="53" name="直線單箭頭接點 52"/>
          <p:cNvCxnSpPr/>
          <p:nvPr/>
        </p:nvCxnSpPr>
        <p:spPr>
          <a:xfrm flipV="1">
            <a:off x="1822240" y="4257734"/>
            <a:ext cx="3305966" cy="8625"/>
          </a:xfrm>
          <a:prstGeom prst="straightConnector1">
            <a:avLst/>
          </a:prstGeom>
          <a:ln w="25400">
            <a:solidFill>
              <a:srgbClr val="7030A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35" name="文字方塊 134">
            <a:extLst>
              <a:ext uri="{FF2B5EF4-FFF2-40B4-BE49-F238E27FC236}">
                <a16:creationId xmlns:a16="http://schemas.microsoft.com/office/drawing/2014/main" id="{1191AD8A-2C97-7544-A8C9-FC737A21FE96}"/>
              </a:ext>
            </a:extLst>
          </p:cNvPr>
          <p:cNvSpPr txBox="1"/>
          <p:nvPr/>
        </p:nvSpPr>
        <p:spPr>
          <a:xfrm>
            <a:off x="2359186" y="3986605"/>
            <a:ext cx="2342552" cy="276999"/>
          </a:xfrm>
          <a:prstGeom prst="rect">
            <a:avLst/>
          </a:prstGeom>
          <a:noFill/>
        </p:spPr>
        <p:txBody>
          <a:bodyPr wrap="square" rtlCol="0">
            <a:spAutoFit/>
          </a:bodyPr>
          <a:lstStyle/>
          <a:p>
            <a:r>
              <a:rPr kumimoji="1" lang="en-US" altLang="zh-TW" sz="1200" b="1" dirty="0">
                <a:solidFill>
                  <a:srgbClr val="7030A0"/>
                </a:solidFill>
                <a:latin typeface="Times New Roman" panose="02020603050405020304" pitchFamily="18" charset="0"/>
                <a:cs typeface="Times New Roman" panose="02020603050405020304" pitchFamily="18" charset="0"/>
              </a:rPr>
              <a:t>Get Token Tracer Address</a:t>
            </a:r>
            <a:endParaRPr kumimoji="1" lang="zh-TW" altLang="en-US" sz="1200" b="1" dirty="0">
              <a:solidFill>
                <a:srgbClr val="7030A0"/>
              </a:solidFill>
              <a:latin typeface="Times New Roman" panose="02020603050405020304" pitchFamily="18" charset="0"/>
              <a:cs typeface="Times New Roman" panose="02020603050405020304" pitchFamily="18" charset="0"/>
            </a:endParaRPr>
          </a:p>
        </p:txBody>
      </p:sp>
      <p:grpSp>
        <p:nvGrpSpPr>
          <p:cNvPr id="6" name="群組 5"/>
          <p:cNvGrpSpPr/>
          <p:nvPr/>
        </p:nvGrpSpPr>
        <p:grpSpPr>
          <a:xfrm>
            <a:off x="3019183" y="1990538"/>
            <a:ext cx="1531188" cy="1133606"/>
            <a:chOff x="3019183" y="1990538"/>
            <a:chExt cx="1531188" cy="1133606"/>
          </a:xfrm>
        </p:grpSpPr>
        <p:pic>
          <p:nvPicPr>
            <p:cNvPr id="63" name="圖片 62"/>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190026" y="1990538"/>
              <a:ext cx="1059235" cy="1059235"/>
            </a:xfrm>
            <a:prstGeom prst="rect">
              <a:avLst/>
            </a:prstGeom>
          </p:spPr>
        </p:pic>
        <p:sp>
          <p:nvSpPr>
            <p:cNvPr id="139" name="文字方塊 138">
              <a:extLst>
                <a:ext uri="{FF2B5EF4-FFF2-40B4-BE49-F238E27FC236}">
                  <a16:creationId xmlns:a16="http://schemas.microsoft.com/office/drawing/2014/main" id="{E2239689-D2BE-8F40-8EAF-EE7C22BAFD95}"/>
                </a:ext>
              </a:extLst>
            </p:cNvPr>
            <p:cNvSpPr txBox="1"/>
            <p:nvPr/>
          </p:nvSpPr>
          <p:spPr>
            <a:xfrm>
              <a:off x="3019183" y="2816367"/>
              <a:ext cx="1531188" cy="307777"/>
            </a:xfrm>
            <a:prstGeom prst="rect">
              <a:avLst/>
            </a:prstGeom>
            <a:noFill/>
          </p:spPr>
          <p:txBody>
            <a:bodyPr wrap="none" rtlCol="0">
              <a:spAutoFit/>
            </a:bodyPr>
            <a:lstStyle/>
            <a:p>
              <a:r>
                <a:rPr kumimoji="1" lang="en-US" altLang="zh-TW" b="1" dirty="0" err="1">
                  <a:latin typeface="Times New Roman" panose="02020603050405020304" pitchFamily="18" charset="0"/>
                  <a:cs typeface="Times New Roman" panose="02020603050405020304" pitchFamily="18" charset="0"/>
                </a:rPr>
                <a:t>Ethereum</a:t>
              </a:r>
              <a:r>
                <a:rPr kumimoji="1" lang="en-US" altLang="zh-TW" b="1" dirty="0">
                  <a:latin typeface="Times New Roman" panose="02020603050405020304" pitchFamily="18" charset="0"/>
                  <a:cs typeface="Times New Roman" panose="02020603050405020304" pitchFamily="18" charset="0"/>
                </a:rPr>
                <a:t>-Bridge</a:t>
              </a:r>
              <a:endParaRPr kumimoji="1" lang="zh-TW" altLang="en-US" b="1" dirty="0">
                <a:latin typeface="Times New Roman" panose="02020603050405020304" pitchFamily="18" charset="0"/>
                <a:cs typeface="Times New Roman" panose="02020603050405020304" pitchFamily="18" charset="0"/>
              </a:endParaRPr>
            </a:p>
          </p:txBody>
        </p:sp>
      </p:grpSp>
      <p:cxnSp>
        <p:nvCxnSpPr>
          <p:cNvPr id="144" name="直線單箭頭接點 143"/>
          <p:cNvCxnSpPr/>
          <p:nvPr/>
        </p:nvCxnSpPr>
        <p:spPr>
          <a:xfrm>
            <a:off x="4231102" y="2669379"/>
            <a:ext cx="2978940" cy="1137444"/>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47" name="直線單箭頭接點 146"/>
          <p:cNvCxnSpPr>
            <a:endCxn id="63" idx="3"/>
          </p:cNvCxnSpPr>
          <p:nvPr/>
        </p:nvCxnSpPr>
        <p:spPr>
          <a:xfrm flipH="1" flipV="1">
            <a:off x="4249261" y="2520156"/>
            <a:ext cx="2953540" cy="1127104"/>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49" name="文字方塊 148">
            <a:extLst>
              <a:ext uri="{FF2B5EF4-FFF2-40B4-BE49-F238E27FC236}">
                <a16:creationId xmlns:a16="http://schemas.microsoft.com/office/drawing/2014/main" id="{37CE55D0-0832-7D45-B77D-572B6BF883C7}"/>
              </a:ext>
            </a:extLst>
          </p:cNvPr>
          <p:cNvSpPr txBox="1"/>
          <p:nvPr/>
        </p:nvSpPr>
        <p:spPr>
          <a:xfrm rot="1197965">
            <a:off x="4498091" y="2527224"/>
            <a:ext cx="933269" cy="276999"/>
          </a:xfrm>
          <a:prstGeom prst="rect">
            <a:avLst/>
          </a:prstGeom>
          <a:noFill/>
        </p:spPr>
        <p:txBody>
          <a:bodyPr wrap="none" rtlCol="0">
            <a:spAutoFit/>
          </a:bodyPr>
          <a:lstStyle/>
          <a:p>
            <a:r>
              <a:rPr kumimoji="1" lang="en-US" altLang="zh-TW" sz="1200" b="1" dirty="0">
                <a:solidFill>
                  <a:srgbClr val="7030A0"/>
                </a:solidFill>
                <a:latin typeface="Times New Roman" panose="02020603050405020304" pitchFamily="18" charset="0"/>
                <a:cs typeface="Times New Roman" panose="02020603050405020304" pitchFamily="18" charset="0"/>
              </a:rPr>
              <a:t>Emit Event</a:t>
            </a:r>
            <a:endParaRPr kumimoji="1" lang="zh-TW" altLang="en-US" sz="1200" b="1" dirty="0">
              <a:solidFill>
                <a:srgbClr val="7030A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2970454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60" name="文字方塊 59">
            <a:extLst>
              <a:ext uri="{FF2B5EF4-FFF2-40B4-BE49-F238E27FC236}">
                <a16:creationId xmlns:a16="http://schemas.microsoft.com/office/drawing/2014/main" id="{ABD148AB-8700-C247-8F11-5FC53F59365B}"/>
              </a:ext>
            </a:extLst>
          </p:cNvPr>
          <p:cNvSpPr txBox="1"/>
          <p:nvPr/>
        </p:nvSpPr>
        <p:spPr>
          <a:xfrm>
            <a:off x="7929371" y="1609510"/>
            <a:ext cx="699335" cy="276999"/>
          </a:xfrm>
          <a:prstGeom prst="rect">
            <a:avLst/>
          </a:prstGeom>
          <a:noFill/>
        </p:spPr>
        <p:txBody>
          <a:bodyPr wrap="square" rtlCol="0">
            <a:spAutoFit/>
          </a:bodyPr>
          <a:lstStyle/>
          <a:p>
            <a:r>
              <a:rPr kumimoji="1" lang="en-US" altLang="zh-TW" sz="1200" b="1" dirty="0" smtClean="0">
                <a:solidFill>
                  <a:schemeClr val="accent1">
                    <a:lumMod val="50000"/>
                  </a:schemeClr>
                </a:solidFill>
                <a:latin typeface="Times New Roman" panose="02020603050405020304" pitchFamily="18" charset="0"/>
                <a:cs typeface="Times New Roman" panose="02020603050405020304" pitchFamily="18" charset="0"/>
              </a:rPr>
              <a:t>Query</a:t>
            </a:r>
            <a:endParaRPr kumimoji="1" lang="zh-TW" altLang="en-US" sz="1200" b="1"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64" name="文字方塊 63">
            <a:extLst>
              <a:ext uri="{FF2B5EF4-FFF2-40B4-BE49-F238E27FC236}">
                <a16:creationId xmlns:a16="http://schemas.microsoft.com/office/drawing/2014/main" id="{E6D06312-65DD-B745-95AB-70E1C6BBEAC1}"/>
              </a:ext>
            </a:extLst>
          </p:cNvPr>
          <p:cNvSpPr txBox="1"/>
          <p:nvPr/>
        </p:nvSpPr>
        <p:spPr>
          <a:xfrm>
            <a:off x="7920441" y="3062594"/>
            <a:ext cx="604653" cy="276999"/>
          </a:xfrm>
          <a:prstGeom prst="rect">
            <a:avLst/>
          </a:prstGeom>
          <a:noFill/>
        </p:spPr>
        <p:txBody>
          <a:bodyPr wrap="none" rtlCol="0">
            <a:spAutoFit/>
          </a:bodyPr>
          <a:lstStyle/>
          <a:p>
            <a:r>
              <a:rPr kumimoji="1" lang="en-US" altLang="zh-TW" sz="1200" b="1" dirty="0">
                <a:solidFill>
                  <a:schemeClr val="accent1">
                    <a:lumMod val="50000"/>
                  </a:schemeClr>
                </a:solidFill>
                <a:latin typeface="Times New Roman" panose="02020603050405020304" pitchFamily="18" charset="0"/>
                <a:cs typeface="Times New Roman" panose="02020603050405020304" pitchFamily="18" charset="0"/>
              </a:rPr>
              <a:t>Query</a:t>
            </a:r>
            <a:endParaRPr kumimoji="1" lang="zh-TW" altLang="en-US" sz="1200" b="1" dirty="0">
              <a:solidFill>
                <a:schemeClr val="accent1">
                  <a:lumMod val="50000"/>
                </a:schemeClr>
              </a:solidFill>
              <a:latin typeface="Times New Roman" panose="02020603050405020304" pitchFamily="18" charset="0"/>
              <a:cs typeface="Times New Roman" panose="02020603050405020304" pitchFamily="18" charset="0"/>
            </a:endParaRPr>
          </a:p>
        </p:txBody>
      </p:sp>
      <p:cxnSp>
        <p:nvCxnSpPr>
          <p:cNvPr id="93" name="直線箭頭接點 92">
            <a:extLst>
              <a:ext uri="{FF2B5EF4-FFF2-40B4-BE49-F238E27FC236}">
                <a16:creationId xmlns:a16="http://schemas.microsoft.com/office/drawing/2014/main" id="{2D25D85C-DECB-A94D-AD2F-3BF458A42692}"/>
              </a:ext>
            </a:extLst>
          </p:cNvPr>
          <p:cNvCxnSpPr>
            <a:cxnSpLocks/>
          </p:cNvCxnSpPr>
          <p:nvPr/>
        </p:nvCxnSpPr>
        <p:spPr>
          <a:xfrm flipV="1">
            <a:off x="1834767" y="4394769"/>
            <a:ext cx="5368992" cy="14470"/>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95" name="文字方塊 94">
            <a:extLst>
              <a:ext uri="{FF2B5EF4-FFF2-40B4-BE49-F238E27FC236}">
                <a16:creationId xmlns:a16="http://schemas.microsoft.com/office/drawing/2014/main" id="{1191AD8A-2C97-7544-A8C9-FC737A21FE96}"/>
              </a:ext>
            </a:extLst>
          </p:cNvPr>
          <p:cNvSpPr txBox="1"/>
          <p:nvPr/>
        </p:nvSpPr>
        <p:spPr>
          <a:xfrm>
            <a:off x="2988782" y="4422956"/>
            <a:ext cx="774571" cy="276999"/>
          </a:xfrm>
          <a:prstGeom prst="rect">
            <a:avLst/>
          </a:prstGeom>
          <a:noFill/>
        </p:spPr>
        <p:txBody>
          <a:bodyPr wrap="square" rtlCol="0">
            <a:spAutoFit/>
          </a:bodyPr>
          <a:lstStyle/>
          <a:p>
            <a:r>
              <a:rPr kumimoji="1" lang="en-US" altLang="zh-TW" sz="1200" b="1" dirty="0">
                <a:solidFill>
                  <a:srgbClr val="7030A0"/>
                </a:solidFill>
                <a:latin typeface="Times New Roman" panose="02020603050405020304" pitchFamily="18" charset="0"/>
                <a:cs typeface="Times New Roman" panose="02020603050405020304" pitchFamily="18" charset="0"/>
              </a:rPr>
              <a:t>Trigger</a:t>
            </a:r>
            <a:endParaRPr kumimoji="1" lang="zh-TW" altLang="en-US" sz="1200" b="1" dirty="0">
              <a:solidFill>
                <a:srgbClr val="7030A0"/>
              </a:solidFill>
              <a:latin typeface="Times New Roman" panose="02020603050405020304" pitchFamily="18" charset="0"/>
              <a:cs typeface="Times New Roman" panose="02020603050405020304" pitchFamily="18" charset="0"/>
            </a:endParaRPr>
          </a:p>
        </p:txBody>
      </p:sp>
      <p:cxnSp>
        <p:nvCxnSpPr>
          <p:cNvPr id="96" name="直線箭頭接點 95">
            <a:extLst>
              <a:ext uri="{FF2B5EF4-FFF2-40B4-BE49-F238E27FC236}">
                <a16:creationId xmlns:a16="http://schemas.microsoft.com/office/drawing/2014/main" id="{7640CA24-F5C5-F145-A9CF-1DC61DFBE914}"/>
              </a:ext>
            </a:extLst>
          </p:cNvPr>
          <p:cNvCxnSpPr>
            <a:cxnSpLocks/>
          </p:cNvCxnSpPr>
          <p:nvPr/>
        </p:nvCxnSpPr>
        <p:spPr>
          <a:xfrm flipH="1" flipV="1">
            <a:off x="3805279" y="1567830"/>
            <a:ext cx="1348" cy="625147"/>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99" name="直線箭頭接點 98">
            <a:extLst>
              <a:ext uri="{FF2B5EF4-FFF2-40B4-BE49-F238E27FC236}">
                <a16:creationId xmlns:a16="http://schemas.microsoft.com/office/drawing/2014/main" id="{91419A0C-06F0-3E4F-B87C-2425872879CD}"/>
              </a:ext>
            </a:extLst>
          </p:cNvPr>
          <p:cNvCxnSpPr>
            <a:cxnSpLocks/>
          </p:cNvCxnSpPr>
          <p:nvPr/>
        </p:nvCxnSpPr>
        <p:spPr>
          <a:xfrm flipH="1">
            <a:off x="3618397" y="1609510"/>
            <a:ext cx="3643" cy="579949"/>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08" name="文字方塊 107">
            <a:extLst>
              <a:ext uri="{FF2B5EF4-FFF2-40B4-BE49-F238E27FC236}">
                <a16:creationId xmlns:a16="http://schemas.microsoft.com/office/drawing/2014/main" id="{37CE55D0-0832-7D45-B77D-572B6BF883C7}"/>
              </a:ext>
            </a:extLst>
          </p:cNvPr>
          <p:cNvSpPr txBox="1"/>
          <p:nvPr/>
        </p:nvSpPr>
        <p:spPr>
          <a:xfrm>
            <a:off x="3810174" y="1772445"/>
            <a:ext cx="458780" cy="276999"/>
          </a:xfrm>
          <a:prstGeom prst="rect">
            <a:avLst/>
          </a:prstGeom>
          <a:noFill/>
        </p:spPr>
        <p:txBody>
          <a:bodyPr wrap="none" rtlCol="0">
            <a:spAutoFit/>
          </a:bodyPr>
          <a:lstStyle/>
          <a:p>
            <a:r>
              <a:rPr kumimoji="1" lang="en-US" altLang="zh-TW" sz="1200" b="1" dirty="0">
                <a:solidFill>
                  <a:srgbClr val="7030A0"/>
                </a:solidFill>
                <a:latin typeface="Times New Roman" panose="02020603050405020304" pitchFamily="18" charset="0"/>
                <a:cs typeface="Times New Roman" panose="02020603050405020304" pitchFamily="18" charset="0"/>
              </a:rPr>
              <a:t>Call</a:t>
            </a:r>
            <a:endParaRPr kumimoji="1" lang="zh-TW" altLang="en-US" sz="1200" b="1" dirty="0">
              <a:solidFill>
                <a:srgbClr val="7030A0"/>
              </a:solidFill>
              <a:latin typeface="Times New Roman" panose="02020603050405020304" pitchFamily="18" charset="0"/>
              <a:cs typeface="Times New Roman" panose="02020603050405020304" pitchFamily="18" charset="0"/>
            </a:endParaRPr>
          </a:p>
        </p:txBody>
      </p:sp>
      <p:cxnSp>
        <p:nvCxnSpPr>
          <p:cNvPr id="136" name="直線箭頭接點 135">
            <a:extLst>
              <a:ext uri="{FF2B5EF4-FFF2-40B4-BE49-F238E27FC236}">
                <a16:creationId xmlns:a16="http://schemas.microsoft.com/office/drawing/2014/main" id="{44DA3D48-61BD-3742-98FE-B8523D13A6E0}"/>
              </a:ext>
            </a:extLst>
          </p:cNvPr>
          <p:cNvCxnSpPr>
            <a:cxnSpLocks/>
          </p:cNvCxnSpPr>
          <p:nvPr/>
        </p:nvCxnSpPr>
        <p:spPr>
          <a:xfrm flipH="1">
            <a:off x="2196194" y="828076"/>
            <a:ext cx="836820" cy="686"/>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37" name="直線箭頭接點 136">
            <a:extLst>
              <a:ext uri="{FF2B5EF4-FFF2-40B4-BE49-F238E27FC236}">
                <a16:creationId xmlns:a16="http://schemas.microsoft.com/office/drawing/2014/main" id="{E7B0ADF5-B6FA-A040-9907-B0E0BAB4C050}"/>
              </a:ext>
            </a:extLst>
          </p:cNvPr>
          <p:cNvCxnSpPr>
            <a:cxnSpLocks/>
          </p:cNvCxnSpPr>
          <p:nvPr/>
        </p:nvCxnSpPr>
        <p:spPr>
          <a:xfrm>
            <a:off x="2196194" y="975779"/>
            <a:ext cx="873071" cy="0"/>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38" name="文字方塊 137">
            <a:extLst>
              <a:ext uri="{FF2B5EF4-FFF2-40B4-BE49-F238E27FC236}">
                <a16:creationId xmlns:a16="http://schemas.microsoft.com/office/drawing/2014/main" id="{94C896FE-9916-A74B-BEA4-F882C9336AC0}"/>
              </a:ext>
            </a:extLst>
          </p:cNvPr>
          <p:cNvSpPr txBox="1"/>
          <p:nvPr/>
        </p:nvSpPr>
        <p:spPr>
          <a:xfrm>
            <a:off x="2316380" y="570370"/>
            <a:ext cx="894867" cy="276999"/>
          </a:xfrm>
          <a:prstGeom prst="rect">
            <a:avLst/>
          </a:prstGeom>
          <a:noFill/>
        </p:spPr>
        <p:txBody>
          <a:bodyPr wrap="square" rtlCol="0">
            <a:spAutoFit/>
          </a:bodyPr>
          <a:lstStyle/>
          <a:p>
            <a:r>
              <a:rPr kumimoji="1" lang="en-US" altLang="zh-TW" sz="1200" b="1" dirty="0">
                <a:solidFill>
                  <a:srgbClr val="7030A0"/>
                </a:solidFill>
                <a:latin typeface="Times New Roman" panose="02020603050405020304" pitchFamily="18" charset="0"/>
                <a:cs typeface="Times New Roman" panose="02020603050405020304" pitchFamily="18" charset="0"/>
              </a:rPr>
              <a:t>Get </a:t>
            </a:r>
            <a:r>
              <a:rPr kumimoji="1" lang="en-US" altLang="zh-TW" sz="1200" b="1" dirty="0" err="1">
                <a:solidFill>
                  <a:srgbClr val="7030A0"/>
                </a:solidFill>
                <a:latin typeface="Times New Roman" panose="02020603050405020304" pitchFamily="18" charset="0"/>
                <a:cs typeface="Times New Roman" panose="02020603050405020304" pitchFamily="18" charset="0"/>
              </a:rPr>
              <a:t>Txs</a:t>
            </a:r>
            <a:endParaRPr kumimoji="1" lang="zh-TW" altLang="en-US" sz="1200" b="1" dirty="0">
              <a:solidFill>
                <a:srgbClr val="7030A0"/>
              </a:solidFill>
              <a:latin typeface="Times New Roman" panose="02020603050405020304" pitchFamily="18" charset="0"/>
              <a:cs typeface="Times New Roman" panose="02020603050405020304" pitchFamily="18" charset="0"/>
            </a:endParaRPr>
          </a:p>
        </p:txBody>
      </p:sp>
      <p:grpSp>
        <p:nvGrpSpPr>
          <p:cNvPr id="42" name="群組 41"/>
          <p:cNvGrpSpPr/>
          <p:nvPr/>
        </p:nvGrpSpPr>
        <p:grpSpPr>
          <a:xfrm>
            <a:off x="3165419" y="223349"/>
            <a:ext cx="1064292" cy="1333564"/>
            <a:chOff x="3068566" y="2239981"/>
            <a:chExt cx="1064292" cy="1333564"/>
          </a:xfrm>
        </p:grpSpPr>
        <p:sp>
          <p:nvSpPr>
            <p:cNvPr id="43" name="文字方塊 42">
              <a:extLst>
                <a:ext uri="{FF2B5EF4-FFF2-40B4-BE49-F238E27FC236}">
                  <a16:creationId xmlns:a16="http://schemas.microsoft.com/office/drawing/2014/main" id="{E2239689-D2BE-8F40-8EAF-EE7C22BAFD95}"/>
                </a:ext>
              </a:extLst>
            </p:cNvPr>
            <p:cNvSpPr txBox="1"/>
            <p:nvPr/>
          </p:nvSpPr>
          <p:spPr>
            <a:xfrm>
              <a:off x="3128985" y="3265768"/>
              <a:ext cx="898003" cy="307777"/>
            </a:xfrm>
            <a:prstGeom prst="rect">
              <a:avLst/>
            </a:prstGeom>
            <a:noFill/>
          </p:spPr>
          <p:txBody>
            <a:bodyPr wrap="none" rtlCol="0">
              <a:spAutoFit/>
            </a:bodyPr>
            <a:lstStyle/>
            <a:p>
              <a:r>
                <a:rPr kumimoji="1" lang="en-US" altLang="zh-TW" b="1" dirty="0">
                  <a:latin typeface="Times New Roman" panose="02020603050405020304" pitchFamily="18" charset="0"/>
                  <a:cs typeface="Times New Roman" panose="02020603050405020304" pitchFamily="18" charset="0"/>
                </a:rPr>
                <a:t>Web API</a:t>
              </a:r>
              <a:endParaRPr kumimoji="1" lang="zh-TW" altLang="en-US" b="1" dirty="0">
                <a:latin typeface="Times New Roman" panose="02020603050405020304" pitchFamily="18" charset="0"/>
                <a:cs typeface="Times New Roman" panose="02020603050405020304" pitchFamily="18" charset="0"/>
              </a:endParaRPr>
            </a:p>
          </p:txBody>
        </p:sp>
        <p:pic>
          <p:nvPicPr>
            <p:cNvPr id="160" name="圖片 159">
              <a:extLst>
                <a:ext uri="{FF2B5EF4-FFF2-40B4-BE49-F238E27FC236}">
                  <a16:creationId xmlns:a16="http://schemas.microsoft.com/office/drawing/2014/main" id="{81EB88C2-FDEE-FA42-82E4-9B82A67A0DFA}"/>
                </a:ext>
              </a:extLst>
            </p:cNvPr>
            <p:cNvPicPr>
              <a:picLocks noChangeAspect="1"/>
            </p:cNvPicPr>
            <p:nvPr/>
          </p:nvPicPr>
          <p:blipFill>
            <a:blip r:embed="rId3"/>
            <a:stretch>
              <a:fillRect/>
            </a:stretch>
          </p:blipFill>
          <p:spPr>
            <a:xfrm>
              <a:off x="3068566" y="2239981"/>
              <a:ext cx="1064292" cy="1064292"/>
            </a:xfrm>
            <a:prstGeom prst="rect">
              <a:avLst/>
            </a:prstGeom>
          </p:spPr>
        </p:pic>
      </p:grpSp>
      <p:grpSp>
        <p:nvGrpSpPr>
          <p:cNvPr id="21" name="群組 20"/>
          <p:cNvGrpSpPr/>
          <p:nvPr/>
        </p:nvGrpSpPr>
        <p:grpSpPr>
          <a:xfrm>
            <a:off x="7501165" y="2131294"/>
            <a:ext cx="715827" cy="715827"/>
            <a:chOff x="7783382" y="2224561"/>
            <a:chExt cx="715827" cy="715827"/>
          </a:xfrm>
        </p:grpSpPr>
        <p:pic>
          <p:nvPicPr>
            <p:cNvPr id="55" name="圖片 54">
              <a:extLst>
                <a:ext uri="{FF2B5EF4-FFF2-40B4-BE49-F238E27FC236}">
                  <a16:creationId xmlns:a16="http://schemas.microsoft.com/office/drawing/2014/main" id="{89E75FF9-6D06-F34E-A487-C4B99C23268E}"/>
                </a:ext>
              </a:extLst>
            </p:cNvPr>
            <p:cNvPicPr>
              <a:picLocks noChangeAspect="1"/>
            </p:cNvPicPr>
            <p:nvPr/>
          </p:nvPicPr>
          <p:blipFill>
            <a:blip r:embed="rId4"/>
            <a:stretch>
              <a:fillRect/>
            </a:stretch>
          </p:blipFill>
          <p:spPr>
            <a:xfrm>
              <a:off x="7783382" y="2224561"/>
              <a:ext cx="715827" cy="715827"/>
            </a:xfrm>
            <a:prstGeom prst="rect">
              <a:avLst/>
            </a:prstGeom>
          </p:spPr>
        </p:pic>
        <p:sp>
          <p:nvSpPr>
            <p:cNvPr id="56" name="文字方塊 55">
              <a:extLst>
                <a:ext uri="{FF2B5EF4-FFF2-40B4-BE49-F238E27FC236}">
                  <a16:creationId xmlns:a16="http://schemas.microsoft.com/office/drawing/2014/main" id="{A680F72C-406B-5F46-A665-64848987377E}"/>
                </a:ext>
              </a:extLst>
            </p:cNvPr>
            <p:cNvSpPr txBox="1"/>
            <p:nvPr/>
          </p:nvSpPr>
          <p:spPr>
            <a:xfrm>
              <a:off x="7790749" y="2379260"/>
              <a:ext cx="700833" cy="276999"/>
            </a:xfrm>
            <a:prstGeom prst="rect">
              <a:avLst/>
            </a:prstGeom>
            <a:noFill/>
          </p:spPr>
          <p:txBody>
            <a:bodyPr wrap="none" rtlCol="0">
              <a:spAutoFit/>
            </a:bodyPr>
            <a:lstStyle/>
            <a:p>
              <a:r>
                <a:rPr kumimoji="1" lang="en-US" altLang="zh-TW" sz="1200" b="1" dirty="0">
                  <a:latin typeface="Times New Roman" panose="02020603050405020304" pitchFamily="18" charset="0"/>
                  <a:cs typeface="Times New Roman" panose="02020603050405020304" pitchFamily="18" charset="0"/>
                </a:rPr>
                <a:t>Web UI</a:t>
              </a:r>
              <a:endParaRPr kumimoji="1" lang="zh-TW" altLang="en-US" sz="1200" b="1" dirty="0">
                <a:latin typeface="Times New Roman" panose="02020603050405020304" pitchFamily="18" charset="0"/>
                <a:cs typeface="Times New Roman" panose="02020603050405020304" pitchFamily="18" charset="0"/>
              </a:endParaRPr>
            </a:p>
          </p:txBody>
        </p:sp>
      </p:grpSp>
      <p:cxnSp>
        <p:nvCxnSpPr>
          <p:cNvPr id="62" name="直線箭頭接點 61">
            <a:extLst>
              <a:ext uri="{FF2B5EF4-FFF2-40B4-BE49-F238E27FC236}">
                <a16:creationId xmlns:a16="http://schemas.microsoft.com/office/drawing/2014/main" id="{25B45ADB-741C-AE40-ABF8-1B2592A74BAF}"/>
              </a:ext>
            </a:extLst>
          </p:cNvPr>
          <p:cNvCxnSpPr>
            <a:cxnSpLocks/>
          </p:cNvCxnSpPr>
          <p:nvPr/>
        </p:nvCxnSpPr>
        <p:spPr>
          <a:xfrm flipH="1" flipV="1">
            <a:off x="7912574" y="2908914"/>
            <a:ext cx="8484" cy="610960"/>
          </a:xfrm>
          <a:prstGeom prst="straightConnector1">
            <a:avLst/>
          </a:prstGeom>
          <a:ln w="254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7" name="直線箭頭接點 66">
            <a:extLst>
              <a:ext uri="{FF2B5EF4-FFF2-40B4-BE49-F238E27FC236}">
                <a16:creationId xmlns:a16="http://schemas.microsoft.com/office/drawing/2014/main" id="{7245CC2A-B0B7-7940-A369-FC7AF3BF3C42}"/>
              </a:ext>
            </a:extLst>
          </p:cNvPr>
          <p:cNvCxnSpPr>
            <a:cxnSpLocks/>
          </p:cNvCxnSpPr>
          <p:nvPr/>
        </p:nvCxnSpPr>
        <p:spPr>
          <a:xfrm flipH="1">
            <a:off x="7783380" y="1388156"/>
            <a:ext cx="2" cy="716988"/>
          </a:xfrm>
          <a:prstGeom prst="straightConnector1">
            <a:avLst/>
          </a:prstGeom>
          <a:ln w="254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1" name="直線箭頭接點 70">
            <a:extLst>
              <a:ext uri="{FF2B5EF4-FFF2-40B4-BE49-F238E27FC236}">
                <a16:creationId xmlns:a16="http://schemas.microsoft.com/office/drawing/2014/main" id="{4CA8821A-B672-3C44-8F4C-908BEACB3CCB}"/>
              </a:ext>
            </a:extLst>
          </p:cNvPr>
          <p:cNvCxnSpPr>
            <a:cxnSpLocks/>
          </p:cNvCxnSpPr>
          <p:nvPr/>
        </p:nvCxnSpPr>
        <p:spPr>
          <a:xfrm flipV="1">
            <a:off x="7908950" y="1360233"/>
            <a:ext cx="2" cy="716988"/>
          </a:xfrm>
          <a:prstGeom prst="straightConnector1">
            <a:avLst/>
          </a:prstGeom>
          <a:ln w="254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7" name="直線箭頭接點 56">
            <a:extLst>
              <a:ext uri="{FF2B5EF4-FFF2-40B4-BE49-F238E27FC236}">
                <a16:creationId xmlns:a16="http://schemas.microsoft.com/office/drawing/2014/main" id="{963C5AA8-1D87-E343-BDED-1EFA50E3E616}"/>
              </a:ext>
            </a:extLst>
          </p:cNvPr>
          <p:cNvCxnSpPr>
            <a:cxnSpLocks/>
          </p:cNvCxnSpPr>
          <p:nvPr/>
        </p:nvCxnSpPr>
        <p:spPr>
          <a:xfrm>
            <a:off x="7789176" y="2935150"/>
            <a:ext cx="3592" cy="599238"/>
          </a:xfrm>
          <a:prstGeom prst="straightConnector1">
            <a:avLst/>
          </a:prstGeom>
          <a:ln w="254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3" name="群組 2"/>
          <p:cNvGrpSpPr/>
          <p:nvPr/>
        </p:nvGrpSpPr>
        <p:grpSpPr>
          <a:xfrm>
            <a:off x="437779" y="3171260"/>
            <a:ext cx="1286267" cy="1929828"/>
            <a:chOff x="437779" y="3171260"/>
            <a:chExt cx="1286267" cy="1929828"/>
          </a:xfrm>
        </p:grpSpPr>
        <p:pic>
          <p:nvPicPr>
            <p:cNvPr id="5" name="圖片 4">
              <a:extLst>
                <a:ext uri="{FF2B5EF4-FFF2-40B4-BE49-F238E27FC236}">
                  <a16:creationId xmlns:a16="http://schemas.microsoft.com/office/drawing/2014/main" id="{2346D825-27BB-CD41-AB6D-C9CABF634822}"/>
                </a:ext>
              </a:extLst>
            </p:cNvPr>
            <p:cNvPicPr>
              <a:picLocks noChangeAspect="1"/>
            </p:cNvPicPr>
            <p:nvPr/>
          </p:nvPicPr>
          <p:blipFill>
            <a:blip r:embed="rId5"/>
            <a:stretch>
              <a:fillRect/>
            </a:stretch>
          </p:blipFill>
          <p:spPr>
            <a:xfrm>
              <a:off x="437779" y="3503708"/>
              <a:ext cx="1286267" cy="1286267"/>
            </a:xfrm>
            <a:prstGeom prst="rect">
              <a:avLst/>
            </a:prstGeom>
          </p:spPr>
        </p:pic>
        <p:sp>
          <p:nvSpPr>
            <p:cNvPr id="7" name="文字方塊 6">
              <a:extLst>
                <a:ext uri="{FF2B5EF4-FFF2-40B4-BE49-F238E27FC236}">
                  <a16:creationId xmlns:a16="http://schemas.microsoft.com/office/drawing/2014/main" id="{FD1A86D9-5F23-3845-915D-F84AE6238E8D}"/>
                </a:ext>
              </a:extLst>
            </p:cNvPr>
            <p:cNvSpPr txBox="1"/>
            <p:nvPr/>
          </p:nvSpPr>
          <p:spPr>
            <a:xfrm>
              <a:off x="450221" y="4793311"/>
              <a:ext cx="1148071" cy="307777"/>
            </a:xfrm>
            <a:prstGeom prst="rect">
              <a:avLst/>
            </a:prstGeom>
            <a:noFill/>
          </p:spPr>
          <p:txBody>
            <a:bodyPr wrap="none" rtlCol="0">
              <a:spAutoFit/>
            </a:bodyPr>
            <a:lstStyle/>
            <a:p>
              <a:r>
                <a:rPr kumimoji="1" lang="en-US" altLang="zh-TW" b="1" dirty="0">
                  <a:latin typeface="Times New Roman" panose="02020603050405020304" pitchFamily="18" charset="0"/>
                  <a:cs typeface="Times New Roman" panose="02020603050405020304" pitchFamily="18" charset="0"/>
                </a:rPr>
                <a:t>Time Oracle</a:t>
              </a:r>
              <a:endParaRPr kumimoji="1" lang="zh-TW" altLang="en-US" b="1" dirty="0">
                <a:latin typeface="Times New Roman" panose="02020603050405020304" pitchFamily="18" charset="0"/>
                <a:cs typeface="Times New Roman" panose="02020603050405020304" pitchFamily="18" charset="0"/>
              </a:endParaRPr>
            </a:p>
          </p:txBody>
        </p:sp>
        <p:sp>
          <p:nvSpPr>
            <p:cNvPr id="22" name="文字方塊 21">
              <a:extLst>
                <a:ext uri="{FF2B5EF4-FFF2-40B4-BE49-F238E27FC236}">
                  <a16:creationId xmlns:a16="http://schemas.microsoft.com/office/drawing/2014/main" id="{FA7B04D0-9B09-2C4C-8952-054889E9D7CC}"/>
                </a:ext>
              </a:extLst>
            </p:cNvPr>
            <p:cNvSpPr txBox="1"/>
            <p:nvPr/>
          </p:nvSpPr>
          <p:spPr>
            <a:xfrm>
              <a:off x="626198" y="3171260"/>
              <a:ext cx="843501" cy="276999"/>
            </a:xfrm>
            <a:prstGeom prst="rect">
              <a:avLst/>
            </a:prstGeom>
            <a:noFill/>
          </p:spPr>
          <p:txBody>
            <a:bodyPr wrap="none" rtlCol="0">
              <a:spAutoFit/>
            </a:bodyPr>
            <a:lstStyle/>
            <a:p>
              <a:r>
                <a:rPr kumimoji="1" lang="en-US" altLang="zh-TW" sz="1200" b="1" i="1" dirty="0">
                  <a:latin typeface="Times New Roman" panose="02020603050405020304" pitchFamily="18" charset="0"/>
                  <a:cs typeface="Times New Roman" panose="02020603050405020304" pitchFamily="18" charset="0"/>
                </a:rPr>
                <a:t>Trigger/8s</a:t>
              </a:r>
              <a:endParaRPr kumimoji="1" lang="zh-TW" altLang="en-US" sz="1200" b="1" i="1" dirty="0">
                <a:latin typeface="Times New Roman" panose="02020603050405020304" pitchFamily="18" charset="0"/>
                <a:cs typeface="Times New Roman" panose="02020603050405020304" pitchFamily="18" charset="0"/>
              </a:endParaRPr>
            </a:p>
          </p:txBody>
        </p:sp>
      </p:grpSp>
      <p:grpSp>
        <p:nvGrpSpPr>
          <p:cNvPr id="44" name="群組 43"/>
          <p:cNvGrpSpPr/>
          <p:nvPr/>
        </p:nvGrpSpPr>
        <p:grpSpPr>
          <a:xfrm>
            <a:off x="6446579" y="166310"/>
            <a:ext cx="2279771" cy="1141248"/>
            <a:chOff x="6446579" y="166310"/>
            <a:chExt cx="2279771" cy="1141248"/>
          </a:xfrm>
        </p:grpSpPr>
        <p:pic>
          <p:nvPicPr>
            <p:cNvPr id="82" name="圖片 81">
              <a:extLst>
                <a:ext uri="{FF2B5EF4-FFF2-40B4-BE49-F238E27FC236}">
                  <a16:creationId xmlns:a16="http://schemas.microsoft.com/office/drawing/2014/main" id="{3B67D617-A0D7-6149-8C73-78C8ECD70585}"/>
                </a:ext>
              </a:extLst>
            </p:cNvPr>
            <p:cNvPicPr>
              <a:picLocks noChangeAspect="1"/>
            </p:cNvPicPr>
            <p:nvPr/>
          </p:nvPicPr>
          <p:blipFill>
            <a:blip r:embed="rId6"/>
            <a:stretch>
              <a:fillRect/>
            </a:stretch>
          </p:blipFill>
          <p:spPr>
            <a:xfrm>
              <a:off x="6446579" y="522576"/>
              <a:ext cx="716525" cy="716525"/>
            </a:xfrm>
            <a:prstGeom prst="rect">
              <a:avLst/>
            </a:prstGeom>
          </p:spPr>
        </p:pic>
        <p:pic>
          <p:nvPicPr>
            <p:cNvPr id="83" name="圖片 82">
              <a:extLst>
                <a:ext uri="{FF2B5EF4-FFF2-40B4-BE49-F238E27FC236}">
                  <a16:creationId xmlns:a16="http://schemas.microsoft.com/office/drawing/2014/main" id="{4F8F1DE4-E8E4-D745-8940-80006A5EFFB0}"/>
                </a:ext>
              </a:extLst>
            </p:cNvPr>
            <p:cNvPicPr>
              <a:picLocks noChangeAspect="1"/>
            </p:cNvPicPr>
            <p:nvPr/>
          </p:nvPicPr>
          <p:blipFill>
            <a:blip r:embed="rId7"/>
            <a:stretch>
              <a:fillRect/>
            </a:stretch>
          </p:blipFill>
          <p:spPr>
            <a:xfrm>
              <a:off x="7228201" y="522575"/>
              <a:ext cx="716526" cy="716526"/>
            </a:xfrm>
            <a:prstGeom prst="rect">
              <a:avLst/>
            </a:prstGeom>
          </p:spPr>
        </p:pic>
        <p:pic>
          <p:nvPicPr>
            <p:cNvPr id="85" name="圖片 84">
              <a:extLst>
                <a:ext uri="{FF2B5EF4-FFF2-40B4-BE49-F238E27FC236}">
                  <a16:creationId xmlns:a16="http://schemas.microsoft.com/office/drawing/2014/main" id="{C2F43C4F-E257-BB48-A73C-D298F7A7B396}"/>
                </a:ext>
              </a:extLst>
            </p:cNvPr>
            <p:cNvPicPr>
              <a:picLocks noChangeAspect="1"/>
            </p:cNvPicPr>
            <p:nvPr/>
          </p:nvPicPr>
          <p:blipFill>
            <a:blip r:embed="rId8"/>
            <a:stretch>
              <a:fillRect/>
            </a:stretch>
          </p:blipFill>
          <p:spPr>
            <a:xfrm>
              <a:off x="8009824" y="522575"/>
              <a:ext cx="716526" cy="716526"/>
            </a:xfrm>
            <a:prstGeom prst="rect">
              <a:avLst/>
            </a:prstGeom>
          </p:spPr>
        </p:pic>
        <p:sp>
          <p:nvSpPr>
            <p:cNvPr id="87" name="圓角矩形 86">
              <a:extLst>
                <a:ext uri="{FF2B5EF4-FFF2-40B4-BE49-F238E27FC236}">
                  <a16:creationId xmlns:a16="http://schemas.microsoft.com/office/drawing/2014/main" id="{ED9B5819-7265-3C48-9CB9-1FB0FCB7A341}"/>
                </a:ext>
              </a:extLst>
            </p:cNvPr>
            <p:cNvSpPr/>
            <p:nvPr/>
          </p:nvSpPr>
          <p:spPr>
            <a:xfrm>
              <a:off x="6446579" y="212643"/>
              <a:ext cx="2279771" cy="109491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dirty="0"/>
            </a:p>
          </p:txBody>
        </p:sp>
        <p:sp>
          <p:nvSpPr>
            <p:cNvPr id="88" name="文字方塊 87">
              <a:extLst>
                <a:ext uri="{FF2B5EF4-FFF2-40B4-BE49-F238E27FC236}">
                  <a16:creationId xmlns:a16="http://schemas.microsoft.com/office/drawing/2014/main" id="{537F9EEB-2735-4D41-BD9D-D5ECBAB107B3}"/>
                </a:ext>
              </a:extLst>
            </p:cNvPr>
            <p:cNvSpPr txBox="1"/>
            <p:nvPr/>
          </p:nvSpPr>
          <p:spPr>
            <a:xfrm>
              <a:off x="7288946" y="166310"/>
              <a:ext cx="615874" cy="307777"/>
            </a:xfrm>
            <a:prstGeom prst="rect">
              <a:avLst/>
            </a:prstGeom>
            <a:noFill/>
          </p:spPr>
          <p:txBody>
            <a:bodyPr wrap="none" rtlCol="0">
              <a:spAutoFit/>
            </a:bodyPr>
            <a:lstStyle/>
            <a:p>
              <a:r>
                <a:rPr kumimoji="1" lang="en-US" altLang="zh-TW" b="1" dirty="0">
                  <a:latin typeface="Times New Roman" panose="02020603050405020304" pitchFamily="18" charset="0"/>
                  <a:cs typeface="Times New Roman" panose="02020603050405020304" pitchFamily="18" charset="0"/>
                </a:rPr>
                <a:t>Users</a:t>
              </a:r>
              <a:endParaRPr kumimoji="1" lang="zh-TW" altLang="en-US" b="1" dirty="0">
                <a:latin typeface="Times New Roman" panose="02020603050405020304" pitchFamily="18" charset="0"/>
                <a:cs typeface="Times New Roman" panose="02020603050405020304" pitchFamily="18" charset="0"/>
              </a:endParaRPr>
            </a:p>
          </p:txBody>
        </p:sp>
      </p:grpSp>
      <p:cxnSp>
        <p:nvCxnSpPr>
          <p:cNvPr id="4" name="直線單箭頭接點 3"/>
          <p:cNvCxnSpPr/>
          <p:nvPr/>
        </p:nvCxnSpPr>
        <p:spPr>
          <a:xfrm flipH="1">
            <a:off x="7406353" y="1307558"/>
            <a:ext cx="14460" cy="2265987"/>
          </a:xfrm>
          <a:prstGeom prst="straightConnector1">
            <a:avLst/>
          </a:prstGeom>
          <a:ln w="25400">
            <a:solidFill>
              <a:srgbClr val="FFC000"/>
            </a:solidFill>
            <a:prstDash val="sysDash"/>
            <a:headEnd type="none"/>
            <a:tailEnd type="triangle"/>
          </a:ln>
        </p:spPr>
        <p:style>
          <a:lnRef idx="1">
            <a:schemeClr val="accent5"/>
          </a:lnRef>
          <a:fillRef idx="0">
            <a:schemeClr val="accent5"/>
          </a:fillRef>
          <a:effectRef idx="0">
            <a:schemeClr val="accent5"/>
          </a:effectRef>
          <a:fontRef idx="minor">
            <a:schemeClr val="tx1"/>
          </a:fontRef>
        </p:style>
      </p:cxnSp>
      <p:cxnSp>
        <p:nvCxnSpPr>
          <p:cNvPr id="76" name="直線單箭頭接點 75"/>
          <p:cNvCxnSpPr/>
          <p:nvPr/>
        </p:nvCxnSpPr>
        <p:spPr>
          <a:xfrm flipV="1">
            <a:off x="7269792" y="1307558"/>
            <a:ext cx="17285" cy="2266867"/>
          </a:xfrm>
          <a:prstGeom prst="straightConnector1">
            <a:avLst/>
          </a:prstGeom>
          <a:ln w="25400">
            <a:solidFill>
              <a:srgbClr val="FFC000"/>
            </a:solidFill>
            <a:prstDash val="sysDash"/>
            <a:headEnd type="none"/>
            <a:tailEnd type="triangle"/>
          </a:ln>
        </p:spPr>
        <p:style>
          <a:lnRef idx="1">
            <a:schemeClr val="accent5"/>
          </a:lnRef>
          <a:fillRef idx="0">
            <a:schemeClr val="accent5"/>
          </a:fillRef>
          <a:effectRef idx="0">
            <a:schemeClr val="accent5"/>
          </a:effectRef>
          <a:fontRef idx="minor">
            <a:schemeClr val="tx1"/>
          </a:fontRef>
        </p:style>
      </p:cxnSp>
      <p:sp>
        <p:nvSpPr>
          <p:cNvPr id="92" name="文字方塊 91">
            <a:extLst>
              <a:ext uri="{FF2B5EF4-FFF2-40B4-BE49-F238E27FC236}">
                <a16:creationId xmlns:a16="http://schemas.microsoft.com/office/drawing/2014/main" id="{E6D06312-65DD-B745-95AB-70E1C6BBEAC1}"/>
              </a:ext>
            </a:extLst>
          </p:cNvPr>
          <p:cNvSpPr txBox="1"/>
          <p:nvPr/>
        </p:nvSpPr>
        <p:spPr>
          <a:xfrm>
            <a:off x="6592663" y="2254126"/>
            <a:ext cx="604653" cy="276999"/>
          </a:xfrm>
          <a:prstGeom prst="rect">
            <a:avLst/>
          </a:prstGeom>
          <a:noFill/>
        </p:spPr>
        <p:txBody>
          <a:bodyPr wrap="none" rtlCol="0">
            <a:spAutoFit/>
          </a:bodyPr>
          <a:lstStyle/>
          <a:p>
            <a:r>
              <a:rPr kumimoji="1" lang="en-US" altLang="zh-TW" sz="1200" b="1" dirty="0">
                <a:solidFill>
                  <a:srgbClr val="FFC000"/>
                </a:solidFill>
                <a:latin typeface="Times New Roman" panose="02020603050405020304" pitchFamily="18" charset="0"/>
                <a:cs typeface="Times New Roman" panose="02020603050405020304" pitchFamily="18" charset="0"/>
              </a:rPr>
              <a:t>Query</a:t>
            </a:r>
            <a:endParaRPr kumimoji="1" lang="zh-TW" altLang="en-US" sz="1200" b="1" dirty="0">
              <a:solidFill>
                <a:srgbClr val="FFC000"/>
              </a:solidFill>
              <a:latin typeface="Times New Roman" panose="02020603050405020304" pitchFamily="18" charset="0"/>
              <a:cs typeface="Times New Roman" panose="02020603050405020304" pitchFamily="18" charset="0"/>
            </a:endParaRPr>
          </a:p>
        </p:txBody>
      </p:sp>
      <p:grpSp>
        <p:nvGrpSpPr>
          <p:cNvPr id="12" name="群組 11"/>
          <p:cNvGrpSpPr/>
          <p:nvPr/>
        </p:nvGrpSpPr>
        <p:grpSpPr>
          <a:xfrm>
            <a:off x="7119027" y="3556743"/>
            <a:ext cx="1249060" cy="1412601"/>
            <a:chOff x="7093316" y="3548810"/>
            <a:chExt cx="1249060" cy="1412601"/>
          </a:xfrm>
        </p:grpSpPr>
        <p:grpSp>
          <p:nvGrpSpPr>
            <p:cNvPr id="28" name="群組 27"/>
            <p:cNvGrpSpPr/>
            <p:nvPr/>
          </p:nvGrpSpPr>
          <p:grpSpPr>
            <a:xfrm>
              <a:off x="7157181" y="3548810"/>
              <a:ext cx="1109180" cy="1156752"/>
              <a:chOff x="5161820" y="3530631"/>
              <a:chExt cx="1109180" cy="1156752"/>
            </a:xfrm>
          </p:grpSpPr>
          <p:pic>
            <p:nvPicPr>
              <p:cNvPr id="75" name="圖片 74">
                <a:extLst>
                  <a:ext uri="{FF2B5EF4-FFF2-40B4-BE49-F238E27FC236}">
                    <a16:creationId xmlns:a16="http://schemas.microsoft.com/office/drawing/2014/main" id="{268CDF6A-5460-C544-A642-7B6058B85BF4}"/>
                  </a:ext>
                </a:extLst>
              </p:cNvPr>
              <p:cNvPicPr>
                <a:picLocks noChangeAspect="1"/>
              </p:cNvPicPr>
              <p:nvPr/>
            </p:nvPicPr>
            <p:blipFill>
              <a:blip r:embed="rId9"/>
              <a:stretch>
                <a:fillRect/>
              </a:stretch>
            </p:blipFill>
            <p:spPr>
              <a:xfrm>
                <a:off x="5272541" y="4157444"/>
                <a:ext cx="515480" cy="529939"/>
              </a:xfrm>
              <a:prstGeom prst="rect">
                <a:avLst/>
              </a:prstGeom>
            </p:spPr>
          </p:pic>
          <p:pic>
            <p:nvPicPr>
              <p:cNvPr id="78" name="圖片 77">
                <a:extLst>
                  <a:ext uri="{FF2B5EF4-FFF2-40B4-BE49-F238E27FC236}">
                    <a16:creationId xmlns:a16="http://schemas.microsoft.com/office/drawing/2014/main" id="{B4BEE6A5-C272-CD42-AAAB-D6C71211C75E}"/>
                  </a:ext>
                </a:extLst>
              </p:cNvPr>
              <p:cNvPicPr>
                <a:picLocks noChangeAspect="1"/>
              </p:cNvPicPr>
              <p:nvPr/>
            </p:nvPicPr>
            <p:blipFill>
              <a:blip r:embed="rId10"/>
              <a:stretch>
                <a:fillRect/>
              </a:stretch>
            </p:blipFill>
            <p:spPr>
              <a:xfrm>
                <a:off x="5161820" y="3530631"/>
                <a:ext cx="1109180" cy="1130602"/>
              </a:xfrm>
              <a:prstGeom prst="rect">
                <a:avLst/>
              </a:prstGeom>
            </p:spPr>
          </p:pic>
        </p:grpSp>
        <p:sp>
          <p:nvSpPr>
            <p:cNvPr id="80" name="文字方塊 79">
              <a:extLst>
                <a:ext uri="{FF2B5EF4-FFF2-40B4-BE49-F238E27FC236}">
                  <a16:creationId xmlns:a16="http://schemas.microsoft.com/office/drawing/2014/main" id="{0D1D65EB-A120-F341-AB9D-F0B8CEC1A897}"/>
                </a:ext>
              </a:extLst>
            </p:cNvPr>
            <p:cNvSpPr txBox="1"/>
            <p:nvPr/>
          </p:nvSpPr>
          <p:spPr>
            <a:xfrm>
              <a:off x="7093316" y="4653634"/>
              <a:ext cx="1249060" cy="307777"/>
            </a:xfrm>
            <a:prstGeom prst="rect">
              <a:avLst/>
            </a:prstGeom>
            <a:noFill/>
          </p:spPr>
          <p:txBody>
            <a:bodyPr wrap="none" rtlCol="0">
              <a:spAutoFit/>
            </a:bodyPr>
            <a:lstStyle/>
            <a:p>
              <a:pPr algn="ctr"/>
              <a:r>
                <a:rPr kumimoji="1" lang="en-US" altLang="zh-TW" b="1" dirty="0">
                  <a:solidFill>
                    <a:schemeClr val="tx1"/>
                  </a:solidFill>
                  <a:latin typeface="Times New Roman" panose="02020603050405020304" pitchFamily="18" charset="0"/>
                  <a:cs typeface="Times New Roman" panose="02020603050405020304" pitchFamily="18" charset="0"/>
                </a:rPr>
                <a:t>Token </a:t>
              </a:r>
              <a:r>
                <a:rPr kumimoji="1" lang="en-US" altLang="zh-TW" b="1" dirty="0" smtClean="0">
                  <a:solidFill>
                    <a:schemeClr val="tx1"/>
                  </a:solidFill>
                  <a:latin typeface="Times New Roman" panose="02020603050405020304" pitchFamily="18" charset="0"/>
                  <a:cs typeface="Times New Roman" panose="02020603050405020304" pitchFamily="18" charset="0"/>
                </a:rPr>
                <a:t>Tracer</a:t>
              </a:r>
              <a:endParaRPr lang="en-US" altLang="zh-TW" b="1" dirty="0">
                <a:solidFill>
                  <a:schemeClr val="tx1"/>
                </a:solidFill>
                <a:latin typeface="Times New Roman" panose="02020603050405020304" pitchFamily="18" charset="0"/>
                <a:cs typeface="Times New Roman" panose="02020603050405020304" pitchFamily="18" charset="0"/>
              </a:endParaRPr>
            </a:p>
          </p:txBody>
        </p:sp>
      </p:grpSp>
      <p:grpSp>
        <p:nvGrpSpPr>
          <p:cNvPr id="13" name="群組 12"/>
          <p:cNvGrpSpPr/>
          <p:nvPr/>
        </p:nvGrpSpPr>
        <p:grpSpPr>
          <a:xfrm>
            <a:off x="4776186" y="3453876"/>
            <a:ext cx="4044540" cy="1717804"/>
            <a:chOff x="4776186" y="3453876"/>
            <a:chExt cx="4044540" cy="1717804"/>
          </a:xfrm>
        </p:grpSpPr>
        <p:sp>
          <p:nvSpPr>
            <p:cNvPr id="79" name="文字方塊 78">
              <a:extLst>
                <a:ext uri="{FF2B5EF4-FFF2-40B4-BE49-F238E27FC236}">
                  <a16:creationId xmlns:a16="http://schemas.microsoft.com/office/drawing/2014/main" id="{CF4309E4-0AA6-474F-A373-7827CD634AE6}"/>
                </a:ext>
              </a:extLst>
            </p:cNvPr>
            <p:cNvSpPr txBox="1"/>
            <p:nvPr/>
          </p:nvSpPr>
          <p:spPr>
            <a:xfrm>
              <a:off x="6352202" y="4863903"/>
              <a:ext cx="2468524" cy="307777"/>
            </a:xfrm>
            <a:prstGeom prst="rect">
              <a:avLst/>
            </a:prstGeom>
            <a:noFill/>
          </p:spPr>
          <p:txBody>
            <a:bodyPr wrap="square" rtlCol="0">
              <a:spAutoFit/>
            </a:bodyPr>
            <a:lstStyle/>
            <a:p>
              <a:pPr algn="ctr"/>
              <a:r>
                <a:rPr kumimoji="1" lang="en-US" altLang="zh-TW" b="1" dirty="0" err="1">
                  <a:latin typeface="Times New Roman" panose="02020603050405020304" pitchFamily="18" charset="0"/>
                  <a:cs typeface="Times New Roman" panose="02020603050405020304" pitchFamily="18" charset="0"/>
                </a:rPr>
                <a:t>Ethereum</a:t>
              </a:r>
              <a:r>
                <a:rPr kumimoji="1" lang="en-US" altLang="zh-TW" b="1" dirty="0">
                  <a:latin typeface="Times New Roman" panose="02020603050405020304" pitchFamily="18" charset="0"/>
                  <a:cs typeface="Times New Roman" panose="02020603050405020304" pitchFamily="18" charset="0"/>
                </a:rPr>
                <a:t> Private Chain</a:t>
              </a:r>
              <a:endParaRPr kumimoji="1" lang="zh-TW" altLang="en-US" b="1" dirty="0">
                <a:latin typeface="Times New Roman" panose="02020603050405020304" pitchFamily="18" charset="0"/>
                <a:cs typeface="Times New Roman" panose="02020603050405020304" pitchFamily="18" charset="0"/>
              </a:endParaRPr>
            </a:p>
          </p:txBody>
        </p:sp>
        <p:grpSp>
          <p:nvGrpSpPr>
            <p:cNvPr id="10" name="群組 9"/>
            <p:cNvGrpSpPr/>
            <p:nvPr/>
          </p:nvGrpSpPr>
          <p:grpSpPr>
            <a:xfrm>
              <a:off x="4776186" y="3453876"/>
              <a:ext cx="3946608" cy="1507677"/>
              <a:chOff x="4776186" y="3453876"/>
              <a:chExt cx="3946608" cy="1507677"/>
            </a:xfrm>
          </p:grpSpPr>
          <p:sp>
            <p:nvSpPr>
              <p:cNvPr id="145" name="圓角矩形 144">
                <a:extLst>
                  <a:ext uri="{FF2B5EF4-FFF2-40B4-BE49-F238E27FC236}">
                    <a16:creationId xmlns:a16="http://schemas.microsoft.com/office/drawing/2014/main" id="{067B3C81-41E9-5942-98EB-7AD6F2EC9721}"/>
                  </a:ext>
                </a:extLst>
              </p:cNvPr>
              <p:cNvSpPr/>
              <p:nvPr/>
            </p:nvSpPr>
            <p:spPr>
              <a:xfrm>
                <a:off x="4776186" y="3453876"/>
                <a:ext cx="3946608" cy="1459755"/>
              </a:xfrm>
              <a:prstGeom prst="roundRect">
                <a:avLst/>
              </a:prstGeom>
              <a:no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pic>
            <p:nvPicPr>
              <p:cNvPr id="106" name="圖片 105">
                <a:extLst>
                  <a:ext uri="{FF2B5EF4-FFF2-40B4-BE49-F238E27FC236}">
                    <a16:creationId xmlns:a16="http://schemas.microsoft.com/office/drawing/2014/main" id="{B4BEE6A5-C272-CD42-AAAB-D6C71211C75E}"/>
                  </a:ext>
                </a:extLst>
              </p:cNvPr>
              <p:cNvPicPr>
                <a:picLocks noChangeAspect="1"/>
              </p:cNvPicPr>
              <p:nvPr/>
            </p:nvPicPr>
            <p:blipFill>
              <a:blip r:embed="rId10"/>
              <a:stretch>
                <a:fillRect/>
              </a:stretch>
            </p:blipFill>
            <p:spPr>
              <a:xfrm>
                <a:off x="5198860" y="3548810"/>
                <a:ext cx="1109180" cy="1130602"/>
              </a:xfrm>
              <a:prstGeom prst="rect">
                <a:avLst/>
              </a:prstGeom>
            </p:spPr>
          </p:pic>
          <p:sp>
            <p:nvSpPr>
              <p:cNvPr id="104" name="文字方塊 103">
                <a:extLst>
                  <a:ext uri="{FF2B5EF4-FFF2-40B4-BE49-F238E27FC236}">
                    <a16:creationId xmlns:a16="http://schemas.microsoft.com/office/drawing/2014/main" id="{0D1D65EB-A120-F341-AB9D-F0B8CEC1A897}"/>
                  </a:ext>
                </a:extLst>
              </p:cNvPr>
              <p:cNvSpPr txBox="1"/>
              <p:nvPr/>
            </p:nvSpPr>
            <p:spPr>
              <a:xfrm>
                <a:off x="5078028" y="4653776"/>
                <a:ext cx="1327608" cy="307777"/>
              </a:xfrm>
              <a:prstGeom prst="rect">
                <a:avLst/>
              </a:prstGeom>
              <a:noFill/>
            </p:spPr>
            <p:txBody>
              <a:bodyPr wrap="none" rtlCol="0">
                <a:spAutoFit/>
              </a:bodyPr>
              <a:lstStyle/>
              <a:p>
                <a:pPr algn="ctr"/>
                <a:r>
                  <a:rPr kumimoji="1" lang="en-US" altLang="zh-TW" b="1" dirty="0">
                    <a:latin typeface="Times New Roman" panose="02020603050405020304" pitchFamily="18" charset="0"/>
                    <a:cs typeface="Times New Roman" panose="02020603050405020304" pitchFamily="18" charset="0"/>
                  </a:rPr>
                  <a:t>Control Tower</a:t>
                </a:r>
                <a:endParaRPr kumimoji="1" lang="zh-TW" altLang="en-US" b="1" dirty="0">
                  <a:latin typeface="Times New Roman" panose="02020603050405020304" pitchFamily="18" charset="0"/>
                  <a:cs typeface="Times New Roman" panose="02020603050405020304" pitchFamily="18" charset="0"/>
                </a:endParaRPr>
              </a:p>
            </p:txBody>
          </p:sp>
        </p:grpSp>
      </p:grpSp>
      <p:cxnSp>
        <p:nvCxnSpPr>
          <p:cNvPr id="30" name="直線單箭頭接點 29"/>
          <p:cNvCxnSpPr>
            <a:stCxn id="106" idx="3"/>
            <a:endCxn id="78" idx="1"/>
          </p:cNvCxnSpPr>
          <p:nvPr/>
        </p:nvCxnSpPr>
        <p:spPr>
          <a:xfrm>
            <a:off x="6308040" y="4114111"/>
            <a:ext cx="874852" cy="793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7" name="文字方塊 106">
            <a:extLst>
              <a:ext uri="{FF2B5EF4-FFF2-40B4-BE49-F238E27FC236}">
                <a16:creationId xmlns:a16="http://schemas.microsoft.com/office/drawing/2014/main" id="{37CE55D0-0832-7D45-B77D-572B6BF883C7}"/>
              </a:ext>
            </a:extLst>
          </p:cNvPr>
          <p:cNvSpPr txBox="1"/>
          <p:nvPr/>
        </p:nvSpPr>
        <p:spPr>
          <a:xfrm>
            <a:off x="6359819" y="3831404"/>
            <a:ext cx="630301" cy="276999"/>
          </a:xfrm>
          <a:prstGeom prst="rect">
            <a:avLst/>
          </a:prstGeom>
          <a:noFill/>
        </p:spPr>
        <p:txBody>
          <a:bodyPr wrap="none" rtlCol="0">
            <a:spAutoFit/>
          </a:bodyPr>
          <a:lstStyle/>
          <a:p>
            <a:r>
              <a:rPr kumimoji="1" lang="en-US" altLang="zh-TW" sz="1200" b="1" dirty="0">
                <a:solidFill>
                  <a:schemeClr val="tx1"/>
                </a:solidFill>
                <a:latin typeface="Times New Roman" panose="02020603050405020304" pitchFamily="18" charset="0"/>
                <a:cs typeface="Times New Roman" panose="02020603050405020304" pitchFamily="18" charset="0"/>
              </a:rPr>
              <a:t>Create</a:t>
            </a:r>
            <a:endParaRPr kumimoji="1" lang="zh-TW" altLang="en-US" sz="1200" b="1" dirty="0">
              <a:solidFill>
                <a:schemeClr val="tx1"/>
              </a:solidFill>
              <a:latin typeface="Times New Roman" panose="02020603050405020304" pitchFamily="18" charset="0"/>
              <a:cs typeface="Times New Roman" panose="02020603050405020304" pitchFamily="18" charset="0"/>
            </a:endParaRPr>
          </a:p>
        </p:txBody>
      </p:sp>
      <p:cxnSp>
        <p:nvCxnSpPr>
          <p:cNvPr id="47" name="直線單箭頭接點 46"/>
          <p:cNvCxnSpPr>
            <a:endCxn id="106" idx="0"/>
          </p:cNvCxnSpPr>
          <p:nvPr/>
        </p:nvCxnSpPr>
        <p:spPr>
          <a:xfrm flipH="1">
            <a:off x="5753450" y="1403628"/>
            <a:ext cx="839213" cy="21451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9" name="文字方塊 108">
            <a:extLst>
              <a:ext uri="{FF2B5EF4-FFF2-40B4-BE49-F238E27FC236}">
                <a16:creationId xmlns:a16="http://schemas.microsoft.com/office/drawing/2014/main" id="{37CE55D0-0832-7D45-B77D-572B6BF883C7}"/>
              </a:ext>
            </a:extLst>
          </p:cNvPr>
          <p:cNvSpPr txBox="1"/>
          <p:nvPr/>
        </p:nvSpPr>
        <p:spPr>
          <a:xfrm rot="17478679">
            <a:off x="5411630" y="2271665"/>
            <a:ext cx="1233030" cy="276999"/>
          </a:xfrm>
          <a:prstGeom prst="rect">
            <a:avLst/>
          </a:prstGeom>
          <a:noFill/>
        </p:spPr>
        <p:txBody>
          <a:bodyPr wrap="none" rtlCol="0">
            <a:spAutoFit/>
          </a:bodyPr>
          <a:lstStyle/>
          <a:p>
            <a:r>
              <a:rPr kumimoji="1" lang="en-US" altLang="zh-TW" sz="1200" b="1" dirty="0">
                <a:solidFill>
                  <a:schemeClr val="tx1"/>
                </a:solidFill>
                <a:latin typeface="Times New Roman" panose="02020603050405020304" pitchFamily="18" charset="0"/>
                <a:cs typeface="Times New Roman" panose="02020603050405020304" pitchFamily="18" charset="0"/>
              </a:rPr>
              <a:t>Add Token Info</a:t>
            </a:r>
            <a:endParaRPr kumimoji="1" lang="zh-TW" altLang="en-US" sz="1200" b="1" dirty="0">
              <a:solidFill>
                <a:schemeClr val="tx1"/>
              </a:solidFill>
              <a:latin typeface="Times New Roman" panose="02020603050405020304" pitchFamily="18" charset="0"/>
              <a:cs typeface="Times New Roman" panose="02020603050405020304" pitchFamily="18" charset="0"/>
            </a:endParaRPr>
          </a:p>
        </p:txBody>
      </p:sp>
      <p:grpSp>
        <p:nvGrpSpPr>
          <p:cNvPr id="2" name="群組 1"/>
          <p:cNvGrpSpPr/>
          <p:nvPr/>
        </p:nvGrpSpPr>
        <p:grpSpPr>
          <a:xfrm>
            <a:off x="-66296" y="157923"/>
            <a:ext cx="2468524" cy="1755672"/>
            <a:chOff x="-66296" y="157923"/>
            <a:chExt cx="2468524" cy="1755672"/>
          </a:xfrm>
        </p:grpSpPr>
        <p:sp>
          <p:nvSpPr>
            <p:cNvPr id="128" name="文字方塊 127">
              <a:extLst>
                <a:ext uri="{FF2B5EF4-FFF2-40B4-BE49-F238E27FC236}">
                  <a16:creationId xmlns:a16="http://schemas.microsoft.com/office/drawing/2014/main" id="{CF4309E4-0AA6-474F-A373-7827CD634AE6}"/>
                </a:ext>
              </a:extLst>
            </p:cNvPr>
            <p:cNvSpPr txBox="1"/>
            <p:nvPr/>
          </p:nvSpPr>
          <p:spPr>
            <a:xfrm>
              <a:off x="-66296" y="1605818"/>
              <a:ext cx="2468524" cy="307777"/>
            </a:xfrm>
            <a:prstGeom prst="rect">
              <a:avLst/>
            </a:prstGeom>
            <a:noFill/>
          </p:spPr>
          <p:txBody>
            <a:bodyPr wrap="square" rtlCol="0">
              <a:spAutoFit/>
            </a:bodyPr>
            <a:lstStyle/>
            <a:p>
              <a:pPr algn="ctr"/>
              <a:r>
                <a:rPr kumimoji="1" lang="en-US" altLang="zh-TW" b="1" dirty="0">
                  <a:latin typeface="Times New Roman" panose="02020603050405020304" pitchFamily="18" charset="0"/>
                  <a:cs typeface="Times New Roman" panose="02020603050405020304" pitchFamily="18" charset="0"/>
                </a:rPr>
                <a:t>Ethereum Main Chain</a:t>
              </a:r>
              <a:endParaRPr kumimoji="1" lang="zh-TW" altLang="en-US" b="1" dirty="0">
                <a:latin typeface="Times New Roman" panose="02020603050405020304" pitchFamily="18" charset="0"/>
                <a:cs typeface="Times New Roman" panose="02020603050405020304" pitchFamily="18" charset="0"/>
              </a:endParaRPr>
            </a:p>
          </p:txBody>
        </p:sp>
        <p:sp>
          <p:nvSpPr>
            <p:cNvPr id="113" name="圓角矩形 112">
              <a:extLst>
                <a:ext uri="{FF2B5EF4-FFF2-40B4-BE49-F238E27FC236}">
                  <a16:creationId xmlns:a16="http://schemas.microsoft.com/office/drawing/2014/main" id="{7DA101AC-4771-5042-BDD2-AED31F4F902D}"/>
                </a:ext>
              </a:extLst>
            </p:cNvPr>
            <p:cNvSpPr/>
            <p:nvPr/>
          </p:nvSpPr>
          <p:spPr>
            <a:xfrm>
              <a:off x="234704" y="157923"/>
              <a:ext cx="1860426" cy="151280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grpSp>
          <p:nvGrpSpPr>
            <p:cNvPr id="115" name="群組 114"/>
            <p:cNvGrpSpPr/>
            <p:nvPr/>
          </p:nvGrpSpPr>
          <p:grpSpPr>
            <a:xfrm>
              <a:off x="446509" y="251025"/>
              <a:ext cx="1438821" cy="1297827"/>
              <a:chOff x="576870" y="93102"/>
              <a:chExt cx="1438821" cy="1297827"/>
            </a:xfrm>
          </p:grpSpPr>
          <p:pic>
            <p:nvPicPr>
              <p:cNvPr id="117" name="圖片 116">
                <a:extLst>
                  <a:ext uri="{FF2B5EF4-FFF2-40B4-BE49-F238E27FC236}">
                    <a16:creationId xmlns:a16="http://schemas.microsoft.com/office/drawing/2014/main" id="{4BF6E16E-EFAF-034F-AD35-FE4F9492B326}"/>
                  </a:ext>
                </a:extLst>
              </p:cNvPr>
              <p:cNvPicPr>
                <a:picLocks noChangeAspect="1"/>
              </p:cNvPicPr>
              <p:nvPr/>
            </p:nvPicPr>
            <p:blipFill>
              <a:blip r:embed="rId6"/>
              <a:stretch>
                <a:fillRect/>
              </a:stretch>
            </p:blipFill>
            <p:spPr>
              <a:xfrm>
                <a:off x="576870" y="743737"/>
                <a:ext cx="415590" cy="415590"/>
              </a:xfrm>
              <a:prstGeom prst="rect">
                <a:avLst/>
              </a:prstGeom>
            </p:spPr>
          </p:pic>
          <p:pic>
            <p:nvPicPr>
              <p:cNvPr id="118" name="圖片 117">
                <a:extLst>
                  <a:ext uri="{FF2B5EF4-FFF2-40B4-BE49-F238E27FC236}">
                    <a16:creationId xmlns:a16="http://schemas.microsoft.com/office/drawing/2014/main" id="{2732B9CE-D599-4347-9B4E-A8FF3A42286A}"/>
                  </a:ext>
                </a:extLst>
              </p:cNvPr>
              <p:cNvPicPr>
                <a:picLocks noChangeAspect="1"/>
              </p:cNvPicPr>
              <p:nvPr/>
            </p:nvPicPr>
            <p:blipFill>
              <a:blip r:embed="rId7"/>
              <a:stretch>
                <a:fillRect/>
              </a:stretch>
            </p:blipFill>
            <p:spPr>
              <a:xfrm>
                <a:off x="1087889" y="93102"/>
                <a:ext cx="415591" cy="415591"/>
              </a:xfrm>
              <a:prstGeom prst="rect">
                <a:avLst/>
              </a:prstGeom>
            </p:spPr>
          </p:pic>
          <p:pic>
            <p:nvPicPr>
              <p:cNvPr id="119" name="圖片 118">
                <a:extLst>
                  <a:ext uri="{FF2B5EF4-FFF2-40B4-BE49-F238E27FC236}">
                    <a16:creationId xmlns:a16="http://schemas.microsoft.com/office/drawing/2014/main" id="{09C1CE31-3551-114F-BD3B-B5185BB3599B}"/>
                  </a:ext>
                </a:extLst>
              </p:cNvPr>
              <p:cNvPicPr>
                <a:picLocks noChangeAspect="1"/>
              </p:cNvPicPr>
              <p:nvPr/>
            </p:nvPicPr>
            <p:blipFill>
              <a:blip r:embed="rId8"/>
              <a:stretch>
                <a:fillRect/>
              </a:stretch>
            </p:blipFill>
            <p:spPr>
              <a:xfrm>
                <a:off x="1600099" y="743737"/>
                <a:ext cx="415592" cy="415592"/>
              </a:xfrm>
              <a:prstGeom prst="rect">
                <a:avLst/>
              </a:prstGeom>
            </p:spPr>
          </p:pic>
          <p:cxnSp>
            <p:nvCxnSpPr>
              <p:cNvPr id="120" name="直線箭頭接點 53">
                <a:extLst>
                  <a:ext uri="{FF2B5EF4-FFF2-40B4-BE49-F238E27FC236}">
                    <a16:creationId xmlns:a16="http://schemas.microsoft.com/office/drawing/2014/main" id="{85B960DF-38D6-244A-BB5C-1A3498868E96}"/>
                  </a:ext>
                </a:extLst>
              </p:cNvPr>
              <p:cNvCxnSpPr>
                <a:cxnSpLocks/>
              </p:cNvCxnSpPr>
              <p:nvPr/>
            </p:nvCxnSpPr>
            <p:spPr>
              <a:xfrm>
                <a:off x="1516306" y="401597"/>
                <a:ext cx="252000" cy="270000"/>
              </a:xfrm>
              <a:prstGeom prst="straightConnector1">
                <a:avLst/>
              </a:prstGeom>
              <a:ln w="31750">
                <a:solidFill>
                  <a:schemeClr val="tx1">
                    <a:lumMod val="50000"/>
                    <a:lumOff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1" name="直線箭頭接點 90">
                <a:extLst>
                  <a:ext uri="{FF2B5EF4-FFF2-40B4-BE49-F238E27FC236}">
                    <a16:creationId xmlns:a16="http://schemas.microsoft.com/office/drawing/2014/main" id="{64910B96-2727-2044-ADB7-A1014C9BA6DE}"/>
                  </a:ext>
                </a:extLst>
              </p:cNvPr>
              <p:cNvCxnSpPr>
                <a:cxnSpLocks/>
              </p:cNvCxnSpPr>
              <p:nvPr/>
            </p:nvCxnSpPr>
            <p:spPr>
              <a:xfrm>
                <a:off x="1097675" y="1027492"/>
                <a:ext cx="359851" cy="1734"/>
              </a:xfrm>
              <a:prstGeom prst="straightConnector1">
                <a:avLst/>
              </a:prstGeom>
              <a:ln w="31750">
                <a:solidFill>
                  <a:schemeClr val="tx1">
                    <a:lumMod val="50000"/>
                    <a:lumOff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2" name="直線箭頭接點 96">
                <a:extLst>
                  <a:ext uri="{FF2B5EF4-FFF2-40B4-BE49-F238E27FC236}">
                    <a16:creationId xmlns:a16="http://schemas.microsoft.com/office/drawing/2014/main" id="{80C0F179-C7BF-BE42-907D-9F12B52D0A0D}"/>
                  </a:ext>
                </a:extLst>
              </p:cNvPr>
              <p:cNvCxnSpPr>
                <a:cxnSpLocks/>
              </p:cNvCxnSpPr>
              <p:nvPr/>
            </p:nvCxnSpPr>
            <p:spPr>
              <a:xfrm flipH="1">
                <a:off x="825178" y="400839"/>
                <a:ext cx="252000" cy="270000"/>
              </a:xfrm>
              <a:prstGeom prst="straightConnector1">
                <a:avLst/>
              </a:prstGeom>
              <a:ln w="31750">
                <a:solidFill>
                  <a:schemeClr val="tx1">
                    <a:lumMod val="50000"/>
                    <a:lumOff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23" name="文字方塊 122">
                <a:extLst>
                  <a:ext uri="{FF2B5EF4-FFF2-40B4-BE49-F238E27FC236}">
                    <a16:creationId xmlns:a16="http://schemas.microsoft.com/office/drawing/2014/main" id="{C9B380C0-F699-8141-A16D-2E5BC5735C56}"/>
                  </a:ext>
                </a:extLst>
              </p:cNvPr>
              <p:cNvSpPr txBox="1"/>
              <p:nvPr/>
            </p:nvSpPr>
            <p:spPr>
              <a:xfrm>
                <a:off x="780895" y="1113930"/>
                <a:ext cx="1016625" cy="276999"/>
              </a:xfrm>
              <a:prstGeom prst="rect">
                <a:avLst/>
              </a:prstGeom>
              <a:noFill/>
            </p:spPr>
            <p:txBody>
              <a:bodyPr wrap="none" rtlCol="0">
                <a:spAutoFit/>
              </a:bodyPr>
              <a:lstStyle/>
              <a:p>
                <a:r>
                  <a:rPr kumimoji="1" lang="en-US" altLang="zh-TW" sz="1200" dirty="0">
                    <a:solidFill>
                      <a:schemeClr val="tx1">
                        <a:lumMod val="65000"/>
                        <a:lumOff val="35000"/>
                      </a:schemeClr>
                    </a:solidFill>
                    <a:latin typeface="Times New Roman" panose="02020603050405020304" pitchFamily="18" charset="0"/>
                    <a:cs typeface="Times New Roman" panose="02020603050405020304" pitchFamily="18" charset="0"/>
                  </a:rPr>
                  <a:t>(Transaction)</a:t>
                </a:r>
                <a:endParaRPr kumimoji="1" lang="zh-TW" altLang="en-US" sz="120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pic>
            <p:nvPicPr>
              <p:cNvPr id="124" name="圖片 123">
                <a:extLst>
                  <a:ext uri="{FF2B5EF4-FFF2-40B4-BE49-F238E27FC236}">
                    <a16:creationId xmlns:a16="http://schemas.microsoft.com/office/drawing/2014/main" id="{A5E1AF10-783C-564C-85DD-4833E90049F4}"/>
                  </a:ext>
                </a:extLst>
              </p:cNvPr>
              <p:cNvPicPr>
                <a:picLocks noChangeAspect="1"/>
              </p:cNvPicPr>
              <p:nvPr/>
            </p:nvPicPr>
            <p:blipFill>
              <a:blip r:embed="rId11"/>
              <a:stretch>
                <a:fillRect/>
              </a:stretch>
            </p:blipFill>
            <p:spPr>
              <a:xfrm>
                <a:off x="1681312" y="363895"/>
                <a:ext cx="203200" cy="203200"/>
              </a:xfrm>
              <a:prstGeom prst="rect">
                <a:avLst/>
              </a:prstGeom>
            </p:spPr>
          </p:pic>
          <p:pic>
            <p:nvPicPr>
              <p:cNvPr id="125" name="圖片 124">
                <a:extLst>
                  <a:ext uri="{FF2B5EF4-FFF2-40B4-BE49-F238E27FC236}">
                    <a16:creationId xmlns:a16="http://schemas.microsoft.com/office/drawing/2014/main" id="{C7BD3A74-1074-A44D-91E1-E4F02CE42E47}"/>
                  </a:ext>
                </a:extLst>
              </p:cNvPr>
              <p:cNvPicPr>
                <a:picLocks noChangeAspect="1"/>
              </p:cNvPicPr>
              <p:nvPr/>
            </p:nvPicPr>
            <p:blipFill>
              <a:blip r:embed="rId12"/>
              <a:stretch>
                <a:fillRect/>
              </a:stretch>
            </p:blipFill>
            <p:spPr>
              <a:xfrm>
                <a:off x="1192707" y="817856"/>
                <a:ext cx="177800" cy="177800"/>
              </a:xfrm>
              <a:prstGeom prst="rect">
                <a:avLst/>
              </a:prstGeom>
            </p:spPr>
          </p:pic>
          <p:pic>
            <p:nvPicPr>
              <p:cNvPr id="126" name="圖片 125">
                <a:extLst>
                  <a:ext uri="{FF2B5EF4-FFF2-40B4-BE49-F238E27FC236}">
                    <a16:creationId xmlns:a16="http://schemas.microsoft.com/office/drawing/2014/main" id="{C32FCDD0-FD54-DD41-ACDB-E9542318F0B2}"/>
                  </a:ext>
                </a:extLst>
              </p:cNvPr>
              <p:cNvPicPr>
                <a:picLocks noChangeAspect="1"/>
              </p:cNvPicPr>
              <p:nvPr/>
            </p:nvPicPr>
            <p:blipFill>
              <a:blip r:embed="rId13"/>
              <a:stretch>
                <a:fillRect/>
              </a:stretch>
            </p:blipFill>
            <p:spPr>
              <a:xfrm>
                <a:off x="700315" y="363895"/>
                <a:ext cx="203200" cy="203200"/>
              </a:xfrm>
              <a:prstGeom prst="rect">
                <a:avLst/>
              </a:prstGeom>
            </p:spPr>
          </p:pic>
        </p:grpSp>
      </p:grpSp>
      <p:cxnSp>
        <p:nvCxnSpPr>
          <p:cNvPr id="53" name="直線單箭頭接點 52"/>
          <p:cNvCxnSpPr/>
          <p:nvPr/>
        </p:nvCxnSpPr>
        <p:spPr>
          <a:xfrm flipV="1">
            <a:off x="1822240" y="4257734"/>
            <a:ext cx="3305966" cy="8625"/>
          </a:xfrm>
          <a:prstGeom prst="straightConnector1">
            <a:avLst/>
          </a:prstGeom>
          <a:ln w="25400">
            <a:solidFill>
              <a:srgbClr val="7030A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35" name="文字方塊 134">
            <a:extLst>
              <a:ext uri="{FF2B5EF4-FFF2-40B4-BE49-F238E27FC236}">
                <a16:creationId xmlns:a16="http://schemas.microsoft.com/office/drawing/2014/main" id="{1191AD8A-2C97-7544-A8C9-FC737A21FE96}"/>
              </a:ext>
            </a:extLst>
          </p:cNvPr>
          <p:cNvSpPr txBox="1"/>
          <p:nvPr/>
        </p:nvSpPr>
        <p:spPr>
          <a:xfrm>
            <a:off x="2582292" y="4011732"/>
            <a:ext cx="3333538" cy="276999"/>
          </a:xfrm>
          <a:prstGeom prst="rect">
            <a:avLst/>
          </a:prstGeom>
          <a:noFill/>
        </p:spPr>
        <p:txBody>
          <a:bodyPr wrap="square" rtlCol="0">
            <a:spAutoFit/>
          </a:bodyPr>
          <a:lstStyle/>
          <a:p>
            <a:r>
              <a:rPr kumimoji="1" lang="en-US" altLang="zh-TW" sz="1200" b="1" dirty="0" smtClean="0">
                <a:solidFill>
                  <a:srgbClr val="7030A0"/>
                </a:solidFill>
                <a:latin typeface="Times New Roman" panose="02020603050405020304" pitchFamily="18" charset="0"/>
                <a:cs typeface="Times New Roman" panose="02020603050405020304" pitchFamily="18" charset="0"/>
              </a:rPr>
              <a:t>Get Token Tracer Address</a:t>
            </a:r>
            <a:endParaRPr lang="en-US" altLang="zh-TW" sz="1200" b="1" dirty="0">
              <a:solidFill>
                <a:srgbClr val="7030A0"/>
              </a:solidFill>
              <a:latin typeface="Times New Roman" panose="02020603050405020304" pitchFamily="18" charset="0"/>
              <a:cs typeface="Times New Roman" panose="02020603050405020304" pitchFamily="18" charset="0"/>
            </a:endParaRPr>
          </a:p>
        </p:txBody>
      </p:sp>
      <p:grpSp>
        <p:nvGrpSpPr>
          <p:cNvPr id="6" name="群組 5"/>
          <p:cNvGrpSpPr/>
          <p:nvPr/>
        </p:nvGrpSpPr>
        <p:grpSpPr>
          <a:xfrm>
            <a:off x="3019183" y="1990538"/>
            <a:ext cx="1531188" cy="1133606"/>
            <a:chOff x="3019183" y="1990538"/>
            <a:chExt cx="1531188" cy="1133606"/>
          </a:xfrm>
        </p:grpSpPr>
        <p:pic>
          <p:nvPicPr>
            <p:cNvPr id="63" name="圖片 62"/>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190026" y="1990538"/>
              <a:ext cx="1059235" cy="1059235"/>
            </a:xfrm>
            <a:prstGeom prst="rect">
              <a:avLst/>
            </a:prstGeom>
          </p:spPr>
        </p:pic>
        <p:sp>
          <p:nvSpPr>
            <p:cNvPr id="139" name="文字方塊 138">
              <a:extLst>
                <a:ext uri="{FF2B5EF4-FFF2-40B4-BE49-F238E27FC236}">
                  <a16:creationId xmlns:a16="http://schemas.microsoft.com/office/drawing/2014/main" id="{E2239689-D2BE-8F40-8EAF-EE7C22BAFD95}"/>
                </a:ext>
              </a:extLst>
            </p:cNvPr>
            <p:cNvSpPr txBox="1"/>
            <p:nvPr/>
          </p:nvSpPr>
          <p:spPr>
            <a:xfrm>
              <a:off x="3019183" y="2816367"/>
              <a:ext cx="1531188" cy="307777"/>
            </a:xfrm>
            <a:prstGeom prst="rect">
              <a:avLst/>
            </a:prstGeom>
            <a:noFill/>
          </p:spPr>
          <p:txBody>
            <a:bodyPr wrap="none" rtlCol="0">
              <a:spAutoFit/>
            </a:bodyPr>
            <a:lstStyle/>
            <a:p>
              <a:r>
                <a:rPr kumimoji="1" lang="en-US" altLang="zh-TW" b="1" dirty="0" err="1">
                  <a:latin typeface="Times New Roman" panose="02020603050405020304" pitchFamily="18" charset="0"/>
                  <a:cs typeface="Times New Roman" panose="02020603050405020304" pitchFamily="18" charset="0"/>
                </a:rPr>
                <a:t>Ethereum</a:t>
              </a:r>
              <a:r>
                <a:rPr kumimoji="1" lang="en-US" altLang="zh-TW" b="1" dirty="0">
                  <a:latin typeface="Times New Roman" panose="02020603050405020304" pitchFamily="18" charset="0"/>
                  <a:cs typeface="Times New Roman" panose="02020603050405020304" pitchFamily="18" charset="0"/>
                </a:rPr>
                <a:t>-Bridge</a:t>
              </a:r>
              <a:endParaRPr kumimoji="1" lang="zh-TW" altLang="en-US" b="1" dirty="0">
                <a:latin typeface="Times New Roman" panose="02020603050405020304" pitchFamily="18" charset="0"/>
                <a:cs typeface="Times New Roman" panose="02020603050405020304" pitchFamily="18" charset="0"/>
              </a:endParaRPr>
            </a:p>
          </p:txBody>
        </p:sp>
      </p:grpSp>
      <p:cxnSp>
        <p:nvCxnSpPr>
          <p:cNvPr id="144" name="直線單箭頭接點 143"/>
          <p:cNvCxnSpPr/>
          <p:nvPr/>
        </p:nvCxnSpPr>
        <p:spPr>
          <a:xfrm>
            <a:off x="4231102" y="2669379"/>
            <a:ext cx="2978940" cy="1137444"/>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47" name="直線單箭頭接點 146"/>
          <p:cNvCxnSpPr>
            <a:endCxn id="63" idx="3"/>
          </p:cNvCxnSpPr>
          <p:nvPr/>
        </p:nvCxnSpPr>
        <p:spPr>
          <a:xfrm flipH="1" flipV="1">
            <a:off x="4249261" y="2520156"/>
            <a:ext cx="2953540" cy="1127104"/>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49" name="文字方塊 148">
            <a:extLst>
              <a:ext uri="{FF2B5EF4-FFF2-40B4-BE49-F238E27FC236}">
                <a16:creationId xmlns:a16="http://schemas.microsoft.com/office/drawing/2014/main" id="{37CE55D0-0832-7D45-B77D-572B6BF883C7}"/>
              </a:ext>
            </a:extLst>
          </p:cNvPr>
          <p:cNvSpPr txBox="1"/>
          <p:nvPr/>
        </p:nvSpPr>
        <p:spPr>
          <a:xfrm rot="1264829">
            <a:off x="4498091" y="2527224"/>
            <a:ext cx="933269" cy="276999"/>
          </a:xfrm>
          <a:prstGeom prst="rect">
            <a:avLst/>
          </a:prstGeom>
          <a:noFill/>
        </p:spPr>
        <p:txBody>
          <a:bodyPr wrap="none" rtlCol="0">
            <a:spAutoFit/>
          </a:bodyPr>
          <a:lstStyle/>
          <a:p>
            <a:r>
              <a:rPr kumimoji="1" lang="en-US" altLang="zh-TW" sz="1200" b="1" dirty="0">
                <a:solidFill>
                  <a:srgbClr val="7030A0"/>
                </a:solidFill>
                <a:latin typeface="Times New Roman" panose="02020603050405020304" pitchFamily="18" charset="0"/>
                <a:cs typeface="Times New Roman" panose="02020603050405020304" pitchFamily="18" charset="0"/>
              </a:rPr>
              <a:t>Emit Event</a:t>
            </a:r>
            <a:endParaRPr kumimoji="1" lang="zh-TW" altLang="en-US" sz="1200" b="1" dirty="0">
              <a:solidFill>
                <a:srgbClr val="7030A0"/>
              </a:solidFill>
              <a:latin typeface="Times New Roman" panose="02020603050405020304" pitchFamily="18" charset="0"/>
              <a:cs typeface="Times New Roman" panose="02020603050405020304" pitchFamily="18" charset="0"/>
            </a:endParaRPr>
          </a:p>
        </p:txBody>
      </p:sp>
      <p:pic>
        <p:nvPicPr>
          <p:cNvPr id="73" name="圖片 72">
            <a:extLst>
              <a:ext uri="{FF2B5EF4-FFF2-40B4-BE49-F238E27FC236}">
                <a16:creationId xmlns:a16="http://schemas.microsoft.com/office/drawing/2014/main" id="{A5E1AF10-783C-564C-85DD-4833E90049F4}"/>
              </a:ext>
            </a:extLst>
          </p:cNvPr>
          <p:cNvPicPr>
            <a:picLocks noChangeAspect="1"/>
          </p:cNvPicPr>
          <p:nvPr/>
        </p:nvPicPr>
        <p:blipFill>
          <a:blip r:embed="rId11"/>
          <a:stretch>
            <a:fillRect/>
          </a:stretch>
        </p:blipFill>
        <p:spPr>
          <a:xfrm rot="17568857">
            <a:off x="6197727" y="1690473"/>
            <a:ext cx="203200" cy="203200"/>
          </a:xfrm>
          <a:prstGeom prst="rect">
            <a:avLst/>
          </a:prstGeom>
        </p:spPr>
      </p:pic>
      <p:pic>
        <p:nvPicPr>
          <p:cNvPr id="74" name="圖片 73">
            <a:extLst>
              <a:ext uri="{FF2B5EF4-FFF2-40B4-BE49-F238E27FC236}">
                <a16:creationId xmlns:a16="http://schemas.microsoft.com/office/drawing/2014/main" id="{A5E1AF10-783C-564C-85DD-4833E90049F4}"/>
              </a:ext>
            </a:extLst>
          </p:cNvPr>
          <p:cNvPicPr>
            <a:picLocks noChangeAspect="1"/>
          </p:cNvPicPr>
          <p:nvPr/>
        </p:nvPicPr>
        <p:blipFill>
          <a:blip r:embed="rId11"/>
          <a:stretch>
            <a:fillRect/>
          </a:stretch>
        </p:blipFill>
        <p:spPr>
          <a:xfrm>
            <a:off x="8115392" y="3642730"/>
            <a:ext cx="203200" cy="203200"/>
          </a:xfrm>
          <a:prstGeom prst="rect">
            <a:avLst/>
          </a:prstGeom>
        </p:spPr>
      </p:pic>
      <p:sp>
        <p:nvSpPr>
          <p:cNvPr id="8" name="文字方塊 7"/>
          <p:cNvSpPr txBox="1"/>
          <p:nvPr/>
        </p:nvSpPr>
        <p:spPr>
          <a:xfrm>
            <a:off x="3376068" y="1660304"/>
            <a:ext cx="2840155" cy="738664"/>
          </a:xfrm>
          <a:prstGeom prst="rect">
            <a:avLst/>
          </a:prstGeom>
          <a:noFill/>
        </p:spPr>
        <p:txBody>
          <a:bodyPr wrap="square" rtlCol="0">
            <a:spAutoFit/>
          </a:bodyPr>
          <a:lstStyle/>
          <a:p>
            <a:r>
              <a:rPr lang="en-US" altLang="zh-TW" b="1" dirty="0" smtClean="0">
                <a:latin typeface="Times New Roman" panose="02020603050405020304" pitchFamily="18" charset="0"/>
                <a:cs typeface="Times New Roman" panose="02020603050405020304" pitchFamily="18" charset="0"/>
              </a:rPr>
              <a:t>Add Token Info</a:t>
            </a:r>
          </a:p>
          <a:p>
            <a:pPr marL="285750" indent="-285750">
              <a:buFont typeface="Arial" panose="020B0604020202020204" pitchFamily="34" charset="0"/>
              <a:buChar char="•"/>
            </a:pPr>
            <a:r>
              <a:rPr lang="en-US" altLang="zh-TW" dirty="0" smtClean="0">
                <a:latin typeface="Times New Roman" panose="02020603050405020304" pitchFamily="18" charset="0"/>
                <a:cs typeface="Times New Roman" panose="02020603050405020304" pitchFamily="18" charset="0"/>
              </a:rPr>
              <a:t>Token Address</a:t>
            </a:r>
            <a:r>
              <a:rPr lang="zh-TW" altLang="en-US" dirty="0" smtClean="0">
                <a:latin typeface="Times New Roman" panose="02020603050405020304" pitchFamily="18" charset="0"/>
                <a:cs typeface="Times New Roman" panose="02020603050405020304" pitchFamily="18" charset="0"/>
              </a:rPr>
              <a:t>（</a:t>
            </a:r>
            <a:r>
              <a:rPr lang="en-US" altLang="zh-TW" dirty="0" smtClean="0">
                <a:latin typeface="Times New Roman" panose="02020603050405020304" pitchFamily="18" charset="0"/>
                <a:cs typeface="Times New Roman" panose="02020603050405020304" pitchFamily="18" charset="0"/>
              </a:rPr>
              <a:t>0xdac17…</a:t>
            </a:r>
            <a:r>
              <a:rPr lang="zh-TW" altLang="en-US" dirty="0" smtClean="0">
                <a:latin typeface="Times New Roman" panose="02020603050405020304" pitchFamily="18" charset="0"/>
                <a:cs typeface="Times New Roman" panose="02020603050405020304" pitchFamily="18" charset="0"/>
              </a:rPr>
              <a:t>）</a:t>
            </a:r>
            <a:endParaRPr lang="en-US" altLang="zh-TW"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zh-TW" dirty="0" smtClean="0">
                <a:latin typeface="Times New Roman" panose="02020603050405020304" pitchFamily="18" charset="0"/>
                <a:cs typeface="Times New Roman" panose="02020603050405020304" pitchFamily="18" charset="0"/>
              </a:rPr>
              <a:t>Token Name</a:t>
            </a:r>
            <a:r>
              <a:rPr lang="zh-TW" altLang="en-US" dirty="0" smtClean="0">
                <a:latin typeface="Times New Roman" panose="02020603050405020304" pitchFamily="18" charset="0"/>
                <a:cs typeface="Times New Roman" panose="02020603050405020304" pitchFamily="18" charset="0"/>
              </a:rPr>
              <a:t>（</a:t>
            </a:r>
            <a:r>
              <a:rPr lang="en-US" altLang="zh-TW" dirty="0" smtClean="0">
                <a:latin typeface="Times New Roman" panose="02020603050405020304" pitchFamily="18" charset="0"/>
                <a:cs typeface="Times New Roman" panose="02020603050405020304" pitchFamily="18" charset="0"/>
              </a:rPr>
              <a:t>USDT</a:t>
            </a:r>
            <a:r>
              <a:rPr lang="zh-TW" altLang="en-US" dirty="0">
                <a:latin typeface="Times New Roman" panose="02020603050405020304" pitchFamily="18" charset="0"/>
                <a:cs typeface="Times New Roman" panose="02020603050405020304" pitchFamily="18" charset="0"/>
              </a:rPr>
              <a:t>）</a:t>
            </a:r>
            <a:endParaRPr lang="zh-TW" altLang="en-US" dirty="0">
              <a:latin typeface="Times New Roman" panose="02020603050405020304" pitchFamily="18" charset="0"/>
              <a:cs typeface="Times New Roman" panose="02020603050405020304" pitchFamily="18" charset="0"/>
            </a:endParaRPr>
          </a:p>
        </p:txBody>
      </p:sp>
      <p:sp>
        <p:nvSpPr>
          <p:cNvPr id="15" name="文字方塊 14"/>
          <p:cNvSpPr txBox="1"/>
          <p:nvPr/>
        </p:nvSpPr>
        <p:spPr>
          <a:xfrm>
            <a:off x="2134986" y="955566"/>
            <a:ext cx="931665" cy="276999"/>
          </a:xfrm>
          <a:prstGeom prst="rect">
            <a:avLst/>
          </a:prstGeom>
          <a:noFill/>
        </p:spPr>
        <p:txBody>
          <a:bodyPr wrap="none" rtlCol="0">
            <a:spAutoFit/>
          </a:bodyPr>
          <a:lstStyle/>
          <a:p>
            <a:r>
              <a:rPr lang="en-US" altLang="zh-TW" sz="1200" b="1" dirty="0" smtClean="0">
                <a:solidFill>
                  <a:srgbClr val="7030A0"/>
                </a:solidFill>
                <a:latin typeface="Times New Roman" panose="02020603050405020304" pitchFamily="18" charset="0"/>
                <a:cs typeface="Times New Roman" panose="02020603050405020304" pitchFamily="18" charset="0"/>
              </a:rPr>
              <a:t>Return </a:t>
            </a:r>
            <a:r>
              <a:rPr lang="en-US" altLang="zh-TW" sz="1200" b="1" dirty="0" err="1" smtClean="0">
                <a:solidFill>
                  <a:srgbClr val="7030A0"/>
                </a:solidFill>
                <a:latin typeface="Times New Roman" panose="02020603050405020304" pitchFamily="18" charset="0"/>
                <a:cs typeface="Times New Roman" panose="02020603050405020304" pitchFamily="18" charset="0"/>
              </a:rPr>
              <a:t>Txs</a:t>
            </a:r>
            <a:endParaRPr lang="zh-TW" altLang="en-US" sz="1200" b="1" dirty="0">
              <a:solidFill>
                <a:srgbClr val="7030A0"/>
              </a:solidFill>
              <a:latin typeface="Times New Roman" panose="02020603050405020304" pitchFamily="18" charset="0"/>
              <a:cs typeface="Times New Roman" panose="02020603050405020304" pitchFamily="18" charset="0"/>
            </a:endParaRPr>
          </a:p>
        </p:txBody>
      </p:sp>
      <p:sp>
        <p:nvSpPr>
          <p:cNvPr id="81" name="文字方塊 80"/>
          <p:cNvSpPr txBox="1"/>
          <p:nvPr/>
        </p:nvSpPr>
        <p:spPr>
          <a:xfrm rot="1237262">
            <a:off x="4517083" y="2961097"/>
            <a:ext cx="931665" cy="276999"/>
          </a:xfrm>
          <a:prstGeom prst="rect">
            <a:avLst/>
          </a:prstGeom>
          <a:noFill/>
        </p:spPr>
        <p:txBody>
          <a:bodyPr wrap="none" rtlCol="0">
            <a:spAutoFit/>
          </a:bodyPr>
          <a:lstStyle/>
          <a:p>
            <a:r>
              <a:rPr lang="en-US" altLang="zh-TW" sz="1200" b="1" dirty="0" smtClean="0">
                <a:solidFill>
                  <a:srgbClr val="7030A0"/>
                </a:solidFill>
                <a:latin typeface="Times New Roman" panose="02020603050405020304" pitchFamily="18" charset="0"/>
                <a:cs typeface="Times New Roman" panose="02020603050405020304" pitchFamily="18" charset="0"/>
              </a:rPr>
              <a:t>Return </a:t>
            </a:r>
            <a:r>
              <a:rPr lang="en-US" altLang="zh-TW" sz="1200" b="1" dirty="0" err="1" smtClean="0">
                <a:solidFill>
                  <a:srgbClr val="7030A0"/>
                </a:solidFill>
                <a:latin typeface="Times New Roman" panose="02020603050405020304" pitchFamily="18" charset="0"/>
                <a:cs typeface="Times New Roman" panose="02020603050405020304" pitchFamily="18" charset="0"/>
              </a:rPr>
              <a:t>Txs</a:t>
            </a:r>
            <a:endParaRPr lang="zh-TW" altLang="en-US" sz="1200" b="1" dirty="0">
              <a:solidFill>
                <a:srgbClr val="7030A0"/>
              </a:solidFill>
              <a:latin typeface="Times New Roman" panose="02020603050405020304" pitchFamily="18" charset="0"/>
              <a:cs typeface="Times New Roman" panose="02020603050405020304" pitchFamily="18" charset="0"/>
            </a:endParaRPr>
          </a:p>
        </p:txBody>
      </p:sp>
      <p:graphicFrame>
        <p:nvGraphicFramePr>
          <p:cNvPr id="84" name="表格 83"/>
          <p:cNvGraphicFramePr>
            <a:graphicFrameLocks noGrp="1"/>
          </p:cNvGraphicFramePr>
          <p:nvPr>
            <p:extLst>
              <p:ext uri="{D42A27DB-BD31-4B8C-83A1-F6EECF244321}">
                <p14:modId xmlns:p14="http://schemas.microsoft.com/office/powerpoint/2010/main" val="3743064947"/>
              </p:ext>
            </p:extLst>
          </p:nvPr>
        </p:nvGraphicFramePr>
        <p:xfrm>
          <a:off x="1181434" y="2511589"/>
          <a:ext cx="3244241" cy="548640"/>
        </p:xfrm>
        <a:graphic>
          <a:graphicData uri="http://schemas.openxmlformats.org/drawingml/2006/table">
            <a:tbl>
              <a:tblPr firstRow="1" bandRow="1">
                <a:tableStyleId>{8A107856-5554-42FB-B03E-39F5DBC370BA}</a:tableStyleId>
              </a:tblPr>
              <a:tblGrid>
                <a:gridCol w="623595">
                  <a:extLst>
                    <a:ext uri="{9D8B030D-6E8A-4147-A177-3AD203B41FA5}">
                      <a16:colId xmlns:a16="http://schemas.microsoft.com/office/drawing/2014/main" val="3519034779"/>
                    </a:ext>
                  </a:extLst>
                </a:gridCol>
                <a:gridCol w="610750">
                  <a:extLst>
                    <a:ext uri="{9D8B030D-6E8A-4147-A177-3AD203B41FA5}">
                      <a16:colId xmlns:a16="http://schemas.microsoft.com/office/drawing/2014/main" val="263702050"/>
                    </a:ext>
                  </a:extLst>
                </a:gridCol>
                <a:gridCol w="508960">
                  <a:extLst>
                    <a:ext uri="{9D8B030D-6E8A-4147-A177-3AD203B41FA5}">
                      <a16:colId xmlns:a16="http://schemas.microsoft.com/office/drawing/2014/main" val="100866191"/>
                    </a:ext>
                  </a:extLst>
                </a:gridCol>
                <a:gridCol w="722697">
                  <a:extLst>
                    <a:ext uri="{9D8B030D-6E8A-4147-A177-3AD203B41FA5}">
                      <a16:colId xmlns:a16="http://schemas.microsoft.com/office/drawing/2014/main" val="3790254484"/>
                    </a:ext>
                  </a:extLst>
                </a:gridCol>
                <a:gridCol w="778239">
                  <a:extLst>
                    <a:ext uri="{9D8B030D-6E8A-4147-A177-3AD203B41FA5}">
                      <a16:colId xmlns:a16="http://schemas.microsoft.com/office/drawing/2014/main" val="2017855733"/>
                    </a:ext>
                  </a:extLst>
                </a:gridCol>
              </a:tblGrid>
              <a:tr h="246613">
                <a:tc>
                  <a:txBody>
                    <a:bodyPr/>
                    <a:lstStyle/>
                    <a:p>
                      <a:pPr algn="ctr"/>
                      <a:r>
                        <a:rPr lang="en-US" altLang="zh-TW" sz="1200" dirty="0" smtClean="0">
                          <a:latin typeface="Times New Roman" panose="02020603050405020304" pitchFamily="18" charset="0"/>
                          <a:cs typeface="Times New Roman" panose="02020603050405020304" pitchFamily="18" charset="0"/>
                        </a:rPr>
                        <a:t>Block</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From</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To</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Token</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Quantity</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95911696"/>
                  </a:ext>
                </a:extLst>
              </a:tr>
              <a:tr h="246613">
                <a:tc>
                  <a:txBody>
                    <a:bodyPr/>
                    <a:lstStyle/>
                    <a:p>
                      <a:pPr algn="ctr"/>
                      <a:r>
                        <a:rPr lang="en-US" altLang="zh-TW" sz="1200" dirty="0" smtClean="0">
                          <a:solidFill>
                            <a:srgbClr val="FF0000"/>
                          </a:solidFill>
                          <a:latin typeface="Times New Roman" panose="02020603050405020304" pitchFamily="18" charset="0"/>
                          <a:cs typeface="Times New Roman" panose="02020603050405020304" pitchFamily="18" charset="0"/>
                        </a:rPr>
                        <a:t>1118</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solidFill>
                            <a:srgbClr val="FF0000"/>
                          </a:solidFill>
                          <a:latin typeface="Times New Roman" panose="02020603050405020304" pitchFamily="18" charset="0"/>
                          <a:cs typeface="Times New Roman" panose="02020603050405020304" pitchFamily="18" charset="0"/>
                        </a:rPr>
                        <a:t>Alice</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solidFill>
                            <a:srgbClr val="FF0000"/>
                          </a:solidFill>
                          <a:latin typeface="Times New Roman" panose="02020603050405020304" pitchFamily="18" charset="0"/>
                          <a:cs typeface="Times New Roman" panose="02020603050405020304" pitchFamily="18" charset="0"/>
                        </a:rPr>
                        <a:t>Bob</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solidFill>
                            <a:srgbClr val="FF0000"/>
                          </a:solidFill>
                          <a:latin typeface="Times New Roman" panose="02020603050405020304" pitchFamily="18" charset="0"/>
                          <a:cs typeface="Times New Roman" panose="02020603050405020304" pitchFamily="18" charset="0"/>
                        </a:rPr>
                        <a:t>USDT</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solidFill>
                            <a:srgbClr val="FF0000"/>
                          </a:solidFill>
                          <a:latin typeface="Times New Roman" panose="02020603050405020304" pitchFamily="18" charset="0"/>
                          <a:cs typeface="Times New Roman" panose="02020603050405020304" pitchFamily="18" charset="0"/>
                        </a:rPr>
                        <a:t>11</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105676222"/>
                  </a:ext>
                </a:extLst>
              </a:tr>
            </a:tbl>
          </a:graphicData>
        </a:graphic>
      </p:graphicFrame>
      <p:graphicFrame>
        <p:nvGraphicFramePr>
          <p:cNvPr id="86" name="表格 85"/>
          <p:cNvGraphicFramePr>
            <a:graphicFrameLocks noGrp="1"/>
          </p:cNvGraphicFramePr>
          <p:nvPr>
            <p:extLst>
              <p:ext uri="{D42A27DB-BD31-4B8C-83A1-F6EECF244321}">
                <p14:modId xmlns:p14="http://schemas.microsoft.com/office/powerpoint/2010/main" val="900477862"/>
              </p:ext>
            </p:extLst>
          </p:nvPr>
        </p:nvGraphicFramePr>
        <p:xfrm>
          <a:off x="3106338" y="2281392"/>
          <a:ext cx="3376203" cy="1097280"/>
        </p:xfrm>
        <a:graphic>
          <a:graphicData uri="http://schemas.openxmlformats.org/drawingml/2006/table">
            <a:tbl>
              <a:tblPr firstRow="1" bandRow="1">
                <a:tableStyleId>{8A107856-5554-42FB-B03E-39F5DBC370BA}</a:tableStyleId>
              </a:tblPr>
              <a:tblGrid>
                <a:gridCol w="573193">
                  <a:extLst>
                    <a:ext uri="{9D8B030D-6E8A-4147-A177-3AD203B41FA5}">
                      <a16:colId xmlns:a16="http://schemas.microsoft.com/office/drawing/2014/main" val="3800973247"/>
                    </a:ext>
                  </a:extLst>
                </a:gridCol>
                <a:gridCol w="654276">
                  <a:extLst>
                    <a:ext uri="{9D8B030D-6E8A-4147-A177-3AD203B41FA5}">
                      <a16:colId xmlns:a16="http://schemas.microsoft.com/office/drawing/2014/main" val="263702050"/>
                    </a:ext>
                  </a:extLst>
                </a:gridCol>
                <a:gridCol w="646096">
                  <a:extLst>
                    <a:ext uri="{9D8B030D-6E8A-4147-A177-3AD203B41FA5}">
                      <a16:colId xmlns:a16="http://schemas.microsoft.com/office/drawing/2014/main" val="100866191"/>
                    </a:ext>
                  </a:extLst>
                </a:gridCol>
                <a:gridCol w="719702">
                  <a:extLst>
                    <a:ext uri="{9D8B030D-6E8A-4147-A177-3AD203B41FA5}">
                      <a16:colId xmlns:a16="http://schemas.microsoft.com/office/drawing/2014/main" val="3790254484"/>
                    </a:ext>
                  </a:extLst>
                </a:gridCol>
                <a:gridCol w="782936">
                  <a:extLst>
                    <a:ext uri="{9D8B030D-6E8A-4147-A177-3AD203B41FA5}">
                      <a16:colId xmlns:a16="http://schemas.microsoft.com/office/drawing/2014/main" val="2017855733"/>
                    </a:ext>
                  </a:extLst>
                </a:gridCol>
              </a:tblGrid>
              <a:tr h="246613">
                <a:tc>
                  <a:txBody>
                    <a:bodyPr/>
                    <a:lstStyle/>
                    <a:p>
                      <a:pPr algn="ctr"/>
                      <a:r>
                        <a:rPr lang="en-US" altLang="zh-TW" sz="1200" dirty="0">
                          <a:solidFill>
                            <a:schemeClr val="tx1"/>
                          </a:solidFill>
                          <a:latin typeface="Times New Roman" panose="02020603050405020304" pitchFamily="18" charset="0"/>
                          <a:cs typeface="Times New Roman" panose="02020603050405020304" pitchFamily="18" charset="0"/>
                        </a:rPr>
                        <a:t>Block</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solidFill>
                            <a:schemeClr val="tx1"/>
                          </a:solidFill>
                          <a:latin typeface="Times New Roman" panose="02020603050405020304" pitchFamily="18" charset="0"/>
                          <a:cs typeface="Times New Roman" panose="02020603050405020304" pitchFamily="18" charset="0"/>
                        </a:rPr>
                        <a:t>From</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solidFill>
                            <a:schemeClr val="tx1"/>
                          </a:solidFill>
                          <a:latin typeface="Times New Roman" panose="02020603050405020304" pitchFamily="18" charset="0"/>
                          <a:cs typeface="Times New Roman" panose="02020603050405020304" pitchFamily="18" charset="0"/>
                        </a:rPr>
                        <a:t>To</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solidFill>
                            <a:schemeClr val="tx1"/>
                          </a:solidFill>
                          <a:latin typeface="Times New Roman" panose="02020603050405020304" pitchFamily="18" charset="0"/>
                          <a:cs typeface="Times New Roman" panose="02020603050405020304" pitchFamily="18" charset="0"/>
                        </a:rPr>
                        <a:t>Token</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solidFill>
                            <a:schemeClr val="tx1"/>
                          </a:solidFill>
                          <a:latin typeface="Times New Roman" panose="02020603050405020304" pitchFamily="18" charset="0"/>
                          <a:cs typeface="Times New Roman" panose="02020603050405020304" pitchFamily="18" charset="0"/>
                        </a:rPr>
                        <a:t>Quantity</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95911696"/>
                  </a:ext>
                </a:extLst>
              </a:tr>
              <a:tr h="246613">
                <a:tc>
                  <a:txBody>
                    <a:bodyPr/>
                    <a:lstStyle/>
                    <a:p>
                      <a:pPr algn="ctr"/>
                      <a:r>
                        <a:rPr lang="en-US" altLang="zh-TW" sz="1200" dirty="0">
                          <a:solidFill>
                            <a:srgbClr val="FF0000"/>
                          </a:solidFill>
                          <a:latin typeface="Times New Roman" panose="02020603050405020304" pitchFamily="18" charset="0"/>
                          <a:cs typeface="Times New Roman" panose="02020603050405020304" pitchFamily="18" charset="0"/>
                        </a:rPr>
                        <a:t>1118</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solidFill>
                            <a:srgbClr val="FF0000"/>
                          </a:solidFill>
                          <a:latin typeface="Times New Roman" panose="02020603050405020304" pitchFamily="18" charset="0"/>
                          <a:cs typeface="Times New Roman" panose="02020603050405020304" pitchFamily="18" charset="0"/>
                        </a:rPr>
                        <a:t>Alice</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solidFill>
                            <a:srgbClr val="FF0000"/>
                          </a:solidFill>
                          <a:latin typeface="Times New Roman" panose="02020603050405020304" pitchFamily="18" charset="0"/>
                          <a:cs typeface="Times New Roman" panose="02020603050405020304" pitchFamily="18" charset="0"/>
                        </a:rPr>
                        <a:t>Bob</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solidFill>
                            <a:srgbClr val="FF0000"/>
                          </a:solidFill>
                          <a:latin typeface="Times New Roman" panose="02020603050405020304" pitchFamily="18" charset="0"/>
                          <a:cs typeface="Times New Roman" panose="02020603050405020304" pitchFamily="18" charset="0"/>
                        </a:rPr>
                        <a:t>USDT</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solidFill>
                            <a:srgbClr val="FF0000"/>
                          </a:solidFill>
                          <a:latin typeface="Times New Roman" panose="02020603050405020304" pitchFamily="18" charset="0"/>
                          <a:cs typeface="Times New Roman" panose="02020603050405020304" pitchFamily="18" charset="0"/>
                        </a:rPr>
                        <a:t>11</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105676222"/>
                  </a:ext>
                </a:extLst>
              </a:tr>
              <a:tr h="246613">
                <a:tc>
                  <a:txBody>
                    <a:bodyPr/>
                    <a:lstStyle/>
                    <a:p>
                      <a:pPr algn="ctr"/>
                      <a:r>
                        <a:rPr lang="en-US" altLang="zh-TW" sz="1200" dirty="0">
                          <a:solidFill>
                            <a:srgbClr val="FF0000"/>
                          </a:solidFill>
                          <a:latin typeface="Times New Roman" panose="02020603050405020304" pitchFamily="18" charset="0"/>
                          <a:cs typeface="Times New Roman" panose="02020603050405020304" pitchFamily="18" charset="0"/>
                        </a:rPr>
                        <a:t>…</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solidFill>
                            <a:srgbClr val="FF0000"/>
                          </a:solidFill>
                          <a:latin typeface="Times New Roman" panose="02020603050405020304" pitchFamily="18" charset="0"/>
                          <a:cs typeface="Times New Roman" panose="02020603050405020304" pitchFamily="18" charset="0"/>
                        </a:rPr>
                        <a:t>…</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solidFill>
                            <a:srgbClr val="FF0000"/>
                          </a:solidFill>
                          <a:latin typeface="Times New Roman" panose="02020603050405020304" pitchFamily="18" charset="0"/>
                          <a:cs typeface="Times New Roman" panose="02020603050405020304" pitchFamily="18" charset="0"/>
                        </a:rPr>
                        <a:t>…</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solidFill>
                            <a:srgbClr val="FF0000"/>
                          </a:solidFill>
                          <a:latin typeface="Times New Roman" panose="02020603050405020304" pitchFamily="18" charset="0"/>
                          <a:cs typeface="Times New Roman" panose="02020603050405020304" pitchFamily="18" charset="0"/>
                        </a:rPr>
                        <a:t>…</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solidFill>
                            <a:srgbClr val="FF0000"/>
                          </a:solidFill>
                          <a:latin typeface="Times New Roman" panose="02020603050405020304" pitchFamily="18" charset="0"/>
                          <a:cs typeface="Times New Roman" panose="02020603050405020304" pitchFamily="18" charset="0"/>
                        </a:rPr>
                        <a:t>…..</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68355048"/>
                  </a:ext>
                </a:extLst>
              </a:tr>
              <a:tr h="246613">
                <a:tc>
                  <a:txBody>
                    <a:bodyPr/>
                    <a:lstStyle/>
                    <a:p>
                      <a:pPr algn="ctr"/>
                      <a:r>
                        <a:rPr lang="en-US" altLang="zh-TW" sz="1200" dirty="0">
                          <a:solidFill>
                            <a:srgbClr val="FF0000"/>
                          </a:solidFill>
                          <a:latin typeface="Times New Roman" panose="02020603050405020304" pitchFamily="18" charset="0"/>
                          <a:cs typeface="Times New Roman" panose="02020603050405020304" pitchFamily="18" charset="0"/>
                        </a:rPr>
                        <a:t>1138</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solidFill>
                            <a:srgbClr val="FF0000"/>
                          </a:solidFill>
                          <a:latin typeface="Times New Roman" panose="02020603050405020304" pitchFamily="18" charset="0"/>
                          <a:cs typeface="Times New Roman" panose="02020603050405020304" pitchFamily="18" charset="0"/>
                        </a:rPr>
                        <a:t>Alice</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solidFill>
                            <a:srgbClr val="FF0000"/>
                          </a:solidFill>
                          <a:latin typeface="Times New Roman" panose="02020603050405020304" pitchFamily="18" charset="0"/>
                          <a:cs typeface="Times New Roman" panose="02020603050405020304" pitchFamily="18" charset="0"/>
                        </a:rPr>
                        <a:t>Bob</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solidFill>
                            <a:srgbClr val="FF0000"/>
                          </a:solidFill>
                          <a:latin typeface="Times New Roman" panose="02020603050405020304" pitchFamily="18" charset="0"/>
                          <a:cs typeface="Times New Roman" panose="02020603050405020304" pitchFamily="18" charset="0"/>
                        </a:rPr>
                        <a:t>USDT</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solidFill>
                            <a:srgbClr val="FF0000"/>
                          </a:solidFill>
                          <a:latin typeface="Times New Roman" panose="02020603050405020304" pitchFamily="18" charset="0"/>
                          <a:cs typeface="Times New Roman" panose="02020603050405020304" pitchFamily="18" charset="0"/>
                        </a:rPr>
                        <a:t>18</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29172161"/>
                  </a:ext>
                </a:extLst>
              </a:tr>
            </a:tbl>
          </a:graphicData>
        </a:graphic>
      </p:graphicFrame>
    </p:spTree>
    <p:extLst>
      <p:ext uri="{BB962C8B-B14F-4D97-AF65-F5344CB8AC3E}">
        <p14:creationId xmlns:p14="http://schemas.microsoft.com/office/powerpoint/2010/main" val="2074083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randombar(horizontal)">
                                      <p:cBhvr>
                                        <p:cTn id="7" dur="250"/>
                                        <p:tgtEl>
                                          <p:spTgt spid="13"/>
                                        </p:tgtEl>
                                      </p:cBhvr>
                                    </p:animEffect>
                                  </p:childTnLst>
                                </p:cTn>
                              </p:par>
                              <p:par>
                                <p:cTn id="8" presetID="14" presetClass="entr" presetSubtype="1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randombar(horizontal)">
                                      <p:cBhvr>
                                        <p:cTn id="10" dur="25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44"/>
                                        </p:tgtEl>
                                        <p:attrNameLst>
                                          <p:attrName>style.visibility</p:attrName>
                                        </p:attrNameLst>
                                      </p:cBhvr>
                                      <p:to>
                                        <p:strVal val="visible"/>
                                      </p:to>
                                    </p:set>
                                    <p:animEffect transition="in" filter="randombar(horizontal)">
                                      <p:cBhvr>
                                        <p:cTn id="15" dur="500"/>
                                        <p:tgtEl>
                                          <p:spTgt spid="44"/>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109"/>
                                        </p:tgtEl>
                                        <p:attrNameLst>
                                          <p:attrName>style.visibility</p:attrName>
                                        </p:attrNameLst>
                                      </p:cBhvr>
                                      <p:to>
                                        <p:strVal val="visible"/>
                                      </p:to>
                                    </p:set>
                                    <p:animEffect transition="in" filter="randombar(horizontal)">
                                      <p:cBhvr>
                                        <p:cTn id="18" dur="500"/>
                                        <p:tgtEl>
                                          <p:spTgt spid="109"/>
                                        </p:tgtEl>
                                      </p:cBhvr>
                                    </p:animEffect>
                                  </p:childTnLst>
                                </p:cTn>
                              </p:par>
                              <p:par>
                                <p:cTn id="19" presetID="14" presetClass="entr" presetSubtype="10" fill="hold" nodeType="withEffect">
                                  <p:stCondLst>
                                    <p:cond delay="0"/>
                                  </p:stCondLst>
                                  <p:childTnLst>
                                    <p:set>
                                      <p:cBhvr>
                                        <p:cTn id="20" dur="1" fill="hold">
                                          <p:stCondLst>
                                            <p:cond delay="0"/>
                                          </p:stCondLst>
                                        </p:cTn>
                                        <p:tgtEl>
                                          <p:spTgt spid="47"/>
                                        </p:tgtEl>
                                        <p:attrNameLst>
                                          <p:attrName>style.visibility</p:attrName>
                                        </p:attrNameLst>
                                      </p:cBhvr>
                                      <p:to>
                                        <p:strVal val="visible"/>
                                      </p:to>
                                    </p:set>
                                    <p:animEffect transition="in" filter="randombar(horizontal)">
                                      <p:cBhvr>
                                        <p:cTn id="21" dur="500"/>
                                        <p:tgtEl>
                                          <p:spTgt spid="47"/>
                                        </p:tgtEl>
                                      </p:cBhvr>
                                    </p:animEffect>
                                  </p:childTnLst>
                                </p:cTn>
                              </p:par>
                              <p:par>
                                <p:cTn id="22" presetID="14" presetClass="entr" presetSubtype="10" fill="hold" nodeType="withEffect">
                                  <p:stCondLst>
                                    <p:cond delay="0"/>
                                  </p:stCondLst>
                                  <p:childTnLst>
                                    <p:set>
                                      <p:cBhvr>
                                        <p:cTn id="23" dur="1" fill="hold">
                                          <p:stCondLst>
                                            <p:cond delay="0"/>
                                          </p:stCondLst>
                                        </p:cTn>
                                        <p:tgtEl>
                                          <p:spTgt spid="73"/>
                                        </p:tgtEl>
                                        <p:attrNameLst>
                                          <p:attrName>style.visibility</p:attrName>
                                        </p:attrNameLst>
                                      </p:cBhvr>
                                      <p:to>
                                        <p:strVal val="visible"/>
                                      </p:to>
                                    </p:set>
                                    <p:animEffect transition="in" filter="randombar(horizontal)">
                                      <p:cBhvr>
                                        <p:cTn id="24" dur="500"/>
                                        <p:tgtEl>
                                          <p:spTgt spid="73"/>
                                        </p:tgtEl>
                                      </p:cBhvr>
                                    </p:animEffect>
                                  </p:childTnLst>
                                </p:cTn>
                              </p:par>
                              <p:par>
                                <p:cTn id="25" presetID="14" presetClass="entr" presetSubtype="1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randombar(horizontal)">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107"/>
                                        </p:tgtEl>
                                        <p:attrNameLst>
                                          <p:attrName>style.visibility</p:attrName>
                                        </p:attrNameLst>
                                      </p:cBhvr>
                                      <p:to>
                                        <p:strVal val="visible"/>
                                      </p:to>
                                    </p:set>
                                    <p:animEffect transition="in" filter="randombar(horizontal)">
                                      <p:cBhvr>
                                        <p:cTn id="32" dur="500"/>
                                        <p:tgtEl>
                                          <p:spTgt spid="107"/>
                                        </p:tgtEl>
                                      </p:cBhvr>
                                    </p:animEffect>
                                  </p:childTnLst>
                                </p:cTn>
                              </p:par>
                              <p:par>
                                <p:cTn id="33" presetID="14" presetClass="entr" presetSubtype="10" fill="hold" nodeType="withEffect">
                                  <p:stCondLst>
                                    <p:cond delay="0"/>
                                  </p:stCondLst>
                                  <p:childTnLst>
                                    <p:set>
                                      <p:cBhvr>
                                        <p:cTn id="34" dur="1" fill="hold">
                                          <p:stCondLst>
                                            <p:cond delay="0"/>
                                          </p:stCondLst>
                                        </p:cTn>
                                        <p:tgtEl>
                                          <p:spTgt spid="30"/>
                                        </p:tgtEl>
                                        <p:attrNameLst>
                                          <p:attrName>style.visibility</p:attrName>
                                        </p:attrNameLst>
                                      </p:cBhvr>
                                      <p:to>
                                        <p:strVal val="visible"/>
                                      </p:to>
                                    </p:set>
                                    <p:animEffect transition="in" filter="randombar(horizontal)">
                                      <p:cBhvr>
                                        <p:cTn id="35" dur="500"/>
                                        <p:tgtEl>
                                          <p:spTgt spid="30"/>
                                        </p:tgtEl>
                                      </p:cBhvr>
                                    </p:animEffect>
                                  </p:childTnLst>
                                </p:cTn>
                              </p:par>
                              <p:par>
                                <p:cTn id="36" presetID="14" presetClass="entr" presetSubtype="10" fill="hold" nodeType="with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randombar(horizontal)">
                                      <p:cBhvr>
                                        <p:cTn id="38" dur="500"/>
                                        <p:tgtEl>
                                          <p:spTgt spid="12"/>
                                        </p:tgtEl>
                                      </p:cBhvr>
                                    </p:animEffect>
                                  </p:childTnLst>
                                </p:cTn>
                              </p:par>
                              <p:par>
                                <p:cTn id="39" presetID="14" presetClass="entr" presetSubtype="10" fill="hold" nodeType="withEffect">
                                  <p:stCondLst>
                                    <p:cond delay="0"/>
                                  </p:stCondLst>
                                  <p:childTnLst>
                                    <p:set>
                                      <p:cBhvr>
                                        <p:cTn id="40" dur="1" fill="hold">
                                          <p:stCondLst>
                                            <p:cond delay="0"/>
                                          </p:stCondLst>
                                        </p:cTn>
                                        <p:tgtEl>
                                          <p:spTgt spid="74"/>
                                        </p:tgtEl>
                                        <p:attrNameLst>
                                          <p:attrName>style.visibility</p:attrName>
                                        </p:attrNameLst>
                                      </p:cBhvr>
                                      <p:to>
                                        <p:strVal val="visible"/>
                                      </p:to>
                                    </p:set>
                                    <p:animEffect transition="in" filter="randombar(horizontal)">
                                      <p:cBhvr>
                                        <p:cTn id="41" dur="500"/>
                                        <p:tgtEl>
                                          <p:spTgt spid="74"/>
                                        </p:tgtEl>
                                      </p:cBhvr>
                                    </p:animEffect>
                                  </p:childTnLst>
                                </p:cTn>
                              </p:par>
                            </p:childTnLst>
                          </p:cTn>
                        </p:par>
                      </p:childTnLst>
                    </p:cTn>
                  </p:par>
                  <p:par>
                    <p:cTn id="42" fill="hold">
                      <p:stCondLst>
                        <p:cond delay="indefinite"/>
                      </p:stCondLst>
                      <p:childTnLst>
                        <p:par>
                          <p:cTn id="43" fill="hold">
                            <p:stCondLst>
                              <p:cond delay="0"/>
                            </p:stCondLst>
                            <p:childTnLst>
                              <p:par>
                                <p:cTn id="44" presetID="14" presetClass="exit" presetSubtype="10" fill="hold" grpId="1" nodeType="clickEffect">
                                  <p:stCondLst>
                                    <p:cond delay="0"/>
                                  </p:stCondLst>
                                  <p:childTnLst>
                                    <p:animEffect transition="out" filter="randombar(horizontal)">
                                      <p:cBhvr>
                                        <p:cTn id="45" dur="500"/>
                                        <p:tgtEl>
                                          <p:spTgt spid="8"/>
                                        </p:tgtEl>
                                      </p:cBhvr>
                                    </p:animEffect>
                                    <p:set>
                                      <p:cBhvr>
                                        <p:cTn id="46" dur="1" fill="hold">
                                          <p:stCondLst>
                                            <p:cond delay="499"/>
                                          </p:stCondLst>
                                        </p:cTn>
                                        <p:tgtEl>
                                          <p:spTgt spid="8"/>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4" presetClass="entr" presetSubtype="10" fill="hold" nodeType="clickEffect">
                                  <p:stCondLst>
                                    <p:cond delay="0"/>
                                  </p:stCondLst>
                                  <p:childTnLst>
                                    <p:set>
                                      <p:cBhvr>
                                        <p:cTn id="50" dur="1" fill="hold">
                                          <p:stCondLst>
                                            <p:cond delay="0"/>
                                          </p:stCondLst>
                                        </p:cTn>
                                        <p:tgtEl>
                                          <p:spTgt spid="3"/>
                                        </p:tgtEl>
                                        <p:attrNameLst>
                                          <p:attrName>style.visibility</p:attrName>
                                        </p:attrNameLst>
                                      </p:cBhvr>
                                      <p:to>
                                        <p:strVal val="visible"/>
                                      </p:to>
                                    </p:set>
                                    <p:animEffect transition="in" filter="randombar(horizontal)">
                                      <p:cBhvr>
                                        <p:cTn id="51" dur="500"/>
                                        <p:tgtEl>
                                          <p:spTgt spid="3"/>
                                        </p:tgtEl>
                                      </p:cBhvr>
                                    </p:animEffect>
                                  </p:childTnLst>
                                </p:cTn>
                              </p:par>
                              <p:par>
                                <p:cTn id="52" presetID="14" presetClass="entr" presetSubtype="10" fill="hold" grpId="0" nodeType="withEffect">
                                  <p:stCondLst>
                                    <p:cond delay="0"/>
                                  </p:stCondLst>
                                  <p:childTnLst>
                                    <p:set>
                                      <p:cBhvr>
                                        <p:cTn id="53" dur="1" fill="hold">
                                          <p:stCondLst>
                                            <p:cond delay="0"/>
                                          </p:stCondLst>
                                        </p:cTn>
                                        <p:tgtEl>
                                          <p:spTgt spid="135"/>
                                        </p:tgtEl>
                                        <p:attrNameLst>
                                          <p:attrName>style.visibility</p:attrName>
                                        </p:attrNameLst>
                                      </p:cBhvr>
                                      <p:to>
                                        <p:strVal val="visible"/>
                                      </p:to>
                                    </p:set>
                                    <p:animEffect transition="in" filter="randombar(horizontal)">
                                      <p:cBhvr>
                                        <p:cTn id="54" dur="500"/>
                                        <p:tgtEl>
                                          <p:spTgt spid="135"/>
                                        </p:tgtEl>
                                      </p:cBhvr>
                                    </p:animEffect>
                                  </p:childTnLst>
                                </p:cTn>
                              </p:par>
                              <p:par>
                                <p:cTn id="55" presetID="14" presetClass="entr" presetSubtype="10" fill="hold" nodeType="withEffect">
                                  <p:stCondLst>
                                    <p:cond delay="0"/>
                                  </p:stCondLst>
                                  <p:childTnLst>
                                    <p:set>
                                      <p:cBhvr>
                                        <p:cTn id="56" dur="1" fill="hold">
                                          <p:stCondLst>
                                            <p:cond delay="0"/>
                                          </p:stCondLst>
                                        </p:cTn>
                                        <p:tgtEl>
                                          <p:spTgt spid="53"/>
                                        </p:tgtEl>
                                        <p:attrNameLst>
                                          <p:attrName>style.visibility</p:attrName>
                                        </p:attrNameLst>
                                      </p:cBhvr>
                                      <p:to>
                                        <p:strVal val="visible"/>
                                      </p:to>
                                    </p:set>
                                    <p:animEffect transition="in" filter="randombar(horizontal)">
                                      <p:cBhvr>
                                        <p:cTn id="57" dur="500"/>
                                        <p:tgtEl>
                                          <p:spTgt spid="53"/>
                                        </p:tgtEl>
                                      </p:cBhvr>
                                    </p:animEffect>
                                  </p:childTnLst>
                                </p:cTn>
                              </p:par>
                            </p:childTnLst>
                          </p:cTn>
                        </p:par>
                      </p:childTnLst>
                    </p:cTn>
                  </p:par>
                  <p:par>
                    <p:cTn id="58" fill="hold">
                      <p:stCondLst>
                        <p:cond delay="indefinite"/>
                      </p:stCondLst>
                      <p:childTnLst>
                        <p:par>
                          <p:cTn id="59" fill="hold">
                            <p:stCondLst>
                              <p:cond delay="0"/>
                            </p:stCondLst>
                            <p:childTnLst>
                              <p:par>
                                <p:cTn id="60" presetID="14" presetClass="entr" presetSubtype="10" fill="hold" grpId="0" nodeType="clickEffect">
                                  <p:stCondLst>
                                    <p:cond delay="0"/>
                                  </p:stCondLst>
                                  <p:childTnLst>
                                    <p:set>
                                      <p:cBhvr>
                                        <p:cTn id="61" dur="1" fill="hold">
                                          <p:stCondLst>
                                            <p:cond delay="0"/>
                                          </p:stCondLst>
                                        </p:cTn>
                                        <p:tgtEl>
                                          <p:spTgt spid="95"/>
                                        </p:tgtEl>
                                        <p:attrNameLst>
                                          <p:attrName>style.visibility</p:attrName>
                                        </p:attrNameLst>
                                      </p:cBhvr>
                                      <p:to>
                                        <p:strVal val="visible"/>
                                      </p:to>
                                    </p:set>
                                    <p:animEffect transition="in" filter="randombar(horizontal)">
                                      <p:cBhvr>
                                        <p:cTn id="62" dur="500"/>
                                        <p:tgtEl>
                                          <p:spTgt spid="95"/>
                                        </p:tgtEl>
                                      </p:cBhvr>
                                    </p:animEffect>
                                  </p:childTnLst>
                                </p:cTn>
                              </p:par>
                              <p:par>
                                <p:cTn id="63" presetID="14" presetClass="entr" presetSubtype="10" fill="hold" nodeType="withEffect">
                                  <p:stCondLst>
                                    <p:cond delay="0"/>
                                  </p:stCondLst>
                                  <p:childTnLst>
                                    <p:set>
                                      <p:cBhvr>
                                        <p:cTn id="64" dur="1" fill="hold">
                                          <p:stCondLst>
                                            <p:cond delay="0"/>
                                          </p:stCondLst>
                                        </p:cTn>
                                        <p:tgtEl>
                                          <p:spTgt spid="93"/>
                                        </p:tgtEl>
                                        <p:attrNameLst>
                                          <p:attrName>style.visibility</p:attrName>
                                        </p:attrNameLst>
                                      </p:cBhvr>
                                      <p:to>
                                        <p:strVal val="visible"/>
                                      </p:to>
                                    </p:set>
                                    <p:animEffect transition="in" filter="randombar(horizontal)">
                                      <p:cBhvr>
                                        <p:cTn id="65" dur="500"/>
                                        <p:tgtEl>
                                          <p:spTgt spid="93"/>
                                        </p:tgtEl>
                                      </p:cBhvr>
                                    </p:animEffect>
                                  </p:childTnLst>
                                </p:cTn>
                              </p:par>
                            </p:childTnLst>
                          </p:cTn>
                        </p:par>
                      </p:childTnLst>
                    </p:cTn>
                  </p:par>
                  <p:par>
                    <p:cTn id="66" fill="hold">
                      <p:stCondLst>
                        <p:cond delay="indefinite"/>
                      </p:stCondLst>
                      <p:childTnLst>
                        <p:par>
                          <p:cTn id="67" fill="hold">
                            <p:stCondLst>
                              <p:cond delay="0"/>
                            </p:stCondLst>
                            <p:childTnLst>
                              <p:par>
                                <p:cTn id="68" presetID="14" presetClass="entr" presetSubtype="10" fill="hold" nodeType="clickEffect">
                                  <p:stCondLst>
                                    <p:cond delay="0"/>
                                  </p:stCondLst>
                                  <p:childTnLst>
                                    <p:set>
                                      <p:cBhvr>
                                        <p:cTn id="69" dur="1" fill="hold">
                                          <p:stCondLst>
                                            <p:cond delay="0"/>
                                          </p:stCondLst>
                                        </p:cTn>
                                        <p:tgtEl>
                                          <p:spTgt spid="6"/>
                                        </p:tgtEl>
                                        <p:attrNameLst>
                                          <p:attrName>style.visibility</p:attrName>
                                        </p:attrNameLst>
                                      </p:cBhvr>
                                      <p:to>
                                        <p:strVal val="visible"/>
                                      </p:to>
                                    </p:set>
                                    <p:animEffect transition="in" filter="randombar(horizontal)">
                                      <p:cBhvr>
                                        <p:cTn id="70" dur="500"/>
                                        <p:tgtEl>
                                          <p:spTgt spid="6"/>
                                        </p:tgtEl>
                                      </p:cBhvr>
                                    </p:animEffect>
                                  </p:childTnLst>
                                </p:cTn>
                              </p:par>
                              <p:par>
                                <p:cTn id="71" presetID="14" presetClass="entr" presetSubtype="10" fill="hold" grpId="0" nodeType="withEffect">
                                  <p:stCondLst>
                                    <p:cond delay="0"/>
                                  </p:stCondLst>
                                  <p:childTnLst>
                                    <p:set>
                                      <p:cBhvr>
                                        <p:cTn id="72" dur="1" fill="hold">
                                          <p:stCondLst>
                                            <p:cond delay="0"/>
                                          </p:stCondLst>
                                        </p:cTn>
                                        <p:tgtEl>
                                          <p:spTgt spid="149"/>
                                        </p:tgtEl>
                                        <p:attrNameLst>
                                          <p:attrName>style.visibility</p:attrName>
                                        </p:attrNameLst>
                                      </p:cBhvr>
                                      <p:to>
                                        <p:strVal val="visible"/>
                                      </p:to>
                                    </p:set>
                                    <p:animEffect transition="in" filter="randombar(horizontal)">
                                      <p:cBhvr>
                                        <p:cTn id="73" dur="500"/>
                                        <p:tgtEl>
                                          <p:spTgt spid="149"/>
                                        </p:tgtEl>
                                      </p:cBhvr>
                                    </p:animEffect>
                                  </p:childTnLst>
                                </p:cTn>
                              </p:par>
                              <p:par>
                                <p:cTn id="74" presetID="14" presetClass="entr" presetSubtype="10" fill="hold" nodeType="withEffect">
                                  <p:stCondLst>
                                    <p:cond delay="0"/>
                                  </p:stCondLst>
                                  <p:childTnLst>
                                    <p:set>
                                      <p:cBhvr>
                                        <p:cTn id="75" dur="1" fill="hold">
                                          <p:stCondLst>
                                            <p:cond delay="0"/>
                                          </p:stCondLst>
                                        </p:cTn>
                                        <p:tgtEl>
                                          <p:spTgt spid="147"/>
                                        </p:tgtEl>
                                        <p:attrNameLst>
                                          <p:attrName>style.visibility</p:attrName>
                                        </p:attrNameLst>
                                      </p:cBhvr>
                                      <p:to>
                                        <p:strVal val="visible"/>
                                      </p:to>
                                    </p:set>
                                    <p:animEffect transition="in" filter="randombar(horizontal)">
                                      <p:cBhvr>
                                        <p:cTn id="76" dur="500"/>
                                        <p:tgtEl>
                                          <p:spTgt spid="147"/>
                                        </p:tgtEl>
                                      </p:cBhvr>
                                    </p:animEffect>
                                  </p:childTnLst>
                                </p:cTn>
                              </p:par>
                            </p:childTnLst>
                          </p:cTn>
                        </p:par>
                      </p:childTnLst>
                    </p:cTn>
                  </p:par>
                  <p:par>
                    <p:cTn id="77" fill="hold">
                      <p:stCondLst>
                        <p:cond delay="indefinite"/>
                      </p:stCondLst>
                      <p:childTnLst>
                        <p:par>
                          <p:cTn id="78" fill="hold">
                            <p:stCondLst>
                              <p:cond delay="0"/>
                            </p:stCondLst>
                            <p:childTnLst>
                              <p:par>
                                <p:cTn id="79" presetID="14" presetClass="entr" presetSubtype="10" fill="hold" grpId="0" nodeType="clickEffect">
                                  <p:stCondLst>
                                    <p:cond delay="0"/>
                                  </p:stCondLst>
                                  <p:childTnLst>
                                    <p:set>
                                      <p:cBhvr>
                                        <p:cTn id="80" dur="1" fill="hold">
                                          <p:stCondLst>
                                            <p:cond delay="0"/>
                                          </p:stCondLst>
                                        </p:cTn>
                                        <p:tgtEl>
                                          <p:spTgt spid="108"/>
                                        </p:tgtEl>
                                        <p:attrNameLst>
                                          <p:attrName>style.visibility</p:attrName>
                                        </p:attrNameLst>
                                      </p:cBhvr>
                                      <p:to>
                                        <p:strVal val="visible"/>
                                      </p:to>
                                    </p:set>
                                    <p:animEffect transition="in" filter="randombar(horizontal)">
                                      <p:cBhvr>
                                        <p:cTn id="81" dur="500"/>
                                        <p:tgtEl>
                                          <p:spTgt spid="108"/>
                                        </p:tgtEl>
                                      </p:cBhvr>
                                    </p:animEffect>
                                  </p:childTnLst>
                                </p:cTn>
                              </p:par>
                              <p:par>
                                <p:cTn id="82" presetID="14" presetClass="entr" presetSubtype="10" fill="hold" nodeType="withEffect">
                                  <p:stCondLst>
                                    <p:cond delay="0"/>
                                  </p:stCondLst>
                                  <p:childTnLst>
                                    <p:set>
                                      <p:cBhvr>
                                        <p:cTn id="83" dur="1" fill="hold">
                                          <p:stCondLst>
                                            <p:cond delay="0"/>
                                          </p:stCondLst>
                                        </p:cTn>
                                        <p:tgtEl>
                                          <p:spTgt spid="96"/>
                                        </p:tgtEl>
                                        <p:attrNameLst>
                                          <p:attrName>style.visibility</p:attrName>
                                        </p:attrNameLst>
                                      </p:cBhvr>
                                      <p:to>
                                        <p:strVal val="visible"/>
                                      </p:to>
                                    </p:set>
                                    <p:animEffect transition="in" filter="randombar(horizontal)">
                                      <p:cBhvr>
                                        <p:cTn id="84" dur="500"/>
                                        <p:tgtEl>
                                          <p:spTgt spid="96"/>
                                        </p:tgtEl>
                                      </p:cBhvr>
                                    </p:animEffect>
                                  </p:childTnLst>
                                </p:cTn>
                              </p:par>
                              <p:par>
                                <p:cTn id="85" presetID="14" presetClass="entr" presetSubtype="10" fill="hold" nodeType="withEffect">
                                  <p:stCondLst>
                                    <p:cond delay="0"/>
                                  </p:stCondLst>
                                  <p:childTnLst>
                                    <p:set>
                                      <p:cBhvr>
                                        <p:cTn id="86" dur="1" fill="hold">
                                          <p:stCondLst>
                                            <p:cond delay="0"/>
                                          </p:stCondLst>
                                        </p:cTn>
                                        <p:tgtEl>
                                          <p:spTgt spid="42"/>
                                        </p:tgtEl>
                                        <p:attrNameLst>
                                          <p:attrName>style.visibility</p:attrName>
                                        </p:attrNameLst>
                                      </p:cBhvr>
                                      <p:to>
                                        <p:strVal val="visible"/>
                                      </p:to>
                                    </p:set>
                                    <p:animEffect transition="in" filter="randombar(horizontal)">
                                      <p:cBhvr>
                                        <p:cTn id="87" dur="500"/>
                                        <p:tgtEl>
                                          <p:spTgt spid="42"/>
                                        </p:tgtEl>
                                      </p:cBhvr>
                                    </p:animEffect>
                                  </p:childTnLst>
                                </p:cTn>
                              </p:par>
                              <p:par>
                                <p:cTn id="88" presetID="14" presetClass="entr" presetSubtype="10" fill="hold" grpId="0" nodeType="withEffect">
                                  <p:stCondLst>
                                    <p:cond delay="0"/>
                                  </p:stCondLst>
                                  <p:childTnLst>
                                    <p:set>
                                      <p:cBhvr>
                                        <p:cTn id="89" dur="1" fill="hold">
                                          <p:stCondLst>
                                            <p:cond delay="0"/>
                                          </p:stCondLst>
                                        </p:cTn>
                                        <p:tgtEl>
                                          <p:spTgt spid="138"/>
                                        </p:tgtEl>
                                        <p:attrNameLst>
                                          <p:attrName>style.visibility</p:attrName>
                                        </p:attrNameLst>
                                      </p:cBhvr>
                                      <p:to>
                                        <p:strVal val="visible"/>
                                      </p:to>
                                    </p:set>
                                    <p:animEffect transition="in" filter="randombar(horizontal)">
                                      <p:cBhvr>
                                        <p:cTn id="90" dur="500"/>
                                        <p:tgtEl>
                                          <p:spTgt spid="138"/>
                                        </p:tgtEl>
                                      </p:cBhvr>
                                    </p:animEffect>
                                  </p:childTnLst>
                                </p:cTn>
                              </p:par>
                              <p:par>
                                <p:cTn id="91" presetID="14" presetClass="entr" presetSubtype="10" fill="hold" nodeType="withEffect">
                                  <p:stCondLst>
                                    <p:cond delay="0"/>
                                  </p:stCondLst>
                                  <p:childTnLst>
                                    <p:set>
                                      <p:cBhvr>
                                        <p:cTn id="92" dur="1" fill="hold">
                                          <p:stCondLst>
                                            <p:cond delay="0"/>
                                          </p:stCondLst>
                                        </p:cTn>
                                        <p:tgtEl>
                                          <p:spTgt spid="136"/>
                                        </p:tgtEl>
                                        <p:attrNameLst>
                                          <p:attrName>style.visibility</p:attrName>
                                        </p:attrNameLst>
                                      </p:cBhvr>
                                      <p:to>
                                        <p:strVal val="visible"/>
                                      </p:to>
                                    </p:set>
                                    <p:animEffect transition="in" filter="randombar(horizontal)">
                                      <p:cBhvr>
                                        <p:cTn id="93" dur="500"/>
                                        <p:tgtEl>
                                          <p:spTgt spid="136"/>
                                        </p:tgtEl>
                                      </p:cBhvr>
                                    </p:animEffect>
                                  </p:childTnLst>
                                </p:cTn>
                              </p:par>
                            </p:childTnLst>
                          </p:cTn>
                        </p:par>
                      </p:childTnLst>
                    </p:cTn>
                  </p:par>
                  <p:par>
                    <p:cTn id="94" fill="hold">
                      <p:stCondLst>
                        <p:cond delay="indefinite"/>
                      </p:stCondLst>
                      <p:childTnLst>
                        <p:par>
                          <p:cTn id="95" fill="hold">
                            <p:stCondLst>
                              <p:cond delay="0"/>
                            </p:stCondLst>
                            <p:childTnLst>
                              <p:par>
                                <p:cTn id="96" presetID="14" presetClass="entr" presetSubtype="10" fill="hold" nodeType="clickEffect">
                                  <p:stCondLst>
                                    <p:cond delay="0"/>
                                  </p:stCondLst>
                                  <p:childTnLst>
                                    <p:set>
                                      <p:cBhvr>
                                        <p:cTn id="97" dur="1" fill="hold">
                                          <p:stCondLst>
                                            <p:cond delay="0"/>
                                          </p:stCondLst>
                                        </p:cTn>
                                        <p:tgtEl>
                                          <p:spTgt spid="99"/>
                                        </p:tgtEl>
                                        <p:attrNameLst>
                                          <p:attrName>style.visibility</p:attrName>
                                        </p:attrNameLst>
                                      </p:cBhvr>
                                      <p:to>
                                        <p:strVal val="visible"/>
                                      </p:to>
                                    </p:set>
                                    <p:animEffect transition="in" filter="randombar(horizontal)">
                                      <p:cBhvr>
                                        <p:cTn id="98" dur="500"/>
                                        <p:tgtEl>
                                          <p:spTgt spid="99"/>
                                        </p:tgtEl>
                                      </p:cBhvr>
                                    </p:animEffect>
                                  </p:childTnLst>
                                </p:cTn>
                              </p:par>
                              <p:par>
                                <p:cTn id="99" presetID="14" presetClass="entr" presetSubtype="10" fill="hold" nodeType="withEffect">
                                  <p:stCondLst>
                                    <p:cond delay="0"/>
                                  </p:stCondLst>
                                  <p:childTnLst>
                                    <p:set>
                                      <p:cBhvr>
                                        <p:cTn id="100" dur="1" fill="hold">
                                          <p:stCondLst>
                                            <p:cond delay="0"/>
                                          </p:stCondLst>
                                        </p:cTn>
                                        <p:tgtEl>
                                          <p:spTgt spid="137"/>
                                        </p:tgtEl>
                                        <p:attrNameLst>
                                          <p:attrName>style.visibility</p:attrName>
                                        </p:attrNameLst>
                                      </p:cBhvr>
                                      <p:to>
                                        <p:strVal val="visible"/>
                                      </p:to>
                                    </p:set>
                                    <p:animEffect transition="in" filter="randombar(horizontal)">
                                      <p:cBhvr>
                                        <p:cTn id="101" dur="500"/>
                                        <p:tgtEl>
                                          <p:spTgt spid="137"/>
                                        </p:tgtEl>
                                      </p:cBhvr>
                                    </p:animEffect>
                                  </p:childTnLst>
                                </p:cTn>
                              </p:par>
                              <p:par>
                                <p:cTn id="102" presetID="14" presetClass="entr" presetSubtype="10" fill="hold" nodeType="withEffect">
                                  <p:stCondLst>
                                    <p:cond delay="0"/>
                                  </p:stCondLst>
                                  <p:childTnLst>
                                    <p:set>
                                      <p:cBhvr>
                                        <p:cTn id="103" dur="1" fill="hold">
                                          <p:stCondLst>
                                            <p:cond delay="0"/>
                                          </p:stCondLst>
                                        </p:cTn>
                                        <p:tgtEl>
                                          <p:spTgt spid="144"/>
                                        </p:tgtEl>
                                        <p:attrNameLst>
                                          <p:attrName>style.visibility</p:attrName>
                                        </p:attrNameLst>
                                      </p:cBhvr>
                                      <p:to>
                                        <p:strVal val="visible"/>
                                      </p:to>
                                    </p:set>
                                    <p:animEffect transition="in" filter="randombar(horizontal)">
                                      <p:cBhvr>
                                        <p:cTn id="104" dur="500"/>
                                        <p:tgtEl>
                                          <p:spTgt spid="144"/>
                                        </p:tgtEl>
                                      </p:cBhvr>
                                    </p:animEffect>
                                  </p:childTnLst>
                                </p:cTn>
                              </p:par>
                              <p:par>
                                <p:cTn id="105" presetID="14" presetClass="entr" presetSubtype="10" fill="hold" grpId="0" nodeType="withEffect">
                                  <p:stCondLst>
                                    <p:cond delay="0"/>
                                  </p:stCondLst>
                                  <p:childTnLst>
                                    <p:set>
                                      <p:cBhvr>
                                        <p:cTn id="106" dur="1" fill="hold">
                                          <p:stCondLst>
                                            <p:cond delay="0"/>
                                          </p:stCondLst>
                                        </p:cTn>
                                        <p:tgtEl>
                                          <p:spTgt spid="15"/>
                                        </p:tgtEl>
                                        <p:attrNameLst>
                                          <p:attrName>style.visibility</p:attrName>
                                        </p:attrNameLst>
                                      </p:cBhvr>
                                      <p:to>
                                        <p:strVal val="visible"/>
                                      </p:to>
                                    </p:set>
                                    <p:animEffect transition="in" filter="randombar(horizontal)">
                                      <p:cBhvr>
                                        <p:cTn id="107" dur="500"/>
                                        <p:tgtEl>
                                          <p:spTgt spid="15"/>
                                        </p:tgtEl>
                                      </p:cBhvr>
                                    </p:animEffect>
                                  </p:childTnLst>
                                </p:cTn>
                              </p:par>
                              <p:par>
                                <p:cTn id="108" presetID="14" presetClass="entr" presetSubtype="10" fill="hold" grpId="0" nodeType="withEffect">
                                  <p:stCondLst>
                                    <p:cond delay="0"/>
                                  </p:stCondLst>
                                  <p:childTnLst>
                                    <p:set>
                                      <p:cBhvr>
                                        <p:cTn id="109" dur="1" fill="hold">
                                          <p:stCondLst>
                                            <p:cond delay="0"/>
                                          </p:stCondLst>
                                        </p:cTn>
                                        <p:tgtEl>
                                          <p:spTgt spid="81"/>
                                        </p:tgtEl>
                                        <p:attrNameLst>
                                          <p:attrName>style.visibility</p:attrName>
                                        </p:attrNameLst>
                                      </p:cBhvr>
                                      <p:to>
                                        <p:strVal val="visible"/>
                                      </p:to>
                                    </p:set>
                                    <p:animEffect transition="in" filter="randombar(horizontal)">
                                      <p:cBhvr>
                                        <p:cTn id="110" dur="500"/>
                                        <p:tgtEl>
                                          <p:spTgt spid="81"/>
                                        </p:tgtEl>
                                      </p:cBhvr>
                                    </p:animEffect>
                                  </p:childTnLst>
                                </p:cTn>
                              </p:par>
                              <p:par>
                                <p:cTn id="111" presetID="14" presetClass="entr" presetSubtype="10" fill="hold" nodeType="withEffect">
                                  <p:stCondLst>
                                    <p:cond delay="0"/>
                                  </p:stCondLst>
                                  <p:childTnLst>
                                    <p:set>
                                      <p:cBhvr>
                                        <p:cTn id="112" dur="1" fill="hold">
                                          <p:stCondLst>
                                            <p:cond delay="0"/>
                                          </p:stCondLst>
                                        </p:cTn>
                                        <p:tgtEl>
                                          <p:spTgt spid="84"/>
                                        </p:tgtEl>
                                        <p:attrNameLst>
                                          <p:attrName>style.visibility</p:attrName>
                                        </p:attrNameLst>
                                      </p:cBhvr>
                                      <p:to>
                                        <p:strVal val="visible"/>
                                      </p:to>
                                    </p:set>
                                    <p:animEffect transition="in" filter="randombar(horizontal)">
                                      <p:cBhvr>
                                        <p:cTn id="113" dur="500"/>
                                        <p:tgtEl>
                                          <p:spTgt spid="84"/>
                                        </p:tgtEl>
                                      </p:cBhvr>
                                    </p:animEffect>
                                  </p:childTnLst>
                                </p:cTn>
                              </p:par>
                            </p:childTnLst>
                          </p:cTn>
                        </p:par>
                      </p:childTnLst>
                    </p:cTn>
                  </p:par>
                  <p:par>
                    <p:cTn id="114" fill="hold">
                      <p:stCondLst>
                        <p:cond delay="indefinite"/>
                      </p:stCondLst>
                      <p:childTnLst>
                        <p:par>
                          <p:cTn id="115" fill="hold">
                            <p:stCondLst>
                              <p:cond delay="0"/>
                            </p:stCondLst>
                            <p:childTnLst>
                              <p:par>
                                <p:cTn id="116" presetID="14" presetClass="exit" presetSubtype="10" fill="hold" nodeType="clickEffect">
                                  <p:stCondLst>
                                    <p:cond delay="0"/>
                                  </p:stCondLst>
                                  <p:childTnLst>
                                    <p:animEffect transition="out" filter="randombar(horizontal)">
                                      <p:cBhvr>
                                        <p:cTn id="117" dur="500"/>
                                        <p:tgtEl>
                                          <p:spTgt spid="84"/>
                                        </p:tgtEl>
                                      </p:cBhvr>
                                    </p:animEffect>
                                    <p:set>
                                      <p:cBhvr>
                                        <p:cTn id="118" dur="1" fill="hold">
                                          <p:stCondLst>
                                            <p:cond delay="499"/>
                                          </p:stCondLst>
                                        </p:cTn>
                                        <p:tgtEl>
                                          <p:spTgt spid="84"/>
                                        </p:tgtEl>
                                        <p:attrNameLst>
                                          <p:attrName>style.visibility</p:attrName>
                                        </p:attrNameLst>
                                      </p:cBhvr>
                                      <p:to>
                                        <p:strVal val="hidden"/>
                                      </p:to>
                                    </p:set>
                                  </p:childTnLst>
                                </p:cTn>
                              </p:par>
                            </p:childTnLst>
                          </p:cTn>
                        </p:par>
                      </p:childTnLst>
                    </p:cTn>
                  </p:par>
                  <p:par>
                    <p:cTn id="119" fill="hold">
                      <p:stCondLst>
                        <p:cond delay="indefinite"/>
                      </p:stCondLst>
                      <p:childTnLst>
                        <p:par>
                          <p:cTn id="120" fill="hold">
                            <p:stCondLst>
                              <p:cond delay="0"/>
                            </p:stCondLst>
                            <p:childTnLst>
                              <p:par>
                                <p:cTn id="121" presetID="14" presetClass="entr" presetSubtype="10" fill="hold" grpId="0" nodeType="clickEffect">
                                  <p:stCondLst>
                                    <p:cond delay="0"/>
                                  </p:stCondLst>
                                  <p:childTnLst>
                                    <p:set>
                                      <p:cBhvr>
                                        <p:cTn id="122" dur="1" fill="hold">
                                          <p:stCondLst>
                                            <p:cond delay="0"/>
                                          </p:stCondLst>
                                        </p:cTn>
                                        <p:tgtEl>
                                          <p:spTgt spid="60"/>
                                        </p:tgtEl>
                                        <p:attrNameLst>
                                          <p:attrName>style.visibility</p:attrName>
                                        </p:attrNameLst>
                                      </p:cBhvr>
                                      <p:to>
                                        <p:strVal val="visible"/>
                                      </p:to>
                                    </p:set>
                                    <p:animEffect transition="in" filter="randombar(horizontal)">
                                      <p:cBhvr>
                                        <p:cTn id="123" dur="500"/>
                                        <p:tgtEl>
                                          <p:spTgt spid="60"/>
                                        </p:tgtEl>
                                      </p:cBhvr>
                                    </p:animEffect>
                                  </p:childTnLst>
                                </p:cTn>
                              </p:par>
                              <p:par>
                                <p:cTn id="124" presetID="14" presetClass="entr" presetSubtype="10" fill="hold" nodeType="withEffect">
                                  <p:stCondLst>
                                    <p:cond delay="0"/>
                                  </p:stCondLst>
                                  <p:childTnLst>
                                    <p:set>
                                      <p:cBhvr>
                                        <p:cTn id="125" dur="1" fill="hold">
                                          <p:stCondLst>
                                            <p:cond delay="0"/>
                                          </p:stCondLst>
                                        </p:cTn>
                                        <p:tgtEl>
                                          <p:spTgt spid="71"/>
                                        </p:tgtEl>
                                        <p:attrNameLst>
                                          <p:attrName>style.visibility</p:attrName>
                                        </p:attrNameLst>
                                      </p:cBhvr>
                                      <p:to>
                                        <p:strVal val="visible"/>
                                      </p:to>
                                    </p:set>
                                    <p:animEffect transition="in" filter="randombar(horizontal)">
                                      <p:cBhvr>
                                        <p:cTn id="126" dur="500"/>
                                        <p:tgtEl>
                                          <p:spTgt spid="71"/>
                                        </p:tgtEl>
                                      </p:cBhvr>
                                    </p:animEffect>
                                  </p:childTnLst>
                                </p:cTn>
                              </p:par>
                              <p:par>
                                <p:cTn id="127" presetID="14" presetClass="entr" presetSubtype="10" fill="hold" nodeType="withEffect">
                                  <p:stCondLst>
                                    <p:cond delay="0"/>
                                  </p:stCondLst>
                                  <p:childTnLst>
                                    <p:set>
                                      <p:cBhvr>
                                        <p:cTn id="128" dur="1" fill="hold">
                                          <p:stCondLst>
                                            <p:cond delay="0"/>
                                          </p:stCondLst>
                                        </p:cTn>
                                        <p:tgtEl>
                                          <p:spTgt spid="67"/>
                                        </p:tgtEl>
                                        <p:attrNameLst>
                                          <p:attrName>style.visibility</p:attrName>
                                        </p:attrNameLst>
                                      </p:cBhvr>
                                      <p:to>
                                        <p:strVal val="visible"/>
                                      </p:to>
                                    </p:set>
                                    <p:animEffect transition="in" filter="randombar(horizontal)">
                                      <p:cBhvr>
                                        <p:cTn id="129" dur="500"/>
                                        <p:tgtEl>
                                          <p:spTgt spid="67"/>
                                        </p:tgtEl>
                                      </p:cBhvr>
                                    </p:animEffect>
                                  </p:childTnLst>
                                </p:cTn>
                              </p:par>
                              <p:par>
                                <p:cTn id="130" presetID="14" presetClass="entr" presetSubtype="10" fill="hold" nodeType="withEffect">
                                  <p:stCondLst>
                                    <p:cond delay="0"/>
                                  </p:stCondLst>
                                  <p:childTnLst>
                                    <p:set>
                                      <p:cBhvr>
                                        <p:cTn id="131" dur="1" fill="hold">
                                          <p:stCondLst>
                                            <p:cond delay="0"/>
                                          </p:stCondLst>
                                        </p:cTn>
                                        <p:tgtEl>
                                          <p:spTgt spid="21"/>
                                        </p:tgtEl>
                                        <p:attrNameLst>
                                          <p:attrName>style.visibility</p:attrName>
                                        </p:attrNameLst>
                                      </p:cBhvr>
                                      <p:to>
                                        <p:strVal val="visible"/>
                                      </p:to>
                                    </p:set>
                                    <p:animEffect transition="in" filter="randombar(horizontal)">
                                      <p:cBhvr>
                                        <p:cTn id="132" dur="500"/>
                                        <p:tgtEl>
                                          <p:spTgt spid="21"/>
                                        </p:tgtEl>
                                      </p:cBhvr>
                                    </p:animEffect>
                                  </p:childTnLst>
                                </p:cTn>
                              </p:par>
                              <p:par>
                                <p:cTn id="133" presetID="14" presetClass="entr" presetSubtype="10" fill="hold" grpId="0" nodeType="withEffect">
                                  <p:stCondLst>
                                    <p:cond delay="0"/>
                                  </p:stCondLst>
                                  <p:childTnLst>
                                    <p:set>
                                      <p:cBhvr>
                                        <p:cTn id="134" dur="1" fill="hold">
                                          <p:stCondLst>
                                            <p:cond delay="0"/>
                                          </p:stCondLst>
                                        </p:cTn>
                                        <p:tgtEl>
                                          <p:spTgt spid="64"/>
                                        </p:tgtEl>
                                        <p:attrNameLst>
                                          <p:attrName>style.visibility</p:attrName>
                                        </p:attrNameLst>
                                      </p:cBhvr>
                                      <p:to>
                                        <p:strVal val="visible"/>
                                      </p:to>
                                    </p:set>
                                    <p:animEffect transition="in" filter="randombar(horizontal)">
                                      <p:cBhvr>
                                        <p:cTn id="135" dur="500"/>
                                        <p:tgtEl>
                                          <p:spTgt spid="64"/>
                                        </p:tgtEl>
                                      </p:cBhvr>
                                    </p:animEffect>
                                  </p:childTnLst>
                                </p:cTn>
                              </p:par>
                              <p:par>
                                <p:cTn id="136" presetID="14" presetClass="entr" presetSubtype="10" fill="hold" nodeType="withEffect">
                                  <p:stCondLst>
                                    <p:cond delay="0"/>
                                  </p:stCondLst>
                                  <p:childTnLst>
                                    <p:set>
                                      <p:cBhvr>
                                        <p:cTn id="137" dur="1" fill="hold">
                                          <p:stCondLst>
                                            <p:cond delay="0"/>
                                          </p:stCondLst>
                                        </p:cTn>
                                        <p:tgtEl>
                                          <p:spTgt spid="62"/>
                                        </p:tgtEl>
                                        <p:attrNameLst>
                                          <p:attrName>style.visibility</p:attrName>
                                        </p:attrNameLst>
                                      </p:cBhvr>
                                      <p:to>
                                        <p:strVal val="visible"/>
                                      </p:to>
                                    </p:set>
                                    <p:animEffect transition="in" filter="randombar(horizontal)">
                                      <p:cBhvr>
                                        <p:cTn id="138" dur="500"/>
                                        <p:tgtEl>
                                          <p:spTgt spid="62"/>
                                        </p:tgtEl>
                                      </p:cBhvr>
                                    </p:animEffect>
                                  </p:childTnLst>
                                </p:cTn>
                              </p:par>
                              <p:par>
                                <p:cTn id="139" presetID="14" presetClass="entr" presetSubtype="10" fill="hold" nodeType="withEffect">
                                  <p:stCondLst>
                                    <p:cond delay="0"/>
                                  </p:stCondLst>
                                  <p:childTnLst>
                                    <p:set>
                                      <p:cBhvr>
                                        <p:cTn id="140" dur="1" fill="hold">
                                          <p:stCondLst>
                                            <p:cond delay="0"/>
                                          </p:stCondLst>
                                        </p:cTn>
                                        <p:tgtEl>
                                          <p:spTgt spid="57"/>
                                        </p:tgtEl>
                                        <p:attrNameLst>
                                          <p:attrName>style.visibility</p:attrName>
                                        </p:attrNameLst>
                                      </p:cBhvr>
                                      <p:to>
                                        <p:strVal val="visible"/>
                                      </p:to>
                                    </p:set>
                                    <p:animEffect transition="in" filter="randombar(horizontal)">
                                      <p:cBhvr>
                                        <p:cTn id="141" dur="500"/>
                                        <p:tgtEl>
                                          <p:spTgt spid="57"/>
                                        </p:tgtEl>
                                      </p:cBhvr>
                                    </p:animEffect>
                                  </p:childTnLst>
                                </p:cTn>
                              </p:par>
                              <p:par>
                                <p:cTn id="142" presetID="14" presetClass="entr" presetSubtype="10" fill="hold" nodeType="withEffect">
                                  <p:stCondLst>
                                    <p:cond delay="0"/>
                                  </p:stCondLst>
                                  <p:childTnLst>
                                    <p:set>
                                      <p:cBhvr>
                                        <p:cTn id="143" dur="1" fill="hold">
                                          <p:stCondLst>
                                            <p:cond delay="0"/>
                                          </p:stCondLst>
                                        </p:cTn>
                                        <p:tgtEl>
                                          <p:spTgt spid="86"/>
                                        </p:tgtEl>
                                        <p:attrNameLst>
                                          <p:attrName>style.visibility</p:attrName>
                                        </p:attrNameLst>
                                      </p:cBhvr>
                                      <p:to>
                                        <p:strVal val="visible"/>
                                      </p:to>
                                    </p:set>
                                    <p:animEffect transition="in" filter="randombar(horizontal)">
                                      <p:cBhvr>
                                        <p:cTn id="144" dur="500"/>
                                        <p:tgtEl>
                                          <p:spTgt spid="86"/>
                                        </p:tgtEl>
                                      </p:cBhvr>
                                    </p:animEffect>
                                  </p:childTnLst>
                                </p:cTn>
                              </p:par>
                            </p:childTnLst>
                          </p:cTn>
                        </p:par>
                      </p:childTnLst>
                    </p:cTn>
                  </p:par>
                  <p:par>
                    <p:cTn id="145" fill="hold">
                      <p:stCondLst>
                        <p:cond delay="indefinite"/>
                      </p:stCondLst>
                      <p:childTnLst>
                        <p:par>
                          <p:cTn id="146" fill="hold">
                            <p:stCondLst>
                              <p:cond delay="0"/>
                            </p:stCondLst>
                            <p:childTnLst>
                              <p:par>
                                <p:cTn id="147" presetID="14" presetClass="entr" presetSubtype="10" fill="hold" nodeType="clickEffect">
                                  <p:stCondLst>
                                    <p:cond delay="0"/>
                                  </p:stCondLst>
                                  <p:childTnLst>
                                    <p:set>
                                      <p:cBhvr>
                                        <p:cTn id="148" dur="1" fill="hold">
                                          <p:stCondLst>
                                            <p:cond delay="0"/>
                                          </p:stCondLst>
                                        </p:cTn>
                                        <p:tgtEl>
                                          <p:spTgt spid="4"/>
                                        </p:tgtEl>
                                        <p:attrNameLst>
                                          <p:attrName>style.visibility</p:attrName>
                                        </p:attrNameLst>
                                      </p:cBhvr>
                                      <p:to>
                                        <p:strVal val="visible"/>
                                      </p:to>
                                    </p:set>
                                    <p:animEffect transition="in" filter="randombar(horizontal)">
                                      <p:cBhvr>
                                        <p:cTn id="149" dur="500"/>
                                        <p:tgtEl>
                                          <p:spTgt spid="4"/>
                                        </p:tgtEl>
                                      </p:cBhvr>
                                    </p:animEffect>
                                  </p:childTnLst>
                                </p:cTn>
                              </p:par>
                              <p:par>
                                <p:cTn id="150" presetID="14" presetClass="entr" presetSubtype="10" fill="hold" nodeType="withEffect">
                                  <p:stCondLst>
                                    <p:cond delay="0"/>
                                  </p:stCondLst>
                                  <p:childTnLst>
                                    <p:set>
                                      <p:cBhvr>
                                        <p:cTn id="151" dur="1" fill="hold">
                                          <p:stCondLst>
                                            <p:cond delay="0"/>
                                          </p:stCondLst>
                                        </p:cTn>
                                        <p:tgtEl>
                                          <p:spTgt spid="76"/>
                                        </p:tgtEl>
                                        <p:attrNameLst>
                                          <p:attrName>style.visibility</p:attrName>
                                        </p:attrNameLst>
                                      </p:cBhvr>
                                      <p:to>
                                        <p:strVal val="visible"/>
                                      </p:to>
                                    </p:set>
                                    <p:animEffect transition="in" filter="randombar(horizontal)">
                                      <p:cBhvr>
                                        <p:cTn id="152" dur="500"/>
                                        <p:tgtEl>
                                          <p:spTgt spid="76"/>
                                        </p:tgtEl>
                                      </p:cBhvr>
                                    </p:animEffect>
                                  </p:childTnLst>
                                </p:cTn>
                              </p:par>
                              <p:par>
                                <p:cTn id="153" presetID="14" presetClass="entr" presetSubtype="10" fill="hold" grpId="0" nodeType="withEffect">
                                  <p:stCondLst>
                                    <p:cond delay="0"/>
                                  </p:stCondLst>
                                  <p:childTnLst>
                                    <p:set>
                                      <p:cBhvr>
                                        <p:cTn id="154" dur="1" fill="hold">
                                          <p:stCondLst>
                                            <p:cond delay="0"/>
                                          </p:stCondLst>
                                        </p:cTn>
                                        <p:tgtEl>
                                          <p:spTgt spid="92"/>
                                        </p:tgtEl>
                                        <p:attrNameLst>
                                          <p:attrName>style.visibility</p:attrName>
                                        </p:attrNameLst>
                                      </p:cBhvr>
                                      <p:to>
                                        <p:strVal val="visible"/>
                                      </p:to>
                                    </p:set>
                                    <p:animEffect transition="in" filter="randombar(horizontal)">
                                      <p:cBhvr>
                                        <p:cTn id="155" dur="500"/>
                                        <p:tgtEl>
                                          <p:spTgt spid="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P spid="64" grpId="0"/>
      <p:bldP spid="95" grpId="0"/>
      <p:bldP spid="108" grpId="0"/>
      <p:bldP spid="138" grpId="0"/>
      <p:bldP spid="92" grpId="0"/>
      <p:bldP spid="107" grpId="0"/>
      <p:bldP spid="109" grpId="0"/>
      <p:bldP spid="135" grpId="0"/>
      <p:bldP spid="149" grpId="0"/>
      <p:bldP spid="8" grpId="0"/>
      <p:bldP spid="8" grpId="1"/>
      <p:bldP spid="15" grpId="0"/>
      <p:bldP spid="81"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sz="3200" dirty="0">
                <a:latin typeface="標楷體" panose="03000509000000000000" pitchFamily="65" charset="-120"/>
                <a:ea typeface="標楷體" panose="03000509000000000000" pitchFamily="65" charset="-120"/>
              </a:rPr>
              <a:t>跨鏈方法</a:t>
            </a:r>
            <a:endParaRPr sz="3200" dirty="0">
              <a:latin typeface="標楷體" panose="03000509000000000000" pitchFamily="65" charset="-120"/>
              <a:ea typeface="標楷體" panose="03000509000000000000" pitchFamily="65" charset="-120"/>
            </a:endParaRPr>
          </a:p>
        </p:txBody>
      </p:sp>
      <p:sp>
        <p:nvSpPr>
          <p:cNvPr id="75" name="Google Shape;75;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SzPts val="1800"/>
              <a:buChar char="●"/>
            </a:pPr>
            <a:r>
              <a:rPr lang="en-US" altLang="zh-TW" sz="2400" dirty="0" err="1">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Oraclize</a:t>
            </a: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t>
            </a:r>
            <a:r>
              <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Provable</a:t>
            </a: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t>
            </a:r>
            <a:r>
              <a:rPr lang="zh-TW" altLang="en-US" sz="2400" dirty="0">
                <a:solidFill>
                  <a:schemeClr val="tx1"/>
                </a:solidFill>
                <a:latin typeface="標楷體" panose="03000509000000000000" pitchFamily="65" charset="-120"/>
                <a:ea typeface="標楷體" panose="03000509000000000000" pitchFamily="65" charset="-120"/>
              </a:rPr>
              <a:t>服務</a:t>
            </a:r>
            <a:endParaRPr lang="en-US" altLang="zh-TW" sz="2400" dirty="0">
              <a:solidFill>
                <a:schemeClr val="tx1"/>
              </a:solidFill>
              <a:latin typeface="標楷體" panose="03000509000000000000" pitchFamily="65" charset="-120"/>
              <a:ea typeface="標楷體" panose="03000509000000000000" pitchFamily="65" charset="-120"/>
            </a:endParaRPr>
          </a:p>
          <a:p>
            <a:pPr lvl="1" indent="-342900">
              <a:lnSpc>
                <a:spcPct val="150000"/>
              </a:lnSpc>
              <a:spcBef>
                <a:spcPts val="0"/>
              </a:spcBef>
              <a:buSzPts val="1800"/>
              <a:buFont typeface="Wingdings" panose="05000000000000000000" pitchFamily="2" charset="2"/>
              <a:buChar char="Ø"/>
            </a:pPr>
            <a:r>
              <a:rPr lang="zh-TW" altLang="en-US" sz="2000" dirty="0">
                <a:solidFill>
                  <a:schemeClr val="tx1"/>
                </a:solidFill>
                <a:latin typeface="標楷體" panose="03000509000000000000" pitchFamily="65" charset="-120"/>
                <a:ea typeface="標楷體" panose="03000509000000000000" pitchFamily="65" charset="-120"/>
              </a:rPr>
              <a:t>作為兩區塊鏈間的信息提供者</a:t>
            </a:r>
            <a:endParaRPr lang="en-US" altLang="zh-TW" sz="2000" dirty="0">
              <a:solidFill>
                <a:schemeClr val="tx1"/>
              </a:solidFill>
              <a:latin typeface="標楷體" panose="03000509000000000000" pitchFamily="65" charset="-120"/>
              <a:ea typeface="標楷體" panose="03000509000000000000" pitchFamily="65" charset="-120"/>
            </a:endParaRPr>
          </a:p>
          <a:p>
            <a:pPr lvl="1" indent="-342900">
              <a:lnSpc>
                <a:spcPct val="150000"/>
              </a:lnSpc>
              <a:spcBef>
                <a:spcPts val="0"/>
              </a:spcBef>
              <a:buSzPts val="1800"/>
              <a:buFont typeface="Wingdings" panose="05000000000000000000" pitchFamily="2" charset="2"/>
              <a:buChar char="Ø"/>
            </a:pPr>
            <a:r>
              <a:rPr lang="zh-TW" altLang="en-US" sz="2000" dirty="0">
                <a:solidFill>
                  <a:schemeClr val="tx1"/>
                </a:solidFill>
                <a:latin typeface="標楷體" panose="03000509000000000000" pitchFamily="65" charset="-120"/>
                <a:ea typeface="標楷體" panose="03000509000000000000" pitchFamily="65" charset="-120"/>
              </a:rPr>
              <a:t>可使用</a:t>
            </a:r>
            <a:r>
              <a:rPr lang="en-US" altLang="zh-TW"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Web</a:t>
            </a:r>
            <a:r>
              <a:rPr lang="zh-TW" altLang="en-US"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 </a:t>
            </a:r>
            <a:r>
              <a:rPr lang="en-US" altLang="zh-TW"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API</a:t>
            </a:r>
            <a:r>
              <a:rPr lang="zh-TW" altLang="en-US" sz="2000" dirty="0">
                <a:solidFill>
                  <a:schemeClr val="tx1"/>
                </a:solidFill>
                <a:latin typeface="標楷體" panose="03000509000000000000" pitchFamily="65" charset="-120"/>
                <a:ea typeface="標楷體" panose="03000509000000000000" pitchFamily="65" charset="-120"/>
              </a:rPr>
              <a:t>取得鏈外資訊</a:t>
            </a:r>
            <a:endParaRPr lang="en-US" altLang="zh-TW" sz="2000" dirty="0">
              <a:solidFill>
                <a:schemeClr val="tx1"/>
              </a:solidFill>
              <a:latin typeface="標楷體" panose="03000509000000000000" pitchFamily="65" charset="-120"/>
              <a:ea typeface="標楷體" panose="03000509000000000000" pitchFamily="65" charset="-120"/>
            </a:endParaRPr>
          </a:p>
          <a:p>
            <a:pPr lvl="1" indent="-342900">
              <a:lnSpc>
                <a:spcPct val="150000"/>
              </a:lnSpc>
              <a:spcBef>
                <a:spcPts val="0"/>
              </a:spcBef>
              <a:buSzPts val="1800"/>
              <a:buFont typeface="Wingdings" panose="05000000000000000000" pitchFamily="2" charset="2"/>
              <a:buChar char="Ø"/>
            </a:pPr>
            <a:r>
              <a:rPr lang="zh-TW" altLang="en-US" sz="2000" dirty="0">
                <a:solidFill>
                  <a:schemeClr val="tx1"/>
                </a:solidFill>
                <a:latin typeface="標楷體" panose="03000509000000000000" pitchFamily="65" charset="-120"/>
                <a:ea typeface="標楷體" panose="03000509000000000000" pitchFamily="65" charset="-120"/>
              </a:rPr>
              <a:t>提供</a:t>
            </a:r>
            <a:r>
              <a:rPr lang="zh-TW" altLang="en-US" sz="2000" dirty="0">
                <a:solidFill>
                  <a:srgbClr val="FF0000"/>
                </a:solidFill>
                <a:latin typeface="標楷體" panose="03000509000000000000" pitchFamily="65" charset="-120"/>
                <a:ea typeface="標楷體" panose="03000509000000000000" pitchFamily="65" charset="-120"/>
              </a:rPr>
              <a:t>見證人</a:t>
            </a:r>
            <a:r>
              <a:rPr lang="zh-TW" altLang="en-US" sz="2000" dirty="0">
                <a:solidFill>
                  <a:schemeClr val="tx1"/>
                </a:solidFill>
                <a:latin typeface="標楷體" panose="03000509000000000000" pitchFamily="65" charset="-120"/>
                <a:ea typeface="標楷體" panose="03000509000000000000" pitchFamily="65" charset="-120"/>
              </a:rPr>
              <a:t>與中繼者的服務</a:t>
            </a:r>
            <a:endParaRPr lang="en-US" altLang="zh-TW" sz="2000" dirty="0">
              <a:solidFill>
                <a:schemeClr val="tx1"/>
              </a:solidFill>
              <a:latin typeface="標楷體" panose="03000509000000000000" pitchFamily="65" charset="-120"/>
              <a:ea typeface="標楷體" panose="03000509000000000000" pitchFamily="65" charset="-120"/>
            </a:endParaRPr>
          </a:p>
          <a:p>
            <a:pPr lvl="1" indent="-342900">
              <a:lnSpc>
                <a:spcPct val="150000"/>
              </a:lnSpc>
              <a:spcBef>
                <a:spcPts val="0"/>
              </a:spcBef>
              <a:buSzPts val="1800"/>
              <a:buFont typeface="Wingdings" panose="05000000000000000000" pitchFamily="2" charset="2"/>
              <a:buChar char="Ø"/>
            </a:pPr>
            <a:endParaRPr lang="en-US" altLang="zh-TW" sz="2000" dirty="0">
              <a:solidFill>
                <a:schemeClr val="tx1"/>
              </a:solidFill>
              <a:latin typeface="標楷體" panose="03000509000000000000" pitchFamily="65" charset="-120"/>
              <a:ea typeface="標楷體" panose="03000509000000000000" pitchFamily="65" charset="-120"/>
            </a:endParaRPr>
          </a:p>
        </p:txBody>
      </p:sp>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23</a:t>
            </a:fld>
            <a:endParaRPr lang="zh-TW" altLang="en-US"/>
          </a:p>
        </p:txBody>
      </p:sp>
    </p:spTree>
    <p:extLst>
      <p:ext uri="{BB962C8B-B14F-4D97-AF65-F5344CB8AC3E}">
        <p14:creationId xmlns:p14="http://schemas.microsoft.com/office/powerpoint/2010/main" val="289213760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200" dirty="0" err="1">
                <a:latin typeface="Times New Roman" panose="02020603050405020304" pitchFamily="18" charset="0"/>
                <a:ea typeface="標楷體" panose="03000509000000000000" pitchFamily="65" charset="-120"/>
                <a:cs typeface="Times New Roman" panose="02020603050405020304" pitchFamily="18" charset="0"/>
              </a:rPr>
              <a:t>Oraclize</a:t>
            </a:r>
            <a:r>
              <a:rPr lang="zh-TW" altLang="en-US" sz="3200" dirty="0">
                <a:latin typeface="Times New Roman" panose="02020603050405020304" pitchFamily="18" charset="0"/>
                <a:ea typeface="標楷體" panose="03000509000000000000" pitchFamily="65" charset="-120"/>
                <a:cs typeface="Times New Roman" panose="02020603050405020304" pitchFamily="18" charset="0"/>
              </a:rPr>
              <a:t>（</a:t>
            </a:r>
            <a:r>
              <a:rPr lang="en-US" sz="3200" dirty="0">
                <a:latin typeface="Times New Roman" panose="02020603050405020304" pitchFamily="18" charset="0"/>
                <a:ea typeface="標楷體" panose="03000509000000000000" pitchFamily="65" charset="-120"/>
                <a:cs typeface="Times New Roman" panose="02020603050405020304" pitchFamily="18" charset="0"/>
              </a:rPr>
              <a:t>Provable</a:t>
            </a:r>
            <a:r>
              <a:rPr lang="zh-TW" altLang="en-US" sz="3200"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sz="3200" dirty="0">
                <a:latin typeface="標楷體" panose="03000509000000000000" pitchFamily="65" charset="-120"/>
                <a:ea typeface="標楷體" panose="03000509000000000000" pitchFamily="65" charset="-120"/>
              </a:rPr>
              <a:t>服務使用方法</a:t>
            </a:r>
            <a:endParaRPr sz="3200" dirty="0">
              <a:latin typeface="標楷體" panose="03000509000000000000" pitchFamily="65" charset="-120"/>
              <a:ea typeface="標楷體" panose="03000509000000000000" pitchFamily="65" charset="-120"/>
            </a:endParaRPr>
          </a:p>
        </p:txBody>
      </p:sp>
      <p:sp>
        <p:nvSpPr>
          <p:cNvPr id="6" name="Google Shape;94;p17">
            <a:extLst>
              <a:ext uri="{FF2B5EF4-FFF2-40B4-BE49-F238E27FC236}">
                <a16:creationId xmlns:a16="http://schemas.microsoft.com/office/drawing/2014/main" id="{3414F51D-287B-6A44-8136-68BBDEBD566D}"/>
              </a:ext>
            </a:extLst>
          </p:cNvPr>
          <p:cNvSpPr txBox="1">
            <a:spLocks noGrp="1"/>
          </p:cNvSpPr>
          <p:nvPr>
            <p:ph type="body" idx="1"/>
          </p:nvPr>
        </p:nvSpPr>
        <p:spPr>
          <a:xfrm>
            <a:off x="311700" y="1152475"/>
            <a:ext cx="8520600" cy="3682200"/>
          </a:xfrm>
          <a:prstGeom prst="rect">
            <a:avLst/>
          </a:prstGeom>
        </p:spPr>
        <p:txBody>
          <a:bodyPr spcFirstLastPara="1" wrap="square" lIns="91425" tIns="91425" rIns="91425" bIns="91425" anchor="t" anchorCtr="0">
            <a:noAutofit/>
          </a:bodyPr>
          <a:lstStyle/>
          <a:p>
            <a:pPr>
              <a:lnSpc>
                <a:spcPct val="150000"/>
              </a:lnSpc>
            </a:pPr>
            <a:r>
              <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Token Tracer</a:t>
            </a: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繼承</a:t>
            </a:r>
            <a:r>
              <a:rPr lang="en-US" altLang="zh-TW" sz="2400" dirty="0" err="1">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Oraclize</a:t>
            </a: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t>
            </a:r>
            <a:r>
              <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Provable</a:t>
            </a: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t>
            </a: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服務</a:t>
            </a:r>
            <a:endParaRPr 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a:lnSpc>
                <a:spcPct val="150000"/>
              </a:lnSpc>
            </a:pP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採用</a:t>
            </a:r>
            <a:r>
              <a:rPr lang="en-US" altLang="zh-TW" sz="2400" dirty="0" err="1">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Etherscan</a:t>
            </a: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提供之</a:t>
            </a:r>
            <a:r>
              <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Logs</a:t>
            </a: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 </a:t>
            </a:r>
            <a:r>
              <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APIs</a:t>
            </a: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取得交易紀錄</a:t>
            </a:r>
            <a:endParaRPr 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a:p>
            <a:pPr>
              <a:lnSpc>
                <a:spcPct val="150000"/>
              </a:lnSpc>
            </a:pPr>
            <a:r>
              <a:rPr lang="en-US" sz="2400" dirty="0" err="1">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Ethereum</a:t>
            </a:r>
            <a:r>
              <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t>
            </a:r>
            <a:r>
              <a:rPr 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Bridge</a:t>
            </a: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負責監聽</a:t>
            </a:r>
            <a:r>
              <a:rPr lang="en-US" altLang="zh-TW" sz="2400" dirty="0" err="1">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Oraclize</a:t>
            </a: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t>
            </a:r>
            <a:r>
              <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Provable</a:t>
            </a: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）所發出</a:t>
            </a:r>
            <a:r>
              <a:rPr lang="en-US" sz="2400" dirty="0" err="1">
                <a:solidFill>
                  <a:schemeClr val="tx1"/>
                </a:solidFill>
                <a:latin typeface="標楷體" panose="03000509000000000000" pitchFamily="65" charset="-120"/>
                <a:ea typeface="標楷體" panose="03000509000000000000" pitchFamily="65" charset="-120"/>
                <a:cs typeface="Times New Roman" panose="02020603050405020304" pitchFamily="18" charset="0"/>
              </a:rPr>
              <a:t>的</a:t>
            </a:r>
            <a:r>
              <a:rPr lang="en-US" sz="2400" dirty="0" err="1">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Event</a:t>
            </a: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、執行該</a:t>
            </a:r>
            <a:r>
              <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a:t>
            </a:r>
            <a:r>
              <a:rPr 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PI</a:t>
            </a: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請求</a:t>
            </a:r>
            <a:r>
              <a:rPr 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a:t>
            </a: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再</a:t>
            </a:r>
            <a:r>
              <a:rPr 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將</a:t>
            </a: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其</a:t>
            </a:r>
            <a:r>
              <a:rPr lang="en-US" sz="2400" dirty="0" err="1">
                <a:solidFill>
                  <a:schemeClr val="tx1"/>
                </a:solidFill>
                <a:latin typeface="標楷體" panose="03000509000000000000" pitchFamily="65" charset="-120"/>
                <a:ea typeface="標楷體" panose="03000509000000000000" pitchFamily="65" charset="-120"/>
                <a:cs typeface="Times New Roman" panose="02020603050405020304" pitchFamily="18" charset="0"/>
              </a:rPr>
              <a:t>結果回傳</a:t>
            </a:r>
            <a:endParaRPr 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a:p>
            <a:pPr>
              <a:lnSpc>
                <a:spcPct val="150000"/>
              </a:lnSpc>
            </a:pPr>
            <a:r>
              <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API</a:t>
            </a: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可設定</a:t>
            </a:r>
            <a:r>
              <a:rPr lang="zh-TW" altLang="en-US" sz="2400" dirty="0">
                <a:solidFill>
                  <a:srgbClr val="FF0000"/>
                </a:solidFill>
                <a:latin typeface="標楷體" panose="03000509000000000000" pitchFamily="65" charset="-120"/>
                <a:ea typeface="標楷體" panose="03000509000000000000" pitchFamily="65" charset="-120"/>
                <a:cs typeface="Times New Roman" panose="02020603050405020304" pitchFamily="18" charset="0"/>
              </a:rPr>
              <a:t>區塊高度之順序</a:t>
            </a: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逐一存取交易紀錄</a:t>
            </a:r>
            <a:endParaRPr 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p:txBody>
      </p:sp>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24</a:t>
            </a:fld>
            <a:endParaRPr lang="zh-TW" altLang="en-US"/>
          </a:p>
        </p:txBody>
      </p:sp>
    </p:spTree>
    <p:extLst>
      <p:ext uri="{BB962C8B-B14F-4D97-AF65-F5344CB8AC3E}">
        <p14:creationId xmlns:p14="http://schemas.microsoft.com/office/powerpoint/2010/main" val="411531961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lvl="0"/>
            <a:r>
              <a:rPr lang="zh-TW" altLang="en-US" sz="3200" dirty="0">
                <a:latin typeface="標楷體" panose="03000509000000000000" pitchFamily="65" charset="-120"/>
                <a:ea typeface="標楷體" panose="03000509000000000000" pitchFamily="65" charset="-120"/>
                <a:cs typeface="Times New Roman" panose="02020603050405020304" pitchFamily="18" charset="0"/>
              </a:rPr>
              <a:t>智能合約與</a:t>
            </a:r>
            <a:r>
              <a:rPr lang="en-US" altLang="zh-TW" sz="3200" dirty="0" err="1">
                <a:latin typeface="Times New Roman" panose="02020603050405020304" pitchFamily="18" charset="0"/>
                <a:ea typeface="標楷體" panose="03000509000000000000" pitchFamily="65" charset="-120"/>
                <a:cs typeface="Times New Roman" panose="02020603050405020304" pitchFamily="18" charset="0"/>
              </a:rPr>
              <a:t>Oraclize</a:t>
            </a:r>
            <a:r>
              <a:rPr lang="zh-TW" altLang="en-US" sz="3200" dirty="0">
                <a:latin typeface="Times New Roman" panose="02020603050405020304" pitchFamily="18" charset="0"/>
                <a:ea typeface="標楷體" panose="03000509000000000000" pitchFamily="65" charset="-120"/>
                <a:cs typeface="Times New Roman" panose="02020603050405020304" pitchFamily="18" charset="0"/>
              </a:rPr>
              <a:t>（</a:t>
            </a:r>
            <a:r>
              <a:rPr lang="en-US" altLang="zh-TW" sz="3200" dirty="0">
                <a:latin typeface="Times New Roman" panose="02020603050405020304" pitchFamily="18" charset="0"/>
                <a:ea typeface="標楷體" panose="03000509000000000000" pitchFamily="65" charset="-120"/>
                <a:cs typeface="Times New Roman" panose="02020603050405020304" pitchFamily="18" charset="0"/>
              </a:rPr>
              <a:t>Provable</a:t>
            </a:r>
            <a:r>
              <a:rPr lang="zh-TW" altLang="en-US" sz="3200"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sz="3200" dirty="0">
                <a:latin typeface="標楷體" panose="03000509000000000000" pitchFamily="65" charset="-120"/>
                <a:ea typeface="標楷體" panose="03000509000000000000" pitchFamily="65" charset="-120"/>
              </a:rPr>
              <a:t>服務</a:t>
            </a:r>
            <a:endParaRPr sz="3200" dirty="0">
              <a:latin typeface="標楷體" panose="03000509000000000000" pitchFamily="65" charset="-120"/>
              <a:ea typeface="標楷體" panose="03000509000000000000" pitchFamily="65" charset="-120"/>
            </a:endParaRPr>
          </a:p>
        </p:txBody>
      </p:sp>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25</a:t>
            </a:fld>
            <a:endParaRPr lang="zh-TW" altLang="en-US"/>
          </a:p>
        </p:txBody>
      </p:sp>
      <p:sp>
        <p:nvSpPr>
          <p:cNvPr id="3" name="文字版面配置區 2"/>
          <p:cNvSpPr>
            <a:spLocks noGrp="1"/>
          </p:cNvSpPr>
          <p:nvPr>
            <p:ph type="body" idx="1"/>
          </p:nvPr>
        </p:nvSpPr>
        <p:spPr>
          <a:xfrm>
            <a:off x="311700" y="1132271"/>
            <a:ext cx="8520600" cy="3416400"/>
          </a:xfrm>
        </p:spPr>
        <p:txBody>
          <a:bodyPr/>
          <a:lstStyle/>
          <a:p>
            <a:r>
              <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API</a:t>
            </a:r>
            <a:r>
              <a:rPr lang="zh-TW" altLang="en-US" sz="2400" dirty="0">
                <a:solidFill>
                  <a:schemeClr val="tx1"/>
                </a:solidFill>
                <a:latin typeface="標楷體" panose="03000509000000000000" pitchFamily="65" charset="-120"/>
                <a:ea typeface="標楷體" panose="03000509000000000000" pitchFamily="65" charset="-120"/>
              </a:rPr>
              <a:t>範例：</a:t>
            </a: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依據區塊高度之順序逐一存取交易紀錄</a:t>
            </a:r>
            <a:endParaRPr lang="en-US" altLang="zh-TW"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p:txBody>
      </p:sp>
      <p:pic>
        <p:nvPicPr>
          <p:cNvPr id="6" name="圖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 y="2244757"/>
            <a:ext cx="9144000" cy="1986785"/>
          </a:xfrm>
          <a:prstGeom prst="rect">
            <a:avLst/>
          </a:prstGeom>
        </p:spPr>
      </p:pic>
      <p:sp>
        <p:nvSpPr>
          <p:cNvPr id="4" name="矩形 3"/>
          <p:cNvSpPr/>
          <p:nvPr/>
        </p:nvSpPr>
        <p:spPr>
          <a:xfrm>
            <a:off x="192947" y="3045204"/>
            <a:ext cx="1518407" cy="38589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文字方塊 4"/>
          <p:cNvSpPr txBox="1"/>
          <p:nvPr/>
        </p:nvSpPr>
        <p:spPr>
          <a:xfrm>
            <a:off x="1644243" y="3084260"/>
            <a:ext cx="1620957" cy="307777"/>
          </a:xfrm>
          <a:prstGeom prst="rect">
            <a:avLst/>
          </a:prstGeom>
          <a:noFill/>
        </p:spPr>
        <p:txBody>
          <a:bodyPr wrap="none" rtlCol="0">
            <a:spAutoFit/>
          </a:bodyPr>
          <a:lstStyle/>
          <a:p>
            <a:r>
              <a:rPr lang="zh-TW" altLang="en-US" dirty="0">
                <a:solidFill>
                  <a:srgbClr val="FF0000"/>
                </a:solidFill>
                <a:latin typeface="標楷體" panose="03000509000000000000" pitchFamily="65" charset="-120"/>
                <a:ea typeface="標楷體" panose="03000509000000000000" pitchFamily="65" charset="-120"/>
              </a:rPr>
              <a:t>設定區塊高度範圍</a:t>
            </a:r>
          </a:p>
        </p:txBody>
      </p:sp>
      <p:sp>
        <p:nvSpPr>
          <p:cNvPr id="7" name="矩形 6"/>
          <p:cNvSpPr/>
          <p:nvPr/>
        </p:nvSpPr>
        <p:spPr>
          <a:xfrm>
            <a:off x="192947" y="3392037"/>
            <a:ext cx="3548543" cy="21522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文字方塊 9"/>
          <p:cNvSpPr txBox="1"/>
          <p:nvPr/>
        </p:nvSpPr>
        <p:spPr>
          <a:xfrm>
            <a:off x="3727902" y="3345762"/>
            <a:ext cx="1261884" cy="307777"/>
          </a:xfrm>
          <a:prstGeom prst="rect">
            <a:avLst/>
          </a:prstGeom>
          <a:noFill/>
        </p:spPr>
        <p:txBody>
          <a:bodyPr wrap="none" rtlCol="0">
            <a:spAutoFit/>
          </a:bodyPr>
          <a:lstStyle/>
          <a:p>
            <a:r>
              <a:rPr lang="zh-TW" altLang="en-US" dirty="0">
                <a:solidFill>
                  <a:srgbClr val="FF0000"/>
                </a:solidFill>
                <a:latin typeface="標楷體" panose="03000509000000000000" pitchFamily="65" charset="-120"/>
                <a:ea typeface="標楷體" panose="03000509000000000000" pitchFamily="65" charset="-120"/>
              </a:rPr>
              <a:t>數位貨幣位址</a:t>
            </a:r>
          </a:p>
        </p:txBody>
      </p:sp>
      <p:sp>
        <p:nvSpPr>
          <p:cNvPr id="11" name="矩形 10"/>
          <p:cNvSpPr/>
          <p:nvPr/>
        </p:nvSpPr>
        <p:spPr>
          <a:xfrm>
            <a:off x="228386" y="3569061"/>
            <a:ext cx="5014733" cy="21522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t>                </a:t>
            </a:r>
          </a:p>
        </p:txBody>
      </p:sp>
      <p:sp>
        <p:nvSpPr>
          <p:cNvPr id="12" name="文字方塊 11"/>
          <p:cNvSpPr txBox="1"/>
          <p:nvPr/>
        </p:nvSpPr>
        <p:spPr>
          <a:xfrm>
            <a:off x="5225985" y="3511779"/>
            <a:ext cx="1620957" cy="307777"/>
          </a:xfrm>
          <a:prstGeom prst="rect">
            <a:avLst/>
          </a:prstGeom>
          <a:noFill/>
        </p:spPr>
        <p:txBody>
          <a:bodyPr wrap="none" rtlCol="0">
            <a:spAutoFit/>
          </a:bodyPr>
          <a:lstStyle/>
          <a:p>
            <a:r>
              <a:rPr lang="zh-TW" altLang="en-US" dirty="0">
                <a:solidFill>
                  <a:srgbClr val="FF0000"/>
                </a:solidFill>
                <a:latin typeface="標楷體" panose="03000509000000000000" pitchFamily="65" charset="-120"/>
                <a:ea typeface="標楷體" panose="03000509000000000000" pitchFamily="65" charset="-120"/>
              </a:rPr>
              <a:t>欲取得之交易類型</a:t>
            </a:r>
          </a:p>
        </p:txBody>
      </p:sp>
    </p:spTree>
    <p:extLst>
      <p:ext uri="{BB962C8B-B14F-4D97-AF65-F5344CB8AC3E}">
        <p14:creationId xmlns:p14="http://schemas.microsoft.com/office/powerpoint/2010/main" val="989164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randombar(horizontal)">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xit" presetSubtype="10" fill="hold" grpId="1" nodeType="clickEffect">
                                  <p:stCondLst>
                                    <p:cond delay="0"/>
                                  </p:stCondLst>
                                  <p:childTnLst>
                                    <p:animEffect transition="out" filter="randombar(horizontal)">
                                      <p:cBhvr>
                                        <p:cTn id="14" dur="500"/>
                                        <p:tgtEl>
                                          <p:spTgt spid="4"/>
                                        </p:tgtEl>
                                      </p:cBhvr>
                                    </p:animEffect>
                                    <p:set>
                                      <p:cBhvr>
                                        <p:cTn id="15" dur="1" fill="hold">
                                          <p:stCondLst>
                                            <p:cond delay="499"/>
                                          </p:stCondLst>
                                        </p:cTn>
                                        <p:tgtEl>
                                          <p:spTgt spid="4"/>
                                        </p:tgtEl>
                                        <p:attrNameLst>
                                          <p:attrName>style.visibility</p:attrName>
                                        </p:attrNameLst>
                                      </p:cBhvr>
                                      <p:to>
                                        <p:strVal val="hidden"/>
                                      </p:to>
                                    </p:set>
                                  </p:childTnLst>
                                </p:cTn>
                              </p:par>
                              <p:par>
                                <p:cTn id="16" presetID="14" presetClass="exit" presetSubtype="10" fill="hold" grpId="1" nodeType="withEffect">
                                  <p:stCondLst>
                                    <p:cond delay="0"/>
                                  </p:stCondLst>
                                  <p:childTnLst>
                                    <p:animEffect transition="out" filter="randombar(horizontal)">
                                      <p:cBhvr>
                                        <p:cTn id="17" dur="500"/>
                                        <p:tgtEl>
                                          <p:spTgt spid="5"/>
                                        </p:tgtEl>
                                      </p:cBhvr>
                                    </p:animEffect>
                                    <p:set>
                                      <p:cBhvr>
                                        <p:cTn id="18" dur="1" fill="hold">
                                          <p:stCondLst>
                                            <p:cond delay="499"/>
                                          </p:stCondLst>
                                        </p:cTn>
                                        <p:tgtEl>
                                          <p:spTgt spid="5"/>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randombar(horizontal)">
                                      <p:cBhvr>
                                        <p:cTn id="23" dur="500"/>
                                        <p:tgtEl>
                                          <p:spTgt spid="10"/>
                                        </p:tgtEl>
                                      </p:cBhvr>
                                    </p:animEffect>
                                  </p:childTnLst>
                                </p:cTn>
                              </p:par>
                              <p:par>
                                <p:cTn id="24" presetID="14" presetClass="entr" presetSubtype="10" fill="hold" grpId="0"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randombar(horizontal)">
                                      <p:cBhvr>
                                        <p:cTn id="26" dur="500"/>
                                        <p:tgtEl>
                                          <p:spTgt spid="7"/>
                                        </p:tgtEl>
                                      </p:cBhvr>
                                    </p:animEffect>
                                  </p:childTnLst>
                                </p:cTn>
                              </p:par>
                            </p:childTnLst>
                          </p:cTn>
                        </p:par>
                      </p:childTnLst>
                    </p:cTn>
                  </p:par>
                  <p:par>
                    <p:cTn id="27" fill="hold">
                      <p:stCondLst>
                        <p:cond delay="indefinite"/>
                      </p:stCondLst>
                      <p:childTnLst>
                        <p:par>
                          <p:cTn id="28" fill="hold">
                            <p:stCondLst>
                              <p:cond delay="0"/>
                            </p:stCondLst>
                            <p:childTnLst>
                              <p:par>
                                <p:cTn id="29" presetID="14" presetClass="exit" presetSubtype="10" fill="hold" grpId="1" nodeType="clickEffect">
                                  <p:stCondLst>
                                    <p:cond delay="0"/>
                                  </p:stCondLst>
                                  <p:childTnLst>
                                    <p:animEffect transition="out" filter="randombar(horizontal)">
                                      <p:cBhvr>
                                        <p:cTn id="30" dur="500"/>
                                        <p:tgtEl>
                                          <p:spTgt spid="10"/>
                                        </p:tgtEl>
                                      </p:cBhvr>
                                    </p:animEffect>
                                    <p:set>
                                      <p:cBhvr>
                                        <p:cTn id="31" dur="1" fill="hold">
                                          <p:stCondLst>
                                            <p:cond delay="499"/>
                                          </p:stCondLst>
                                        </p:cTn>
                                        <p:tgtEl>
                                          <p:spTgt spid="10"/>
                                        </p:tgtEl>
                                        <p:attrNameLst>
                                          <p:attrName>style.visibility</p:attrName>
                                        </p:attrNameLst>
                                      </p:cBhvr>
                                      <p:to>
                                        <p:strVal val="hidden"/>
                                      </p:to>
                                    </p:set>
                                  </p:childTnLst>
                                </p:cTn>
                              </p:par>
                              <p:par>
                                <p:cTn id="32" presetID="14" presetClass="exit" presetSubtype="10" fill="hold" grpId="1" nodeType="withEffect">
                                  <p:stCondLst>
                                    <p:cond delay="0"/>
                                  </p:stCondLst>
                                  <p:childTnLst>
                                    <p:animEffect transition="out" filter="randombar(horizontal)">
                                      <p:cBhvr>
                                        <p:cTn id="33" dur="500"/>
                                        <p:tgtEl>
                                          <p:spTgt spid="7"/>
                                        </p:tgtEl>
                                      </p:cBhvr>
                                    </p:animEffect>
                                    <p:set>
                                      <p:cBhvr>
                                        <p:cTn id="34" dur="1" fill="hold">
                                          <p:stCondLst>
                                            <p:cond delay="499"/>
                                          </p:stCondLst>
                                        </p:cTn>
                                        <p:tgtEl>
                                          <p:spTgt spid="7"/>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4" presetClass="entr" presetSubtype="10" fill="hold" grpId="0" nodeType="click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randombar(horizontal)">
                                      <p:cBhvr>
                                        <p:cTn id="39" dur="500"/>
                                        <p:tgtEl>
                                          <p:spTgt spid="11"/>
                                        </p:tgtEl>
                                      </p:cBhvr>
                                    </p:animEffect>
                                  </p:childTnLst>
                                </p:cTn>
                              </p:par>
                              <p:par>
                                <p:cTn id="40" presetID="14" presetClass="entr" presetSubtype="10" fill="hold" grpId="0" nodeType="with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randombar(horizontal)">
                                      <p:cBhvr>
                                        <p:cTn id="42" dur="500"/>
                                        <p:tgtEl>
                                          <p:spTgt spid="12"/>
                                        </p:tgtEl>
                                      </p:cBhvr>
                                    </p:animEffect>
                                  </p:childTnLst>
                                </p:cTn>
                              </p:par>
                            </p:childTnLst>
                          </p:cTn>
                        </p:par>
                      </p:childTnLst>
                    </p:cTn>
                  </p:par>
                  <p:par>
                    <p:cTn id="43" fill="hold">
                      <p:stCondLst>
                        <p:cond delay="indefinite"/>
                      </p:stCondLst>
                      <p:childTnLst>
                        <p:par>
                          <p:cTn id="44" fill="hold">
                            <p:stCondLst>
                              <p:cond delay="0"/>
                            </p:stCondLst>
                            <p:childTnLst>
                              <p:par>
                                <p:cTn id="45" presetID="14" presetClass="exit" presetSubtype="10" fill="hold" grpId="1" nodeType="clickEffect">
                                  <p:stCondLst>
                                    <p:cond delay="0"/>
                                  </p:stCondLst>
                                  <p:childTnLst>
                                    <p:animEffect transition="out" filter="randombar(horizontal)">
                                      <p:cBhvr>
                                        <p:cTn id="46" dur="500"/>
                                        <p:tgtEl>
                                          <p:spTgt spid="11"/>
                                        </p:tgtEl>
                                      </p:cBhvr>
                                    </p:animEffect>
                                    <p:set>
                                      <p:cBhvr>
                                        <p:cTn id="47" dur="1" fill="hold">
                                          <p:stCondLst>
                                            <p:cond delay="499"/>
                                          </p:stCondLst>
                                        </p:cTn>
                                        <p:tgtEl>
                                          <p:spTgt spid="11"/>
                                        </p:tgtEl>
                                        <p:attrNameLst>
                                          <p:attrName>style.visibility</p:attrName>
                                        </p:attrNameLst>
                                      </p:cBhvr>
                                      <p:to>
                                        <p:strVal val="hidden"/>
                                      </p:to>
                                    </p:set>
                                  </p:childTnLst>
                                </p:cTn>
                              </p:par>
                              <p:par>
                                <p:cTn id="48" presetID="14" presetClass="exit" presetSubtype="10" fill="hold" grpId="1" nodeType="withEffect">
                                  <p:stCondLst>
                                    <p:cond delay="0"/>
                                  </p:stCondLst>
                                  <p:childTnLst>
                                    <p:animEffect transition="out" filter="randombar(horizontal)">
                                      <p:cBhvr>
                                        <p:cTn id="49" dur="500"/>
                                        <p:tgtEl>
                                          <p:spTgt spid="12"/>
                                        </p:tgtEl>
                                      </p:cBhvr>
                                    </p:animEffect>
                                    <p:set>
                                      <p:cBhvr>
                                        <p:cTn id="50" dur="1" fill="hold">
                                          <p:stCondLst>
                                            <p:cond delay="4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p:bldP spid="5" grpId="1"/>
      <p:bldP spid="7" grpId="0" animBg="1"/>
      <p:bldP spid="7" grpId="1" animBg="1"/>
      <p:bldP spid="10" grpId="0"/>
      <p:bldP spid="10" grpId="1"/>
      <p:bldP spid="11" grpId="0" animBg="1"/>
      <p:bldP spid="11" grpId="1" animBg="1"/>
      <p:bldP spid="12" grpId="0"/>
      <p:bldP spid="12" grpId="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lvl="0"/>
            <a:r>
              <a:rPr lang="zh-TW" altLang="en-US" sz="3200" dirty="0">
                <a:latin typeface="標楷體" panose="03000509000000000000" pitchFamily="65" charset="-120"/>
                <a:ea typeface="標楷體" panose="03000509000000000000" pitchFamily="65" charset="-120"/>
                <a:cs typeface="Times New Roman" panose="02020603050405020304" pitchFamily="18" charset="0"/>
              </a:rPr>
              <a:t>智能合約與</a:t>
            </a:r>
            <a:r>
              <a:rPr lang="en-US" altLang="zh-TW" sz="3200" dirty="0" err="1">
                <a:latin typeface="Times New Roman" panose="02020603050405020304" pitchFamily="18" charset="0"/>
                <a:ea typeface="標楷體" panose="03000509000000000000" pitchFamily="65" charset="-120"/>
                <a:cs typeface="Times New Roman" panose="02020603050405020304" pitchFamily="18" charset="0"/>
              </a:rPr>
              <a:t>Oraclize</a:t>
            </a:r>
            <a:r>
              <a:rPr lang="zh-TW" altLang="en-US" sz="3200" dirty="0">
                <a:latin typeface="Times New Roman" panose="02020603050405020304" pitchFamily="18" charset="0"/>
                <a:ea typeface="標楷體" panose="03000509000000000000" pitchFamily="65" charset="-120"/>
                <a:cs typeface="Times New Roman" panose="02020603050405020304" pitchFamily="18" charset="0"/>
              </a:rPr>
              <a:t>（</a:t>
            </a:r>
            <a:r>
              <a:rPr lang="en-US" altLang="zh-TW" sz="3200" dirty="0">
                <a:latin typeface="Times New Roman" panose="02020603050405020304" pitchFamily="18" charset="0"/>
                <a:ea typeface="標楷體" panose="03000509000000000000" pitchFamily="65" charset="-120"/>
                <a:cs typeface="Times New Roman" panose="02020603050405020304" pitchFamily="18" charset="0"/>
              </a:rPr>
              <a:t>Provable</a:t>
            </a:r>
            <a:r>
              <a:rPr lang="zh-TW" altLang="en-US" sz="3200"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sz="3200" dirty="0">
                <a:latin typeface="標楷體" panose="03000509000000000000" pitchFamily="65" charset="-120"/>
                <a:ea typeface="標楷體" panose="03000509000000000000" pitchFamily="65" charset="-120"/>
              </a:rPr>
              <a:t>服務</a:t>
            </a:r>
            <a:endParaRPr sz="3200" dirty="0">
              <a:latin typeface="標楷體" panose="03000509000000000000" pitchFamily="65" charset="-120"/>
              <a:ea typeface="標楷體" panose="03000509000000000000" pitchFamily="65" charset="-120"/>
            </a:endParaRPr>
          </a:p>
        </p:txBody>
      </p:sp>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26</a:t>
            </a:fld>
            <a:endParaRPr lang="zh-TW" altLang="en-US"/>
          </a:p>
        </p:txBody>
      </p:sp>
      <p:sp>
        <p:nvSpPr>
          <p:cNvPr id="3" name="文字版面配置區 2"/>
          <p:cNvSpPr>
            <a:spLocks noGrp="1"/>
          </p:cNvSpPr>
          <p:nvPr>
            <p:ph type="body" idx="1"/>
          </p:nvPr>
        </p:nvSpPr>
        <p:spPr>
          <a:xfrm>
            <a:off x="311700" y="1132271"/>
            <a:ext cx="8520600" cy="3416400"/>
          </a:xfrm>
        </p:spPr>
        <p:txBody>
          <a:bodyPr/>
          <a:lstStyle/>
          <a:p>
            <a:r>
              <a:rPr lang="en-US" altLang="zh-TW" sz="2400" dirty="0" err="1">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Oraclize</a:t>
            </a:r>
            <a:r>
              <a:rPr lang="zh-TW" altLang="en-US" sz="2400"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a:t>
            </a:r>
            <a:r>
              <a:rPr lang="en-US" altLang="zh-TW" sz="2400"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Provable</a:t>
            </a:r>
            <a:r>
              <a:rPr lang="zh-TW" altLang="en-US" sz="2400"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a:t>
            </a:r>
            <a:r>
              <a:rPr lang="zh-TW" altLang="en-US" sz="2400" dirty="0">
                <a:solidFill>
                  <a:schemeClr val="tx1"/>
                </a:solidFill>
                <a:latin typeface="標楷體" panose="03000509000000000000" pitchFamily="65" charset="-120"/>
                <a:ea typeface="標楷體" panose="03000509000000000000" pitchFamily="65" charset="-120"/>
              </a:rPr>
              <a:t>範例</a:t>
            </a:r>
            <a:endParaRPr lang="en-US" altLang="zh-TW"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p:txBody>
      </p:sp>
      <p:pic>
        <p:nvPicPr>
          <p:cNvPr id="8" name="圖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236941"/>
            <a:ext cx="9144000" cy="1844076"/>
          </a:xfrm>
          <a:prstGeom prst="rect">
            <a:avLst/>
          </a:prstGeom>
        </p:spPr>
      </p:pic>
      <p:sp>
        <p:nvSpPr>
          <p:cNvPr id="4" name="矩形 3"/>
          <p:cNvSpPr/>
          <p:nvPr/>
        </p:nvSpPr>
        <p:spPr>
          <a:xfrm>
            <a:off x="5654181" y="2924087"/>
            <a:ext cx="830510" cy="23489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矩形 8"/>
          <p:cNvSpPr/>
          <p:nvPr/>
        </p:nvSpPr>
        <p:spPr>
          <a:xfrm>
            <a:off x="4028115" y="3630161"/>
            <a:ext cx="1466674" cy="23489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文字方塊 4"/>
          <p:cNvSpPr txBox="1"/>
          <p:nvPr/>
        </p:nvSpPr>
        <p:spPr>
          <a:xfrm>
            <a:off x="5584444" y="3370446"/>
            <a:ext cx="1800493" cy="307777"/>
          </a:xfrm>
          <a:prstGeom prst="rect">
            <a:avLst/>
          </a:prstGeom>
          <a:noFill/>
        </p:spPr>
        <p:txBody>
          <a:bodyPr wrap="none" rtlCol="0">
            <a:spAutoFit/>
          </a:bodyPr>
          <a:lstStyle/>
          <a:p>
            <a:r>
              <a:rPr lang="zh-TW" altLang="en-US" dirty="0">
                <a:solidFill>
                  <a:srgbClr val="FF0000"/>
                </a:solidFill>
                <a:latin typeface="標楷體" panose="03000509000000000000" pitchFamily="65" charset="-120"/>
                <a:ea typeface="標楷體" panose="03000509000000000000" pitchFamily="65" charset="-120"/>
              </a:rPr>
              <a:t>同步之區塊高度設定</a:t>
            </a:r>
          </a:p>
        </p:txBody>
      </p:sp>
      <p:sp>
        <p:nvSpPr>
          <p:cNvPr id="6" name="矩形 5"/>
          <p:cNvSpPr/>
          <p:nvPr/>
        </p:nvSpPr>
        <p:spPr>
          <a:xfrm>
            <a:off x="2223083" y="3158979"/>
            <a:ext cx="947956" cy="21146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矩形 10"/>
          <p:cNvSpPr/>
          <p:nvPr/>
        </p:nvSpPr>
        <p:spPr>
          <a:xfrm>
            <a:off x="6592831" y="3641873"/>
            <a:ext cx="2492446" cy="21146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文字方塊 6"/>
          <p:cNvSpPr txBox="1"/>
          <p:nvPr/>
        </p:nvSpPr>
        <p:spPr>
          <a:xfrm>
            <a:off x="7759274" y="3260307"/>
            <a:ext cx="1261884" cy="307777"/>
          </a:xfrm>
          <a:prstGeom prst="rect">
            <a:avLst/>
          </a:prstGeom>
          <a:noFill/>
        </p:spPr>
        <p:txBody>
          <a:bodyPr wrap="none" rtlCol="0">
            <a:spAutoFit/>
          </a:bodyPr>
          <a:lstStyle/>
          <a:p>
            <a:r>
              <a:rPr lang="zh-TW" altLang="en-US" dirty="0">
                <a:solidFill>
                  <a:srgbClr val="FF0000"/>
                </a:solidFill>
                <a:latin typeface="標楷體" panose="03000509000000000000" pitchFamily="65" charset="-120"/>
                <a:ea typeface="標楷體" panose="03000509000000000000" pitchFamily="65" charset="-120"/>
              </a:rPr>
              <a:t>數位貨幣位址</a:t>
            </a:r>
          </a:p>
        </p:txBody>
      </p:sp>
      <p:sp>
        <p:nvSpPr>
          <p:cNvPr id="10" name="矩形 9"/>
          <p:cNvSpPr/>
          <p:nvPr/>
        </p:nvSpPr>
        <p:spPr>
          <a:xfrm>
            <a:off x="2223083" y="3260307"/>
            <a:ext cx="4369748" cy="26402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文字方塊 11"/>
          <p:cNvSpPr txBox="1"/>
          <p:nvPr/>
        </p:nvSpPr>
        <p:spPr>
          <a:xfrm>
            <a:off x="6550757" y="3216557"/>
            <a:ext cx="2228495" cy="307777"/>
          </a:xfrm>
          <a:prstGeom prst="rect">
            <a:avLst/>
          </a:prstGeom>
          <a:noFill/>
        </p:spPr>
        <p:txBody>
          <a:bodyPr wrap="none" rtlCol="0">
            <a:spAutoFit/>
          </a:bodyPr>
          <a:lstStyle/>
          <a:p>
            <a:r>
              <a:rPr lang="zh-TW" altLang="en-US" dirty="0">
                <a:solidFill>
                  <a:srgbClr val="FF0000"/>
                </a:solidFill>
                <a:latin typeface="標楷體" panose="03000509000000000000" pitchFamily="65" charset="-120"/>
                <a:ea typeface="標楷體" panose="03000509000000000000" pitchFamily="65" charset="-120"/>
              </a:rPr>
              <a:t>設定同步</a:t>
            </a:r>
            <a:r>
              <a:rPr lang="en-US" altLang="zh-TW"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Transfer</a:t>
            </a:r>
            <a:r>
              <a:rPr lang="zh-TW" altLang="en-US" dirty="0">
                <a:solidFill>
                  <a:srgbClr val="FF0000"/>
                </a:solidFill>
                <a:latin typeface="標楷體" panose="03000509000000000000" pitchFamily="65" charset="-120"/>
                <a:ea typeface="標楷體" panose="03000509000000000000" pitchFamily="65" charset="-120"/>
              </a:rPr>
              <a:t>交易類型</a:t>
            </a:r>
          </a:p>
        </p:txBody>
      </p:sp>
      <p:sp>
        <p:nvSpPr>
          <p:cNvPr id="13" name="矩形 12"/>
          <p:cNvSpPr/>
          <p:nvPr/>
        </p:nvSpPr>
        <p:spPr>
          <a:xfrm>
            <a:off x="2156604" y="2924087"/>
            <a:ext cx="540457" cy="18233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矩形 15"/>
          <p:cNvSpPr/>
          <p:nvPr/>
        </p:nvSpPr>
        <p:spPr>
          <a:xfrm>
            <a:off x="2156604" y="3534496"/>
            <a:ext cx="3427840" cy="24955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文字方塊 13"/>
          <p:cNvSpPr txBox="1"/>
          <p:nvPr/>
        </p:nvSpPr>
        <p:spPr>
          <a:xfrm>
            <a:off x="3353551" y="3109183"/>
            <a:ext cx="3297698" cy="307777"/>
          </a:xfrm>
          <a:prstGeom prst="rect">
            <a:avLst/>
          </a:prstGeom>
          <a:noFill/>
        </p:spPr>
        <p:txBody>
          <a:bodyPr wrap="none" rtlCol="0">
            <a:spAutoFit/>
          </a:bodyPr>
          <a:lstStyle/>
          <a:p>
            <a:r>
              <a:rPr lang="en-US" altLang="zh-TW" dirty="0" err="1">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Oraclize</a:t>
            </a:r>
            <a:r>
              <a:rPr lang="zh-TW" altLang="en-US"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a:t>
            </a:r>
            <a:r>
              <a:rPr lang="en-US" altLang="zh-TW"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Provable</a:t>
            </a:r>
            <a:r>
              <a:rPr lang="zh-TW" altLang="en-US"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solidFill>
                  <a:srgbClr val="FF0000"/>
                </a:solidFill>
                <a:latin typeface="標楷體" panose="03000509000000000000" pitchFamily="65" charset="-120"/>
                <a:ea typeface="標楷體" panose="03000509000000000000" pitchFamily="65" charset="-120"/>
              </a:rPr>
              <a:t>支援</a:t>
            </a:r>
            <a:r>
              <a:rPr lang="en-US" altLang="zh-TW"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JSON</a:t>
            </a:r>
            <a:r>
              <a:rPr lang="zh-TW" altLang="en-US" dirty="0">
                <a:solidFill>
                  <a:srgbClr val="FF0000"/>
                </a:solidFill>
                <a:latin typeface="標楷體" panose="03000509000000000000" pitchFamily="65" charset="-120"/>
                <a:ea typeface="標楷體" panose="03000509000000000000" pitchFamily="65" charset="-120"/>
              </a:rPr>
              <a:t>格式解析</a:t>
            </a:r>
          </a:p>
        </p:txBody>
      </p:sp>
      <p:sp>
        <p:nvSpPr>
          <p:cNvPr id="15" name="矩形 14"/>
          <p:cNvSpPr/>
          <p:nvPr/>
        </p:nvSpPr>
        <p:spPr>
          <a:xfrm>
            <a:off x="776377" y="3784050"/>
            <a:ext cx="2484408" cy="20998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文字方塊 16"/>
          <p:cNvSpPr txBox="1"/>
          <p:nvPr/>
        </p:nvSpPr>
        <p:spPr>
          <a:xfrm>
            <a:off x="3351499" y="3738115"/>
            <a:ext cx="2388795" cy="307777"/>
          </a:xfrm>
          <a:prstGeom prst="rect">
            <a:avLst/>
          </a:prstGeom>
          <a:noFill/>
        </p:spPr>
        <p:txBody>
          <a:bodyPr wrap="none" rtlCol="0">
            <a:spAutoFit/>
          </a:bodyPr>
          <a:lstStyle/>
          <a:p>
            <a:r>
              <a:rPr lang="zh-TW" altLang="en-US" dirty="0">
                <a:solidFill>
                  <a:srgbClr val="FF0000"/>
                </a:solidFill>
                <a:latin typeface="標楷體" panose="03000509000000000000" pitchFamily="65" charset="-120"/>
                <a:ea typeface="標楷體" panose="03000509000000000000" pitchFamily="65" charset="-120"/>
              </a:rPr>
              <a:t>執行</a:t>
            </a:r>
            <a:r>
              <a:rPr lang="en-US" altLang="zh-TW" dirty="0" err="1">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provable_query</a:t>
            </a:r>
            <a:r>
              <a:rPr lang="zh-TW" altLang="en-US" dirty="0">
                <a:solidFill>
                  <a:srgbClr val="FF0000"/>
                </a:solidFill>
                <a:latin typeface="標楷體" panose="03000509000000000000" pitchFamily="65" charset="-120"/>
                <a:ea typeface="標楷體" panose="03000509000000000000" pitchFamily="65" charset="-120"/>
              </a:rPr>
              <a:t>取得交易</a:t>
            </a:r>
          </a:p>
        </p:txBody>
      </p:sp>
    </p:spTree>
    <p:extLst>
      <p:ext uri="{BB962C8B-B14F-4D97-AF65-F5344CB8AC3E}">
        <p14:creationId xmlns:p14="http://schemas.microsoft.com/office/powerpoint/2010/main" val="1505318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randombar(horizontal)">
                                      <p:cBhvr>
                                        <p:cTn id="10" dur="500"/>
                                        <p:tgtEl>
                                          <p:spTgt spid="5"/>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randombar(horizontal)">
                                      <p:cBhvr>
                                        <p:cTn id="13" dur="5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xit" presetSubtype="10" fill="hold" grpId="1" nodeType="clickEffect">
                                  <p:stCondLst>
                                    <p:cond delay="0"/>
                                  </p:stCondLst>
                                  <p:childTnLst>
                                    <p:animEffect transition="out" filter="randombar(horizontal)">
                                      <p:cBhvr>
                                        <p:cTn id="17" dur="500"/>
                                        <p:tgtEl>
                                          <p:spTgt spid="4"/>
                                        </p:tgtEl>
                                      </p:cBhvr>
                                    </p:animEffect>
                                    <p:set>
                                      <p:cBhvr>
                                        <p:cTn id="18" dur="1" fill="hold">
                                          <p:stCondLst>
                                            <p:cond delay="499"/>
                                          </p:stCondLst>
                                        </p:cTn>
                                        <p:tgtEl>
                                          <p:spTgt spid="4"/>
                                        </p:tgtEl>
                                        <p:attrNameLst>
                                          <p:attrName>style.visibility</p:attrName>
                                        </p:attrNameLst>
                                      </p:cBhvr>
                                      <p:to>
                                        <p:strVal val="hidden"/>
                                      </p:to>
                                    </p:set>
                                  </p:childTnLst>
                                </p:cTn>
                              </p:par>
                              <p:par>
                                <p:cTn id="19" presetID="14" presetClass="exit" presetSubtype="10" fill="hold" grpId="1" nodeType="withEffect">
                                  <p:stCondLst>
                                    <p:cond delay="0"/>
                                  </p:stCondLst>
                                  <p:childTnLst>
                                    <p:animEffect transition="out" filter="randombar(horizontal)">
                                      <p:cBhvr>
                                        <p:cTn id="20" dur="500"/>
                                        <p:tgtEl>
                                          <p:spTgt spid="5"/>
                                        </p:tgtEl>
                                      </p:cBhvr>
                                    </p:animEffect>
                                    <p:set>
                                      <p:cBhvr>
                                        <p:cTn id="21" dur="1" fill="hold">
                                          <p:stCondLst>
                                            <p:cond delay="499"/>
                                          </p:stCondLst>
                                        </p:cTn>
                                        <p:tgtEl>
                                          <p:spTgt spid="5"/>
                                        </p:tgtEl>
                                        <p:attrNameLst>
                                          <p:attrName>style.visibility</p:attrName>
                                        </p:attrNameLst>
                                      </p:cBhvr>
                                      <p:to>
                                        <p:strVal val="hidden"/>
                                      </p:to>
                                    </p:set>
                                  </p:childTnLst>
                                </p:cTn>
                              </p:par>
                              <p:par>
                                <p:cTn id="22" presetID="14" presetClass="exit" presetSubtype="10" fill="hold" grpId="1" nodeType="withEffect">
                                  <p:stCondLst>
                                    <p:cond delay="0"/>
                                  </p:stCondLst>
                                  <p:childTnLst>
                                    <p:animEffect transition="out" filter="randombar(horizontal)">
                                      <p:cBhvr>
                                        <p:cTn id="23" dur="500"/>
                                        <p:tgtEl>
                                          <p:spTgt spid="9"/>
                                        </p:tgtEl>
                                      </p:cBhvr>
                                    </p:animEffect>
                                    <p:set>
                                      <p:cBhvr>
                                        <p:cTn id="24" dur="1" fill="hold">
                                          <p:stCondLst>
                                            <p:cond delay="499"/>
                                          </p:stCondLst>
                                        </p:cTn>
                                        <p:tgtEl>
                                          <p:spTgt spid="9"/>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grpId="0" nodeType="click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randombar(horizontal)">
                                      <p:cBhvr>
                                        <p:cTn id="29" dur="500"/>
                                        <p:tgtEl>
                                          <p:spTgt spid="7"/>
                                        </p:tgtEl>
                                      </p:cBhvr>
                                    </p:animEffect>
                                  </p:childTnLst>
                                </p:cTn>
                              </p:par>
                              <p:par>
                                <p:cTn id="30" presetID="14" presetClass="entr" presetSubtype="10" fill="hold" grpId="0" nodeType="with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randombar(horizontal)">
                                      <p:cBhvr>
                                        <p:cTn id="32" dur="500"/>
                                        <p:tgtEl>
                                          <p:spTgt spid="11"/>
                                        </p:tgtEl>
                                      </p:cBhvr>
                                    </p:animEffect>
                                  </p:childTnLst>
                                </p:cTn>
                              </p:par>
                              <p:par>
                                <p:cTn id="33" presetID="14" presetClass="entr" presetSubtype="10" fill="hold" grpId="0" nodeType="with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randombar(horizontal)">
                                      <p:cBhvr>
                                        <p:cTn id="35" dur="500"/>
                                        <p:tgtEl>
                                          <p:spTgt spid="6"/>
                                        </p:tgtEl>
                                      </p:cBhvr>
                                    </p:animEffect>
                                  </p:childTnLst>
                                </p:cTn>
                              </p:par>
                            </p:childTnLst>
                          </p:cTn>
                        </p:par>
                      </p:childTnLst>
                    </p:cTn>
                  </p:par>
                  <p:par>
                    <p:cTn id="36" fill="hold">
                      <p:stCondLst>
                        <p:cond delay="indefinite"/>
                      </p:stCondLst>
                      <p:childTnLst>
                        <p:par>
                          <p:cTn id="37" fill="hold">
                            <p:stCondLst>
                              <p:cond delay="0"/>
                            </p:stCondLst>
                            <p:childTnLst>
                              <p:par>
                                <p:cTn id="38" presetID="14" presetClass="exit" presetSubtype="10" fill="hold" grpId="1" nodeType="clickEffect">
                                  <p:stCondLst>
                                    <p:cond delay="0"/>
                                  </p:stCondLst>
                                  <p:childTnLst>
                                    <p:animEffect transition="out" filter="randombar(horizontal)">
                                      <p:cBhvr>
                                        <p:cTn id="39" dur="500"/>
                                        <p:tgtEl>
                                          <p:spTgt spid="7"/>
                                        </p:tgtEl>
                                      </p:cBhvr>
                                    </p:animEffect>
                                    <p:set>
                                      <p:cBhvr>
                                        <p:cTn id="40" dur="1" fill="hold">
                                          <p:stCondLst>
                                            <p:cond delay="499"/>
                                          </p:stCondLst>
                                        </p:cTn>
                                        <p:tgtEl>
                                          <p:spTgt spid="7"/>
                                        </p:tgtEl>
                                        <p:attrNameLst>
                                          <p:attrName>style.visibility</p:attrName>
                                        </p:attrNameLst>
                                      </p:cBhvr>
                                      <p:to>
                                        <p:strVal val="hidden"/>
                                      </p:to>
                                    </p:set>
                                  </p:childTnLst>
                                </p:cTn>
                              </p:par>
                              <p:par>
                                <p:cTn id="41" presetID="14" presetClass="exit" presetSubtype="10" fill="hold" grpId="1" nodeType="withEffect">
                                  <p:stCondLst>
                                    <p:cond delay="0"/>
                                  </p:stCondLst>
                                  <p:childTnLst>
                                    <p:animEffect transition="out" filter="randombar(horizontal)">
                                      <p:cBhvr>
                                        <p:cTn id="42" dur="500"/>
                                        <p:tgtEl>
                                          <p:spTgt spid="11"/>
                                        </p:tgtEl>
                                      </p:cBhvr>
                                    </p:animEffect>
                                    <p:set>
                                      <p:cBhvr>
                                        <p:cTn id="43" dur="1" fill="hold">
                                          <p:stCondLst>
                                            <p:cond delay="499"/>
                                          </p:stCondLst>
                                        </p:cTn>
                                        <p:tgtEl>
                                          <p:spTgt spid="11"/>
                                        </p:tgtEl>
                                        <p:attrNameLst>
                                          <p:attrName>style.visibility</p:attrName>
                                        </p:attrNameLst>
                                      </p:cBhvr>
                                      <p:to>
                                        <p:strVal val="hidden"/>
                                      </p:to>
                                    </p:set>
                                  </p:childTnLst>
                                </p:cTn>
                              </p:par>
                              <p:par>
                                <p:cTn id="44" presetID="14" presetClass="exit" presetSubtype="10" fill="hold" grpId="1" nodeType="withEffect">
                                  <p:stCondLst>
                                    <p:cond delay="0"/>
                                  </p:stCondLst>
                                  <p:childTnLst>
                                    <p:animEffect transition="out" filter="randombar(horizontal)">
                                      <p:cBhvr>
                                        <p:cTn id="45" dur="500"/>
                                        <p:tgtEl>
                                          <p:spTgt spid="6"/>
                                        </p:tgtEl>
                                      </p:cBhvr>
                                    </p:animEffect>
                                    <p:set>
                                      <p:cBhvr>
                                        <p:cTn id="46" dur="1" fill="hold">
                                          <p:stCondLst>
                                            <p:cond delay="499"/>
                                          </p:stCondLst>
                                        </p:cTn>
                                        <p:tgtEl>
                                          <p:spTgt spid="6"/>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4" presetClass="entr" presetSubtype="10" fill="hold" grpId="0" nodeType="clickEffect">
                                  <p:stCondLst>
                                    <p:cond delay="0"/>
                                  </p:stCondLst>
                                  <p:childTnLst>
                                    <p:set>
                                      <p:cBhvr>
                                        <p:cTn id="50" dur="1" fill="hold">
                                          <p:stCondLst>
                                            <p:cond delay="0"/>
                                          </p:stCondLst>
                                        </p:cTn>
                                        <p:tgtEl>
                                          <p:spTgt spid="12"/>
                                        </p:tgtEl>
                                        <p:attrNameLst>
                                          <p:attrName>style.visibility</p:attrName>
                                        </p:attrNameLst>
                                      </p:cBhvr>
                                      <p:to>
                                        <p:strVal val="visible"/>
                                      </p:to>
                                    </p:set>
                                    <p:animEffect transition="in" filter="randombar(horizontal)">
                                      <p:cBhvr>
                                        <p:cTn id="51" dur="500"/>
                                        <p:tgtEl>
                                          <p:spTgt spid="12"/>
                                        </p:tgtEl>
                                      </p:cBhvr>
                                    </p:animEffect>
                                  </p:childTnLst>
                                </p:cTn>
                              </p:par>
                              <p:par>
                                <p:cTn id="52" presetID="14" presetClass="entr" presetSubtype="10" fill="hold" grpId="0" nodeType="withEffect">
                                  <p:stCondLst>
                                    <p:cond delay="0"/>
                                  </p:stCondLst>
                                  <p:childTnLst>
                                    <p:set>
                                      <p:cBhvr>
                                        <p:cTn id="53" dur="1" fill="hold">
                                          <p:stCondLst>
                                            <p:cond delay="0"/>
                                          </p:stCondLst>
                                        </p:cTn>
                                        <p:tgtEl>
                                          <p:spTgt spid="10"/>
                                        </p:tgtEl>
                                        <p:attrNameLst>
                                          <p:attrName>style.visibility</p:attrName>
                                        </p:attrNameLst>
                                      </p:cBhvr>
                                      <p:to>
                                        <p:strVal val="visible"/>
                                      </p:to>
                                    </p:set>
                                    <p:animEffect transition="in" filter="randombar(horizontal)">
                                      <p:cBhvr>
                                        <p:cTn id="54" dur="500"/>
                                        <p:tgtEl>
                                          <p:spTgt spid="10"/>
                                        </p:tgtEl>
                                      </p:cBhvr>
                                    </p:animEffect>
                                  </p:childTnLst>
                                </p:cTn>
                              </p:par>
                            </p:childTnLst>
                          </p:cTn>
                        </p:par>
                      </p:childTnLst>
                    </p:cTn>
                  </p:par>
                  <p:par>
                    <p:cTn id="55" fill="hold">
                      <p:stCondLst>
                        <p:cond delay="indefinite"/>
                      </p:stCondLst>
                      <p:childTnLst>
                        <p:par>
                          <p:cTn id="56" fill="hold">
                            <p:stCondLst>
                              <p:cond delay="0"/>
                            </p:stCondLst>
                            <p:childTnLst>
                              <p:par>
                                <p:cTn id="57" presetID="14" presetClass="exit" presetSubtype="10" fill="hold" grpId="1" nodeType="clickEffect">
                                  <p:stCondLst>
                                    <p:cond delay="0"/>
                                  </p:stCondLst>
                                  <p:childTnLst>
                                    <p:animEffect transition="out" filter="randombar(horizontal)">
                                      <p:cBhvr>
                                        <p:cTn id="58" dur="500"/>
                                        <p:tgtEl>
                                          <p:spTgt spid="12"/>
                                        </p:tgtEl>
                                      </p:cBhvr>
                                    </p:animEffect>
                                    <p:set>
                                      <p:cBhvr>
                                        <p:cTn id="59" dur="1" fill="hold">
                                          <p:stCondLst>
                                            <p:cond delay="499"/>
                                          </p:stCondLst>
                                        </p:cTn>
                                        <p:tgtEl>
                                          <p:spTgt spid="12"/>
                                        </p:tgtEl>
                                        <p:attrNameLst>
                                          <p:attrName>style.visibility</p:attrName>
                                        </p:attrNameLst>
                                      </p:cBhvr>
                                      <p:to>
                                        <p:strVal val="hidden"/>
                                      </p:to>
                                    </p:set>
                                  </p:childTnLst>
                                </p:cTn>
                              </p:par>
                              <p:par>
                                <p:cTn id="60" presetID="14" presetClass="exit" presetSubtype="10" fill="hold" grpId="1" nodeType="withEffect">
                                  <p:stCondLst>
                                    <p:cond delay="0"/>
                                  </p:stCondLst>
                                  <p:childTnLst>
                                    <p:animEffect transition="out" filter="randombar(horizontal)">
                                      <p:cBhvr>
                                        <p:cTn id="61" dur="500"/>
                                        <p:tgtEl>
                                          <p:spTgt spid="10"/>
                                        </p:tgtEl>
                                      </p:cBhvr>
                                    </p:animEffect>
                                    <p:set>
                                      <p:cBhvr>
                                        <p:cTn id="62" dur="1" fill="hold">
                                          <p:stCondLst>
                                            <p:cond delay="499"/>
                                          </p:stCondLst>
                                        </p:cTn>
                                        <p:tgtEl>
                                          <p:spTgt spid="10"/>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14" presetClass="entr" presetSubtype="10" fill="hold" grpId="0" nodeType="clickEffect">
                                  <p:stCondLst>
                                    <p:cond delay="0"/>
                                  </p:stCondLst>
                                  <p:childTnLst>
                                    <p:set>
                                      <p:cBhvr>
                                        <p:cTn id="66" dur="1" fill="hold">
                                          <p:stCondLst>
                                            <p:cond delay="0"/>
                                          </p:stCondLst>
                                        </p:cTn>
                                        <p:tgtEl>
                                          <p:spTgt spid="14"/>
                                        </p:tgtEl>
                                        <p:attrNameLst>
                                          <p:attrName>style.visibility</p:attrName>
                                        </p:attrNameLst>
                                      </p:cBhvr>
                                      <p:to>
                                        <p:strVal val="visible"/>
                                      </p:to>
                                    </p:set>
                                    <p:animEffect transition="in" filter="randombar(horizontal)">
                                      <p:cBhvr>
                                        <p:cTn id="67" dur="500"/>
                                        <p:tgtEl>
                                          <p:spTgt spid="14"/>
                                        </p:tgtEl>
                                      </p:cBhvr>
                                    </p:animEffect>
                                  </p:childTnLst>
                                </p:cTn>
                              </p:par>
                              <p:par>
                                <p:cTn id="68" presetID="14" presetClass="entr" presetSubtype="10" fill="hold" grpId="0" nodeType="withEffect">
                                  <p:stCondLst>
                                    <p:cond delay="0"/>
                                  </p:stCondLst>
                                  <p:childTnLst>
                                    <p:set>
                                      <p:cBhvr>
                                        <p:cTn id="69" dur="1" fill="hold">
                                          <p:stCondLst>
                                            <p:cond delay="0"/>
                                          </p:stCondLst>
                                        </p:cTn>
                                        <p:tgtEl>
                                          <p:spTgt spid="16"/>
                                        </p:tgtEl>
                                        <p:attrNameLst>
                                          <p:attrName>style.visibility</p:attrName>
                                        </p:attrNameLst>
                                      </p:cBhvr>
                                      <p:to>
                                        <p:strVal val="visible"/>
                                      </p:to>
                                    </p:set>
                                    <p:animEffect transition="in" filter="randombar(horizontal)">
                                      <p:cBhvr>
                                        <p:cTn id="70" dur="500"/>
                                        <p:tgtEl>
                                          <p:spTgt spid="16"/>
                                        </p:tgtEl>
                                      </p:cBhvr>
                                    </p:animEffect>
                                  </p:childTnLst>
                                </p:cTn>
                              </p:par>
                              <p:par>
                                <p:cTn id="71" presetID="14" presetClass="entr" presetSubtype="10" fill="hold" grpId="0" nodeType="withEffect">
                                  <p:stCondLst>
                                    <p:cond delay="0"/>
                                  </p:stCondLst>
                                  <p:childTnLst>
                                    <p:set>
                                      <p:cBhvr>
                                        <p:cTn id="72" dur="1" fill="hold">
                                          <p:stCondLst>
                                            <p:cond delay="0"/>
                                          </p:stCondLst>
                                        </p:cTn>
                                        <p:tgtEl>
                                          <p:spTgt spid="13"/>
                                        </p:tgtEl>
                                        <p:attrNameLst>
                                          <p:attrName>style.visibility</p:attrName>
                                        </p:attrNameLst>
                                      </p:cBhvr>
                                      <p:to>
                                        <p:strVal val="visible"/>
                                      </p:to>
                                    </p:set>
                                    <p:animEffect transition="in" filter="randombar(horizontal)">
                                      <p:cBhvr>
                                        <p:cTn id="73" dur="500"/>
                                        <p:tgtEl>
                                          <p:spTgt spid="13"/>
                                        </p:tgtEl>
                                      </p:cBhvr>
                                    </p:animEffect>
                                  </p:childTnLst>
                                </p:cTn>
                              </p:par>
                            </p:childTnLst>
                          </p:cTn>
                        </p:par>
                      </p:childTnLst>
                    </p:cTn>
                  </p:par>
                  <p:par>
                    <p:cTn id="74" fill="hold">
                      <p:stCondLst>
                        <p:cond delay="indefinite"/>
                      </p:stCondLst>
                      <p:childTnLst>
                        <p:par>
                          <p:cTn id="75" fill="hold">
                            <p:stCondLst>
                              <p:cond delay="0"/>
                            </p:stCondLst>
                            <p:childTnLst>
                              <p:par>
                                <p:cTn id="76" presetID="14" presetClass="exit" presetSubtype="10" fill="hold" grpId="1" nodeType="clickEffect">
                                  <p:stCondLst>
                                    <p:cond delay="0"/>
                                  </p:stCondLst>
                                  <p:childTnLst>
                                    <p:animEffect transition="out" filter="randombar(horizontal)">
                                      <p:cBhvr>
                                        <p:cTn id="77" dur="500"/>
                                        <p:tgtEl>
                                          <p:spTgt spid="14"/>
                                        </p:tgtEl>
                                      </p:cBhvr>
                                    </p:animEffect>
                                    <p:set>
                                      <p:cBhvr>
                                        <p:cTn id="78" dur="1" fill="hold">
                                          <p:stCondLst>
                                            <p:cond delay="499"/>
                                          </p:stCondLst>
                                        </p:cTn>
                                        <p:tgtEl>
                                          <p:spTgt spid="14"/>
                                        </p:tgtEl>
                                        <p:attrNameLst>
                                          <p:attrName>style.visibility</p:attrName>
                                        </p:attrNameLst>
                                      </p:cBhvr>
                                      <p:to>
                                        <p:strVal val="hidden"/>
                                      </p:to>
                                    </p:set>
                                  </p:childTnLst>
                                </p:cTn>
                              </p:par>
                              <p:par>
                                <p:cTn id="79" presetID="14" presetClass="exit" presetSubtype="10" fill="hold" grpId="1" nodeType="withEffect">
                                  <p:stCondLst>
                                    <p:cond delay="0"/>
                                  </p:stCondLst>
                                  <p:childTnLst>
                                    <p:animEffect transition="out" filter="randombar(horizontal)">
                                      <p:cBhvr>
                                        <p:cTn id="80" dur="500"/>
                                        <p:tgtEl>
                                          <p:spTgt spid="16"/>
                                        </p:tgtEl>
                                      </p:cBhvr>
                                    </p:animEffect>
                                    <p:set>
                                      <p:cBhvr>
                                        <p:cTn id="81" dur="1" fill="hold">
                                          <p:stCondLst>
                                            <p:cond delay="499"/>
                                          </p:stCondLst>
                                        </p:cTn>
                                        <p:tgtEl>
                                          <p:spTgt spid="16"/>
                                        </p:tgtEl>
                                        <p:attrNameLst>
                                          <p:attrName>style.visibility</p:attrName>
                                        </p:attrNameLst>
                                      </p:cBhvr>
                                      <p:to>
                                        <p:strVal val="hidden"/>
                                      </p:to>
                                    </p:set>
                                  </p:childTnLst>
                                </p:cTn>
                              </p:par>
                              <p:par>
                                <p:cTn id="82" presetID="14" presetClass="exit" presetSubtype="10" fill="hold" grpId="1" nodeType="withEffect">
                                  <p:stCondLst>
                                    <p:cond delay="0"/>
                                  </p:stCondLst>
                                  <p:childTnLst>
                                    <p:animEffect transition="out" filter="randombar(horizontal)">
                                      <p:cBhvr>
                                        <p:cTn id="83" dur="500"/>
                                        <p:tgtEl>
                                          <p:spTgt spid="13"/>
                                        </p:tgtEl>
                                      </p:cBhvr>
                                    </p:animEffect>
                                    <p:set>
                                      <p:cBhvr>
                                        <p:cTn id="84" dur="1" fill="hold">
                                          <p:stCondLst>
                                            <p:cond delay="499"/>
                                          </p:stCondLst>
                                        </p:cTn>
                                        <p:tgtEl>
                                          <p:spTgt spid="13"/>
                                        </p:tgtEl>
                                        <p:attrNameLst>
                                          <p:attrName>style.visibility</p:attrName>
                                        </p:attrNameLst>
                                      </p:cBhvr>
                                      <p:to>
                                        <p:strVal val="hidden"/>
                                      </p:to>
                                    </p:set>
                                  </p:childTnLst>
                                </p:cTn>
                              </p:par>
                            </p:childTnLst>
                          </p:cTn>
                        </p:par>
                      </p:childTnLst>
                    </p:cTn>
                  </p:par>
                  <p:par>
                    <p:cTn id="85" fill="hold">
                      <p:stCondLst>
                        <p:cond delay="indefinite"/>
                      </p:stCondLst>
                      <p:childTnLst>
                        <p:par>
                          <p:cTn id="86" fill="hold">
                            <p:stCondLst>
                              <p:cond delay="0"/>
                            </p:stCondLst>
                            <p:childTnLst>
                              <p:par>
                                <p:cTn id="87" presetID="14" presetClass="entr" presetSubtype="10" fill="hold" grpId="0" nodeType="clickEffect">
                                  <p:stCondLst>
                                    <p:cond delay="0"/>
                                  </p:stCondLst>
                                  <p:childTnLst>
                                    <p:set>
                                      <p:cBhvr>
                                        <p:cTn id="88" dur="1" fill="hold">
                                          <p:stCondLst>
                                            <p:cond delay="0"/>
                                          </p:stCondLst>
                                        </p:cTn>
                                        <p:tgtEl>
                                          <p:spTgt spid="17"/>
                                        </p:tgtEl>
                                        <p:attrNameLst>
                                          <p:attrName>style.visibility</p:attrName>
                                        </p:attrNameLst>
                                      </p:cBhvr>
                                      <p:to>
                                        <p:strVal val="visible"/>
                                      </p:to>
                                    </p:set>
                                    <p:animEffect transition="in" filter="randombar(horizontal)">
                                      <p:cBhvr>
                                        <p:cTn id="89" dur="500"/>
                                        <p:tgtEl>
                                          <p:spTgt spid="17"/>
                                        </p:tgtEl>
                                      </p:cBhvr>
                                    </p:animEffect>
                                  </p:childTnLst>
                                </p:cTn>
                              </p:par>
                              <p:par>
                                <p:cTn id="90" presetID="14" presetClass="entr" presetSubtype="10" fill="hold" grpId="0" nodeType="withEffect">
                                  <p:stCondLst>
                                    <p:cond delay="0"/>
                                  </p:stCondLst>
                                  <p:childTnLst>
                                    <p:set>
                                      <p:cBhvr>
                                        <p:cTn id="91" dur="1" fill="hold">
                                          <p:stCondLst>
                                            <p:cond delay="0"/>
                                          </p:stCondLst>
                                        </p:cTn>
                                        <p:tgtEl>
                                          <p:spTgt spid="15"/>
                                        </p:tgtEl>
                                        <p:attrNameLst>
                                          <p:attrName>style.visibility</p:attrName>
                                        </p:attrNameLst>
                                      </p:cBhvr>
                                      <p:to>
                                        <p:strVal val="visible"/>
                                      </p:to>
                                    </p:set>
                                    <p:animEffect transition="in" filter="randombar(horizontal)">
                                      <p:cBhvr>
                                        <p:cTn id="92" dur="500"/>
                                        <p:tgtEl>
                                          <p:spTgt spid="15"/>
                                        </p:tgtEl>
                                      </p:cBhvr>
                                    </p:animEffect>
                                  </p:childTnLst>
                                </p:cTn>
                              </p:par>
                            </p:childTnLst>
                          </p:cTn>
                        </p:par>
                      </p:childTnLst>
                    </p:cTn>
                  </p:par>
                  <p:par>
                    <p:cTn id="93" fill="hold">
                      <p:stCondLst>
                        <p:cond delay="indefinite"/>
                      </p:stCondLst>
                      <p:childTnLst>
                        <p:par>
                          <p:cTn id="94" fill="hold">
                            <p:stCondLst>
                              <p:cond delay="0"/>
                            </p:stCondLst>
                            <p:childTnLst>
                              <p:par>
                                <p:cTn id="95" presetID="14" presetClass="exit" presetSubtype="10" fill="hold" grpId="1" nodeType="clickEffect">
                                  <p:stCondLst>
                                    <p:cond delay="0"/>
                                  </p:stCondLst>
                                  <p:childTnLst>
                                    <p:animEffect transition="out" filter="randombar(horizontal)">
                                      <p:cBhvr>
                                        <p:cTn id="96" dur="500"/>
                                        <p:tgtEl>
                                          <p:spTgt spid="17"/>
                                        </p:tgtEl>
                                      </p:cBhvr>
                                    </p:animEffect>
                                    <p:set>
                                      <p:cBhvr>
                                        <p:cTn id="97" dur="1" fill="hold">
                                          <p:stCondLst>
                                            <p:cond delay="499"/>
                                          </p:stCondLst>
                                        </p:cTn>
                                        <p:tgtEl>
                                          <p:spTgt spid="17"/>
                                        </p:tgtEl>
                                        <p:attrNameLst>
                                          <p:attrName>style.visibility</p:attrName>
                                        </p:attrNameLst>
                                      </p:cBhvr>
                                      <p:to>
                                        <p:strVal val="hidden"/>
                                      </p:to>
                                    </p:set>
                                  </p:childTnLst>
                                </p:cTn>
                              </p:par>
                              <p:par>
                                <p:cTn id="98" presetID="14" presetClass="exit" presetSubtype="10" fill="hold" grpId="1" nodeType="withEffect">
                                  <p:stCondLst>
                                    <p:cond delay="0"/>
                                  </p:stCondLst>
                                  <p:childTnLst>
                                    <p:animEffect transition="out" filter="randombar(horizontal)">
                                      <p:cBhvr>
                                        <p:cTn id="99" dur="500"/>
                                        <p:tgtEl>
                                          <p:spTgt spid="15"/>
                                        </p:tgtEl>
                                      </p:cBhvr>
                                    </p:animEffect>
                                    <p:set>
                                      <p:cBhvr>
                                        <p:cTn id="100" dur="1" fill="hold">
                                          <p:stCondLst>
                                            <p:cond delay="499"/>
                                          </p:stCondLst>
                                        </p:cTn>
                                        <p:tgtEl>
                                          <p:spTgt spid="1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9" grpId="0" animBg="1"/>
      <p:bldP spid="9" grpId="1" animBg="1"/>
      <p:bldP spid="5" grpId="0"/>
      <p:bldP spid="5" grpId="1"/>
      <p:bldP spid="6" grpId="0" animBg="1"/>
      <p:bldP spid="6" grpId="1" animBg="1"/>
      <p:bldP spid="11" grpId="0" animBg="1"/>
      <p:bldP spid="11" grpId="1" animBg="1"/>
      <p:bldP spid="7" grpId="0"/>
      <p:bldP spid="7" grpId="1"/>
      <p:bldP spid="10" grpId="0" animBg="1"/>
      <p:bldP spid="10" grpId="1" animBg="1"/>
      <p:bldP spid="12" grpId="0"/>
      <p:bldP spid="12" grpId="1"/>
      <p:bldP spid="13" grpId="0" animBg="1"/>
      <p:bldP spid="13" grpId="1" animBg="1"/>
      <p:bldP spid="16" grpId="0" animBg="1"/>
      <p:bldP spid="16" grpId="1" animBg="1"/>
      <p:bldP spid="14" grpId="0"/>
      <p:bldP spid="14" grpId="1"/>
      <p:bldP spid="15" grpId="0" animBg="1"/>
      <p:bldP spid="15" grpId="1" animBg="1"/>
      <p:bldP spid="17" grpId="0"/>
      <p:bldP spid="17" grpId="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200" dirty="0" err="1">
                <a:latin typeface="標楷體" panose="03000509000000000000" pitchFamily="65" charset="-120"/>
                <a:ea typeface="標楷體" panose="03000509000000000000" pitchFamily="65" charset="-120"/>
                <a:cs typeface="Times New Roman" panose="02020603050405020304" pitchFamily="18" charset="0"/>
              </a:rPr>
              <a:t>交易內容處理方法</a:t>
            </a:r>
            <a:r>
              <a:rPr lang="zh-TW" altLang="en-US" sz="3200" dirty="0">
                <a:latin typeface="Times New Roman" panose="02020603050405020304" pitchFamily="18" charset="0"/>
                <a:ea typeface="標楷體" panose="03000509000000000000" pitchFamily="65" charset="-120"/>
                <a:cs typeface="Times New Roman" panose="02020603050405020304" pitchFamily="18" charset="0"/>
              </a:rPr>
              <a:t>（</a:t>
            </a:r>
            <a:r>
              <a:rPr lang="en-US" sz="3200" dirty="0">
                <a:latin typeface="Times New Roman" panose="02020603050405020304" pitchFamily="18" charset="0"/>
                <a:ea typeface="標楷體" panose="03000509000000000000" pitchFamily="65" charset="-120"/>
                <a:cs typeface="Times New Roman" panose="02020603050405020304" pitchFamily="18" charset="0"/>
              </a:rPr>
              <a:t>Solidity</a:t>
            </a:r>
            <a:r>
              <a:rPr lang="zh-TW" altLang="en-US" sz="3200" dirty="0">
                <a:latin typeface="Times New Roman" panose="02020603050405020304" pitchFamily="18" charset="0"/>
                <a:ea typeface="標楷體" panose="03000509000000000000" pitchFamily="65" charset="-120"/>
                <a:cs typeface="Times New Roman" panose="02020603050405020304" pitchFamily="18" charset="0"/>
              </a:rPr>
              <a:t>）</a:t>
            </a:r>
            <a:endParaRPr sz="3200"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6" name="Google Shape;94;p17">
            <a:extLst>
              <a:ext uri="{FF2B5EF4-FFF2-40B4-BE49-F238E27FC236}">
                <a16:creationId xmlns:a16="http://schemas.microsoft.com/office/drawing/2014/main" id="{3414F51D-287B-6A44-8136-68BBDEBD566D}"/>
              </a:ext>
            </a:extLst>
          </p:cNvPr>
          <p:cNvSpPr txBox="1">
            <a:spLocks noGrp="1"/>
          </p:cNvSpPr>
          <p:nvPr>
            <p:ph type="body" idx="1"/>
          </p:nvPr>
        </p:nvSpPr>
        <p:spPr>
          <a:xfrm>
            <a:off x="311700" y="1152475"/>
            <a:ext cx="8520600" cy="3682200"/>
          </a:xfrm>
          <a:prstGeom prst="rect">
            <a:avLst/>
          </a:prstGeom>
        </p:spPr>
        <p:txBody>
          <a:bodyPr spcFirstLastPara="1" wrap="square" lIns="91425" tIns="91425" rIns="91425" bIns="91425" anchor="t" anchorCtr="0">
            <a:noAutofit/>
          </a:bodyPr>
          <a:lstStyle/>
          <a:p>
            <a:pPr>
              <a:lnSpc>
                <a:spcPct val="200000"/>
              </a:lnSpc>
            </a:pP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剖析回傳之交易明細</a:t>
            </a:r>
            <a:r>
              <a:rPr 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a:t>
            </a:r>
            <a:r>
              <a:rPr lang="en-US" sz="2400" dirty="0" err="1">
                <a:solidFill>
                  <a:schemeClr val="tx1"/>
                </a:solidFill>
                <a:latin typeface="標楷體" panose="03000509000000000000" pitchFamily="65" charset="-120"/>
                <a:ea typeface="標楷體" panose="03000509000000000000" pitchFamily="65" charset="-120"/>
                <a:cs typeface="Times New Roman" panose="02020603050405020304" pitchFamily="18" charset="0"/>
              </a:rPr>
              <a:t>並儲存於智能合約中</a:t>
            </a:r>
            <a:endParaRPr 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a:p>
            <a:pPr>
              <a:lnSpc>
                <a:spcPct val="150000"/>
              </a:lnSpc>
            </a:pPr>
            <a:r>
              <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Solidity</a:t>
            </a: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本身不支援處理</a:t>
            </a:r>
            <a:r>
              <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JSON</a:t>
            </a: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資料格式</a:t>
            </a:r>
            <a:endParaRPr 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a:p>
            <a:pPr>
              <a:lnSpc>
                <a:spcPct val="150000"/>
              </a:lnSpc>
            </a:pPr>
            <a:r>
              <a:rPr lang="en-US" sz="2400" dirty="0" err="1">
                <a:solidFill>
                  <a:schemeClr val="tx1"/>
                </a:solidFill>
                <a:latin typeface="標楷體" panose="03000509000000000000" pitchFamily="65" charset="-120"/>
                <a:ea typeface="標楷體" panose="03000509000000000000" pitchFamily="65" charset="-120"/>
                <a:cs typeface="Times New Roman" panose="02020603050405020304" pitchFamily="18" charset="0"/>
              </a:rPr>
              <a:t>利用</a:t>
            </a:r>
            <a:r>
              <a:rPr lang="en-US" sz="2400" dirty="0" err="1">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GitHub</a:t>
            </a:r>
            <a:r>
              <a:rPr lang="en-US" sz="2400" dirty="0" err="1">
                <a:solidFill>
                  <a:schemeClr val="tx1"/>
                </a:solidFill>
                <a:latin typeface="標楷體" panose="03000509000000000000" pitchFamily="65" charset="-120"/>
                <a:ea typeface="標楷體" panose="03000509000000000000" pitchFamily="65" charset="-120"/>
                <a:cs typeface="Times New Roman" panose="02020603050405020304" pitchFamily="18" charset="0"/>
              </a:rPr>
              <a:t>上之開源專案「</a:t>
            </a:r>
            <a:r>
              <a:rPr lang="en-US" sz="2400" dirty="0" err="1">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jsmnSol</a:t>
            </a:r>
            <a:r>
              <a:rPr 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a:t>
            </a:r>
            <a:r>
              <a:rPr lang="en-US" sz="2400" dirty="0" err="1">
                <a:solidFill>
                  <a:schemeClr val="tx1"/>
                </a:solidFill>
                <a:latin typeface="標楷體" panose="03000509000000000000" pitchFamily="65" charset="-120"/>
                <a:ea typeface="標楷體" panose="03000509000000000000" pitchFamily="65" charset="-120"/>
                <a:cs typeface="Times New Roman" panose="02020603050405020304" pitchFamily="18" charset="0"/>
              </a:rPr>
              <a:t>於</a:t>
            </a:r>
            <a:r>
              <a:rPr lang="en-US" sz="2400" dirty="0" err="1">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Solidity</a:t>
            </a:r>
            <a:r>
              <a:rPr lang="en-US" sz="2400" dirty="0" err="1">
                <a:solidFill>
                  <a:schemeClr val="tx1"/>
                </a:solidFill>
                <a:latin typeface="標楷體" panose="03000509000000000000" pitchFamily="65" charset="-120"/>
                <a:ea typeface="標楷體" panose="03000509000000000000" pitchFamily="65" charset="-120"/>
                <a:cs typeface="Times New Roman" panose="02020603050405020304" pitchFamily="18" charset="0"/>
              </a:rPr>
              <a:t>中針對</a:t>
            </a:r>
            <a:r>
              <a:rPr lang="en-US" sz="2400" dirty="0" err="1">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JSON</a:t>
            </a:r>
            <a:r>
              <a:rPr lang="en-US" sz="2400" dirty="0" err="1">
                <a:solidFill>
                  <a:schemeClr val="tx1"/>
                </a:solidFill>
                <a:latin typeface="標楷體" panose="03000509000000000000" pitchFamily="65" charset="-120"/>
                <a:ea typeface="標楷體" panose="03000509000000000000" pitchFamily="65" charset="-120"/>
                <a:cs typeface="Times New Roman" panose="02020603050405020304" pitchFamily="18" charset="0"/>
              </a:rPr>
              <a:t>的資料格式進行處理</a:t>
            </a:r>
            <a:endParaRPr 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p:txBody>
      </p:sp>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27</a:t>
            </a:fld>
            <a:endParaRPr lang="zh-TW" altLang="en-US"/>
          </a:p>
        </p:txBody>
      </p:sp>
    </p:spTree>
    <p:extLst>
      <p:ext uri="{BB962C8B-B14F-4D97-AF65-F5344CB8AC3E}">
        <p14:creationId xmlns:p14="http://schemas.microsoft.com/office/powerpoint/2010/main" val="74240866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6" name="Google Shape;94;p17">
            <a:extLst>
              <a:ext uri="{FF2B5EF4-FFF2-40B4-BE49-F238E27FC236}">
                <a16:creationId xmlns:a16="http://schemas.microsoft.com/office/drawing/2014/main" id="{3414F51D-287B-6A44-8136-68BBDEBD566D}"/>
              </a:ext>
            </a:extLst>
          </p:cNvPr>
          <p:cNvSpPr txBox="1">
            <a:spLocks noGrp="1"/>
          </p:cNvSpPr>
          <p:nvPr>
            <p:ph type="body" idx="1"/>
          </p:nvPr>
        </p:nvSpPr>
        <p:spPr>
          <a:xfrm>
            <a:off x="311700" y="1152475"/>
            <a:ext cx="8520600" cy="3682200"/>
          </a:xfrm>
          <a:prstGeom prst="rect">
            <a:avLst/>
          </a:prstGeom>
        </p:spPr>
        <p:txBody>
          <a:bodyPr spcFirstLastPara="1" wrap="square" lIns="91425" tIns="91425" rIns="91425" bIns="91425" anchor="t" anchorCtr="0">
            <a:noAutofit/>
          </a:bodyPr>
          <a:lstStyle/>
          <a:p>
            <a:pPr>
              <a:lnSpc>
                <a:spcPct val="200000"/>
              </a:lnSpc>
            </a:pPr>
            <a:endParaRPr 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p:txBody>
      </p:sp>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28</a:t>
            </a:fld>
            <a:endParaRPr lang="zh-TW" altLang="en-US"/>
          </a:p>
        </p:txBody>
      </p:sp>
      <p:sp>
        <p:nvSpPr>
          <p:cNvPr id="9" name="Google Shape;93;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200" dirty="0" err="1">
                <a:latin typeface="標楷體" panose="03000509000000000000" pitchFamily="65" charset="-120"/>
                <a:ea typeface="標楷體" panose="03000509000000000000" pitchFamily="65" charset="-120"/>
                <a:cs typeface="Times New Roman" panose="02020603050405020304" pitchFamily="18" charset="0"/>
              </a:rPr>
              <a:t>交易內容處理方法</a:t>
            </a:r>
            <a:r>
              <a:rPr lang="zh-TW" altLang="en-US" sz="3200" dirty="0">
                <a:latin typeface="Times New Roman" panose="02020603050405020304" pitchFamily="18" charset="0"/>
                <a:ea typeface="標楷體" panose="03000509000000000000" pitchFamily="65" charset="-120"/>
                <a:cs typeface="Times New Roman" panose="02020603050405020304" pitchFamily="18" charset="0"/>
              </a:rPr>
              <a:t>（</a:t>
            </a:r>
            <a:r>
              <a:rPr lang="en-US" sz="3200" dirty="0">
                <a:latin typeface="Times New Roman" panose="02020603050405020304" pitchFamily="18" charset="0"/>
                <a:ea typeface="標楷體" panose="03000509000000000000" pitchFamily="65" charset="-120"/>
                <a:cs typeface="Times New Roman" panose="02020603050405020304" pitchFamily="18" charset="0"/>
              </a:rPr>
              <a:t>Solidity</a:t>
            </a:r>
            <a:r>
              <a:rPr lang="zh-TW" altLang="en-US" sz="3200" dirty="0">
                <a:latin typeface="Times New Roman" panose="02020603050405020304" pitchFamily="18" charset="0"/>
                <a:ea typeface="標楷體" panose="03000509000000000000" pitchFamily="65" charset="-120"/>
                <a:cs typeface="Times New Roman" panose="02020603050405020304" pitchFamily="18" charset="0"/>
              </a:rPr>
              <a:t>）</a:t>
            </a:r>
            <a:endParaRPr sz="3200" dirty="0">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5" name="圖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 y="1257973"/>
            <a:ext cx="9144000" cy="3687773"/>
          </a:xfrm>
          <a:prstGeom prst="rect">
            <a:avLst/>
          </a:prstGeom>
        </p:spPr>
      </p:pic>
      <p:sp>
        <p:nvSpPr>
          <p:cNvPr id="3" name="矩形 2"/>
          <p:cNvSpPr/>
          <p:nvPr/>
        </p:nvSpPr>
        <p:spPr>
          <a:xfrm>
            <a:off x="422787" y="1641987"/>
            <a:ext cx="5319252" cy="28513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文字方塊 3"/>
          <p:cNvSpPr txBox="1"/>
          <p:nvPr/>
        </p:nvSpPr>
        <p:spPr>
          <a:xfrm>
            <a:off x="5742039" y="1619346"/>
            <a:ext cx="1261884" cy="307777"/>
          </a:xfrm>
          <a:prstGeom prst="rect">
            <a:avLst/>
          </a:prstGeom>
          <a:noFill/>
        </p:spPr>
        <p:txBody>
          <a:bodyPr wrap="none" rtlCol="0">
            <a:spAutoFit/>
          </a:bodyPr>
          <a:lstStyle/>
          <a:p>
            <a:r>
              <a:rPr lang="zh-TW" altLang="en-US" dirty="0">
                <a:solidFill>
                  <a:srgbClr val="FF0000"/>
                </a:solidFill>
                <a:latin typeface="標楷體" panose="03000509000000000000" pitchFamily="65" charset="-120"/>
                <a:ea typeface="標楷體" panose="03000509000000000000" pitchFamily="65" charset="-120"/>
              </a:rPr>
              <a:t>數位貨幣位址</a:t>
            </a:r>
          </a:p>
        </p:txBody>
      </p:sp>
      <p:sp>
        <p:nvSpPr>
          <p:cNvPr id="7" name="矩形 6"/>
          <p:cNvSpPr/>
          <p:nvPr/>
        </p:nvSpPr>
        <p:spPr>
          <a:xfrm>
            <a:off x="580103" y="2084439"/>
            <a:ext cx="6423820" cy="27530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文字方塊 7"/>
          <p:cNvSpPr txBox="1"/>
          <p:nvPr/>
        </p:nvSpPr>
        <p:spPr>
          <a:xfrm>
            <a:off x="7003923" y="2051965"/>
            <a:ext cx="1568058" cy="307777"/>
          </a:xfrm>
          <a:prstGeom prst="rect">
            <a:avLst/>
          </a:prstGeom>
          <a:noFill/>
        </p:spPr>
        <p:txBody>
          <a:bodyPr wrap="none" rtlCol="0">
            <a:spAutoFit/>
          </a:bodyPr>
          <a:lstStyle/>
          <a:p>
            <a:r>
              <a:rPr lang="en-US" altLang="zh-TW" dirty="0">
                <a:solidFill>
                  <a:srgbClr val="FF0000"/>
                </a:solidFill>
                <a:latin typeface="Times New Roman" panose="02020603050405020304" pitchFamily="18" charset="0"/>
                <a:cs typeface="Times New Roman" panose="02020603050405020304" pitchFamily="18" charset="0"/>
              </a:rPr>
              <a:t>Transfer</a:t>
            </a:r>
            <a:r>
              <a:rPr lang="zh-TW" altLang="en-US" dirty="0">
                <a:solidFill>
                  <a:srgbClr val="FF0000"/>
                </a:solidFill>
                <a:latin typeface="標楷體" panose="03000509000000000000" pitchFamily="65" charset="-120"/>
                <a:ea typeface="標楷體" panose="03000509000000000000" pitchFamily="65" charset="-120"/>
              </a:rPr>
              <a:t>交易類型</a:t>
            </a:r>
          </a:p>
        </p:txBody>
      </p:sp>
      <p:sp>
        <p:nvSpPr>
          <p:cNvPr id="10" name="矩形 9"/>
          <p:cNvSpPr/>
          <p:nvPr/>
        </p:nvSpPr>
        <p:spPr>
          <a:xfrm>
            <a:off x="580103" y="2359742"/>
            <a:ext cx="6351639" cy="20592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矩形 11"/>
          <p:cNvSpPr/>
          <p:nvPr/>
        </p:nvSpPr>
        <p:spPr>
          <a:xfrm>
            <a:off x="580103" y="2561995"/>
            <a:ext cx="6351639" cy="20592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文字方塊 10"/>
          <p:cNvSpPr txBox="1"/>
          <p:nvPr/>
        </p:nvSpPr>
        <p:spPr>
          <a:xfrm>
            <a:off x="6871854" y="2306980"/>
            <a:ext cx="1082348" cy="307777"/>
          </a:xfrm>
          <a:prstGeom prst="rect">
            <a:avLst/>
          </a:prstGeom>
          <a:noFill/>
        </p:spPr>
        <p:txBody>
          <a:bodyPr wrap="none" rtlCol="0">
            <a:spAutoFit/>
          </a:bodyPr>
          <a:lstStyle/>
          <a:p>
            <a:r>
              <a:rPr lang="zh-TW" altLang="en-US" dirty="0">
                <a:solidFill>
                  <a:srgbClr val="FF0000"/>
                </a:solidFill>
                <a:latin typeface="標楷體" panose="03000509000000000000" pitchFamily="65" charset="-120"/>
                <a:ea typeface="標楷體" panose="03000509000000000000" pitchFamily="65" charset="-120"/>
              </a:rPr>
              <a:t>交易發送方</a:t>
            </a:r>
          </a:p>
        </p:txBody>
      </p:sp>
      <p:sp>
        <p:nvSpPr>
          <p:cNvPr id="14" name="文字方塊 13"/>
          <p:cNvSpPr txBox="1"/>
          <p:nvPr/>
        </p:nvSpPr>
        <p:spPr>
          <a:xfrm>
            <a:off x="6862825" y="2490891"/>
            <a:ext cx="1082348" cy="307777"/>
          </a:xfrm>
          <a:prstGeom prst="rect">
            <a:avLst/>
          </a:prstGeom>
          <a:noFill/>
        </p:spPr>
        <p:txBody>
          <a:bodyPr wrap="none" rtlCol="0">
            <a:spAutoFit/>
          </a:bodyPr>
          <a:lstStyle/>
          <a:p>
            <a:r>
              <a:rPr lang="zh-TW" altLang="en-US" dirty="0">
                <a:solidFill>
                  <a:srgbClr val="FF0000"/>
                </a:solidFill>
                <a:latin typeface="標楷體" panose="03000509000000000000" pitchFamily="65" charset="-120"/>
                <a:ea typeface="標楷體" panose="03000509000000000000" pitchFamily="65" charset="-120"/>
              </a:rPr>
              <a:t>交易接收方</a:t>
            </a:r>
          </a:p>
        </p:txBody>
      </p:sp>
      <p:sp>
        <p:nvSpPr>
          <p:cNvPr id="13" name="矩形 12"/>
          <p:cNvSpPr/>
          <p:nvPr/>
        </p:nvSpPr>
        <p:spPr>
          <a:xfrm>
            <a:off x="422787" y="2949677"/>
            <a:ext cx="7079226" cy="29496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文字方塊 14"/>
          <p:cNvSpPr txBox="1"/>
          <p:nvPr/>
        </p:nvSpPr>
        <p:spPr>
          <a:xfrm>
            <a:off x="7456093" y="2936868"/>
            <a:ext cx="1261884" cy="307777"/>
          </a:xfrm>
          <a:prstGeom prst="rect">
            <a:avLst/>
          </a:prstGeom>
          <a:noFill/>
        </p:spPr>
        <p:txBody>
          <a:bodyPr wrap="none" rtlCol="0">
            <a:spAutoFit/>
          </a:bodyPr>
          <a:lstStyle/>
          <a:p>
            <a:r>
              <a:rPr lang="zh-TW" altLang="en-US" dirty="0">
                <a:solidFill>
                  <a:srgbClr val="FF0000"/>
                </a:solidFill>
                <a:latin typeface="標楷體" panose="03000509000000000000" pitchFamily="65" charset="-120"/>
                <a:ea typeface="標楷體" panose="03000509000000000000" pitchFamily="65" charset="-120"/>
              </a:rPr>
              <a:t>貨幣交易數量</a:t>
            </a:r>
          </a:p>
        </p:txBody>
      </p:sp>
      <p:sp>
        <p:nvSpPr>
          <p:cNvPr id="16" name="矩形 15"/>
          <p:cNvSpPr/>
          <p:nvPr/>
        </p:nvSpPr>
        <p:spPr>
          <a:xfrm>
            <a:off x="422787" y="3218665"/>
            <a:ext cx="2487561" cy="20647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文字方塊 16"/>
          <p:cNvSpPr txBox="1"/>
          <p:nvPr/>
        </p:nvSpPr>
        <p:spPr>
          <a:xfrm>
            <a:off x="2853111" y="3172335"/>
            <a:ext cx="902811" cy="307777"/>
          </a:xfrm>
          <a:prstGeom prst="rect">
            <a:avLst/>
          </a:prstGeom>
          <a:noFill/>
        </p:spPr>
        <p:txBody>
          <a:bodyPr wrap="none" rtlCol="0">
            <a:spAutoFit/>
          </a:bodyPr>
          <a:lstStyle/>
          <a:p>
            <a:r>
              <a:rPr lang="zh-TW" altLang="en-US" dirty="0">
                <a:solidFill>
                  <a:srgbClr val="FF0000"/>
                </a:solidFill>
                <a:latin typeface="標楷體" panose="03000509000000000000" pitchFamily="65" charset="-120"/>
                <a:ea typeface="標楷體" panose="03000509000000000000" pitchFamily="65" charset="-120"/>
              </a:rPr>
              <a:t>區塊高度</a:t>
            </a:r>
          </a:p>
        </p:txBody>
      </p:sp>
      <p:sp>
        <p:nvSpPr>
          <p:cNvPr id="18" name="矩形 17"/>
          <p:cNvSpPr/>
          <p:nvPr/>
        </p:nvSpPr>
        <p:spPr>
          <a:xfrm>
            <a:off x="422787" y="3425143"/>
            <a:ext cx="2487561" cy="22262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文字方塊 18"/>
          <p:cNvSpPr txBox="1"/>
          <p:nvPr/>
        </p:nvSpPr>
        <p:spPr>
          <a:xfrm>
            <a:off x="2872775" y="3372553"/>
            <a:ext cx="543739" cy="307777"/>
          </a:xfrm>
          <a:prstGeom prst="rect">
            <a:avLst/>
          </a:prstGeom>
          <a:noFill/>
        </p:spPr>
        <p:txBody>
          <a:bodyPr wrap="none" rtlCol="0">
            <a:spAutoFit/>
          </a:bodyPr>
          <a:lstStyle/>
          <a:p>
            <a:r>
              <a:rPr lang="zh-TW" altLang="en-US" dirty="0">
                <a:solidFill>
                  <a:srgbClr val="FF0000"/>
                </a:solidFill>
                <a:latin typeface="標楷體" panose="03000509000000000000" pitchFamily="65" charset="-120"/>
                <a:ea typeface="標楷體" panose="03000509000000000000" pitchFamily="65" charset="-120"/>
              </a:rPr>
              <a:t>時間</a:t>
            </a:r>
          </a:p>
        </p:txBody>
      </p:sp>
      <p:sp>
        <p:nvSpPr>
          <p:cNvPr id="20" name="矩形 19"/>
          <p:cNvSpPr/>
          <p:nvPr/>
        </p:nvSpPr>
        <p:spPr>
          <a:xfrm>
            <a:off x="422787" y="4227871"/>
            <a:ext cx="8049671" cy="30480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1" name="文字方塊 20"/>
          <p:cNvSpPr txBox="1"/>
          <p:nvPr/>
        </p:nvSpPr>
        <p:spPr>
          <a:xfrm>
            <a:off x="7526498" y="4559585"/>
            <a:ext cx="855407" cy="307777"/>
          </a:xfrm>
          <a:prstGeom prst="rect">
            <a:avLst/>
          </a:prstGeom>
          <a:noFill/>
        </p:spPr>
        <p:txBody>
          <a:bodyPr wrap="square" rtlCol="0">
            <a:spAutoFit/>
          </a:bodyPr>
          <a:lstStyle/>
          <a:p>
            <a:r>
              <a:rPr lang="en-US" altLang="zh-TW" dirty="0" err="1">
                <a:solidFill>
                  <a:srgbClr val="FF0000"/>
                </a:solidFill>
                <a:latin typeface="Times New Roman" panose="02020603050405020304" pitchFamily="18" charset="0"/>
                <a:cs typeface="Times New Roman" panose="02020603050405020304" pitchFamily="18" charset="0"/>
              </a:rPr>
              <a:t>Tx</a:t>
            </a:r>
            <a:r>
              <a:rPr lang="en-US" altLang="zh-TW" dirty="0">
                <a:solidFill>
                  <a:srgbClr val="FF0000"/>
                </a:solidFill>
                <a:latin typeface="Times New Roman" panose="02020603050405020304" pitchFamily="18" charset="0"/>
                <a:cs typeface="Times New Roman" panose="02020603050405020304" pitchFamily="18" charset="0"/>
              </a:rPr>
              <a:t> Hash</a:t>
            </a:r>
            <a:endParaRPr lang="zh-TW" altLang="en-US"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71500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randombar(horizontal)">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xit" presetSubtype="10" fill="hold" grpId="1" nodeType="clickEffect">
                                  <p:stCondLst>
                                    <p:cond delay="0"/>
                                  </p:stCondLst>
                                  <p:childTnLst>
                                    <p:animEffect transition="out" filter="randombar(horizontal)">
                                      <p:cBhvr>
                                        <p:cTn id="14" dur="500"/>
                                        <p:tgtEl>
                                          <p:spTgt spid="4"/>
                                        </p:tgtEl>
                                      </p:cBhvr>
                                    </p:animEffect>
                                    <p:set>
                                      <p:cBhvr>
                                        <p:cTn id="15" dur="1" fill="hold">
                                          <p:stCondLst>
                                            <p:cond delay="499"/>
                                          </p:stCondLst>
                                        </p:cTn>
                                        <p:tgtEl>
                                          <p:spTgt spid="4"/>
                                        </p:tgtEl>
                                        <p:attrNameLst>
                                          <p:attrName>style.visibility</p:attrName>
                                        </p:attrNameLst>
                                      </p:cBhvr>
                                      <p:to>
                                        <p:strVal val="hidden"/>
                                      </p:to>
                                    </p:set>
                                  </p:childTnLst>
                                </p:cTn>
                              </p:par>
                              <p:par>
                                <p:cTn id="16" presetID="14" presetClass="exit" presetSubtype="10" fill="hold" grpId="1" nodeType="withEffect">
                                  <p:stCondLst>
                                    <p:cond delay="0"/>
                                  </p:stCondLst>
                                  <p:childTnLst>
                                    <p:animEffect transition="out" filter="randombar(horizontal)">
                                      <p:cBhvr>
                                        <p:cTn id="17" dur="500"/>
                                        <p:tgtEl>
                                          <p:spTgt spid="3"/>
                                        </p:tgtEl>
                                      </p:cBhvr>
                                    </p:animEffect>
                                    <p:set>
                                      <p:cBhvr>
                                        <p:cTn id="18" dur="1" fill="hold">
                                          <p:stCondLst>
                                            <p:cond delay="499"/>
                                          </p:stCondLst>
                                        </p:cTn>
                                        <p:tgtEl>
                                          <p:spTgt spid="3"/>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randombar(horizontal)">
                                      <p:cBhvr>
                                        <p:cTn id="23" dur="500"/>
                                        <p:tgtEl>
                                          <p:spTgt spid="8"/>
                                        </p:tgtEl>
                                      </p:cBhvr>
                                    </p:animEffect>
                                  </p:childTnLst>
                                </p:cTn>
                              </p:par>
                              <p:par>
                                <p:cTn id="24" presetID="14" presetClass="entr" presetSubtype="10" fill="hold" grpId="0"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randombar(horizontal)">
                                      <p:cBhvr>
                                        <p:cTn id="26" dur="500"/>
                                        <p:tgtEl>
                                          <p:spTgt spid="7"/>
                                        </p:tgtEl>
                                      </p:cBhvr>
                                    </p:animEffect>
                                  </p:childTnLst>
                                </p:cTn>
                              </p:par>
                            </p:childTnLst>
                          </p:cTn>
                        </p:par>
                      </p:childTnLst>
                    </p:cTn>
                  </p:par>
                  <p:par>
                    <p:cTn id="27" fill="hold">
                      <p:stCondLst>
                        <p:cond delay="indefinite"/>
                      </p:stCondLst>
                      <p:childTnLst>
                        <p:par>
                          <p:cTn id="28" fill="hold">
                            <p:stCondLst>
                              <p:cond delay="0"/>
                            </p:stCondLst>
                            <p:childTnLst>
                              <p:par>
                                <p:cTn id="29" presetID="14" presetClass="exit" presetSubtype="10" fill="hold" grpId="1" nodeType="clickEffect">
                                  <p:stCondLst>
                                    <p:cond delay="0"/>
                                  </p:stCondLst>
                                  <p:childTnLst>
                                    <p:animEffect transition="out" filter="randombar(horizontal)">
                                      <p:cBhvr>
                                        <p:cTn id="30" dur="500"/>
                                        <p:tgtEl>
                                          <p:spTgt spid="8"/>
                                        </p:tgtEl>
                                      </p:cBhvr>
                                    </p:animEffect>
                                    <p:set>
                                      <p:cBhvr>
                                        <p:cTn id="31" dur="1" fill="hold">
                                          <p:stCondLst>
                                            <p:cond delay="499"/>
                                          </p:stCondLst>
                                        </p:cTn>
                                        <p:tgtEl>
                                          <p:spTgt spid="8"/>
                                        </p:tgtEl>
                                        <p:attrNameLst>
                                          <p:attrName>style.visibility</p:attrName>
                                        </p:attrNameLst>
                                      </p:cBhvr>
                                      <p:to>
                                        <p:strVal val="hidden"/>
                                      </p:to>
                                    </p:set>
                                  </p:childTnLst>
                                </p:cTn>
                              </p:par>
                              <p:par>
                                <p:cTn id="32" presetID="14" presetClass="exit" presetSubtype="10" fill="hold" grpId="1" nodeType="withEffect">
                                  <p:stCondLst>
                                    <p:cond delay="0"/>
                                  </p:stCondLst>
                                  <p:childTnLst>
                                    <p:animEffect transition="out" filter="randombar(horizontal)">
                                      <p:cBhvr>
                                        <p:cTn id="33" dur="500"/>
                                        <p:tgtEl>
                                          <p:spTgt spid="7"/>
                                        </p:tgtEl>
                                      </p:cBhvr>
                                    </p:animEffect>
                                    <p:set>
                                      <p:cBhvr>
                                        <p:cTn id="34" dur="1" fill="hold">
                                          <p:stCondLst>
                                            <p:cond delay="499"/>
                                          </p:stCondLst>
                                        </p:cTn>
                                        <p:tgtEl>
                                          <p:spTgt spid="7"/>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4" presetClass="entr" presetSubtype="10" fill="hold" grpId="0" nodeType="click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randombar(horizontal)">
                                      <p:cBhvr>
                                        <p:cTn id="39" dur="500"/>
                                        <p:tgtEl>
                                          <p:spTgt spid="11"/>
                                        </p:tgtEl>
                                      </p:cBhvr>
                                    </p:animEffect>
                                  </p:childTnLst>
                                </p:cTn>
                              </p:par>
                              <p:par>
                                <p:cTn id="40" presetID="14" presetClass="entr" presetSubtype="10" fill="hold" grpId="0" nodeType="with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randombar(horizontal)">
                                      <p:cBhvr>
                                        <p:cTn id="42" dur="500"/>
                                        <p:tgtEl>
                                          <p:spTgt spid="10"/>
                                        </p:tgtEl>
                                      </p:cBhvr>
                                    </p:animEffect>
                                  </p:childTnLst>
                                </p:cTn>
                              </p:par>
                            </p:childTnLst>
                          </p:cTn>
                        </p:par>
                      </p:childTnLst>
                    </p:cTn>
                  </p:par>
                  <p:par>
                    <p:cTn id="43" fill="hold">
                      <p:stCondLst>
                        <p:cond delay="indefinite"/>
                      </p:stCondLst>
                      <p:childTnLst>
                        <p:par>
                          <p:cTn id="44" fill="hold">
                            <p:stCondLst>
                              <p:cond delay="0"/>
                            </p:stCondLst>
                            <p:childTnLst>
                              <p:par>
                                <p:cTn id="45" presetID="14" presetClass="entr" presetSubtype="10" fill="hold" grpId="0" nodeType="click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randombar(horizontal)">
                                      <p:cBhvr>
                                        <p:cTn id="47" dur="500"/>
                                        <p:tgtEl>
                                          <p:spTgt spid="14"/>
                                        </p:tgtEl>
                                      </p:cBhvr>
                                    </p:animEffect>
                                  </p:childTnLst>
                                </p:cTn>
                              </p:par>
                              <p:par>
                                <p:cTn id="48" presetID="14" presetClass="entr" presetSubtype="10" fill="hold" grpId="0" nodeType="withEffect">
                                  <p:stCondLst>
                                    <p:cond delay="0"/>
                                  </p:stCondLst>
                                  <p:childTnLst>
                                    <p:set>
                                      <p:cBhvr>
                                        <p:cTn id="49" dur="1" fill="hold">
                                          <p:stCondLst>
                                            <p:cond delay="0"/>
                                          </p:stCondLst>
                                        </p:cTn>
                                        <p:tgtEl>
                                          <p:spTgt spid="12"/>
                                        </p:tgtEl>
                                        <p:attrNameLst>
                                          <p:attrName>style.visibility</p:attrName>
                                        </p:attrNameLst>
                                      </p:cBhvr>
                                      <p:to>
                                        <p:strVal val="visible"/>
                                      </p:to>
                                    </p:set>
                                    <p:animEffect transition="in" filter="randombar(horizontal)">
                                      <p:cBhvr>
                                        <p:cTn id="50" dur="500"/>
                                        <p:tgtEl>
                                          <p:spTgt spid="12"/>
                                        </p:tgtEl>
                                      </p:cBhvr>
                                    </p:animEffect>
                                  </p:childTnLst>
                                </p:cTn>
                              </p:par>
                            </p:childTnLst>
                          </p:cTn>
                        </p:par>
                      </p:childTnLst>
                    </p:cTn>
                  </p:par>
                  <p:par>
                    <p:cTn id="51" fill="hold">
                      <p:stCondLst>
                        <p:cond delay="indefinite"/>
                      </p:stCondLst>
                      <p:childTnLst>
                        <p:par>
                          <p:cTn id="52" fill="hold">
                            <p:stCondLst>
                              <p:cond delay="0"/>
                            </p:stCondLst>
                            <p:childTnLst>
                              <p:par>
                                <p:cTn id="53" presetID="14" presetClass="exit" presetSubtype="10" fill="hold" grpId="1" nodeType="clickEffect">
                                  <p:stCondLst>
                                    <p:cond delay="0"/>
                                  </p:stCondLst>
                                  <p:childTnLst>
                                    <p:animEffect transition="out" filter="randombar(horizontal)">
                                      <p:cBhvr>
                                        <p:cTn id="54" dur="500"/>
                                        <p:tgtEl>
                                          <p:spTgt spid="11"/>
                                        </p:tgtEl>
                                      </p:cBhvr>
                                    </p:animEffect>
                                    <p:set>
                                      <p:cBhvr>
                                        <p:cTn id="55" dur="1" fill="hold">
                                          <p:stCondLst>
                                            <p:cond delay="499"/>
                                          </p:stCondLst>
                                        </p:cTn>
                                        <p:tgtEl>
                                          <p:spTgt spid="11"/>
                                        </p:tgtEl>
                                        <p:attrNameLst>
                                          <p:attrName>style.visibility</p:attrName>
                                        </p:attrNameLst>
                                      </p:cBhvr>
                                      <p:to>
                                        <p:strVal val="hidden"/>
                                      </p:to>
                                    </p:set>
                                  </p:childTnLst>
                                </p:cTn>
                              </p:par>
                              <p:par>
                                <p:cTn id="56" presetID="14" presetClass="exit" presetSubtype="10" fill="hold" grpId="1" nodeType="withEffect">
                                  <p:stCondLst>
                                    <p:cond delay="0"/>
                                  </p:stCondLst>
                                  <p:childTnLst>
                                    <p:animEffect transition="out" filter="randombar(horizontal)">
                                      <p:cBhvr>
                                        <p:cTn id="57" dur="500"/>
                                        <p:tgtEl>
                                          <p:spTgt spid="10"/>
                                        </p:tgtEl>
                                      </p:cBhvr>
                                    </p:animEffect>
                                    <p:set>
                                      <p:cBhvr>
                                        <p:cTn id="58" dur="1" fill="hold">
                                          <p:stCondLst>
                                            <p:cond delay="499"/>
                                          </p:stCondLst>
                                        </p:cTn>
                                        <p:tgtEl>
                                          <p:spTgt spid="10"/>
                                        </p:tgtEl>
                                        <p:attrNameLst>
                                          <p:attrName>style.visibility</p:attrName>
                                        </p:attrNameLst>
                                      </p:cBhvr>
                                      <p:to>
                                        <p:strVal val="hidden"/>
                                      </p:to>
                                    </p:set>
                                  </p:childTnLst>
                                </p:cTn>
                              </p:par>
                              <p:par>
                                <p:cTn id="59" presetID="14" presetClass="exit" presetSubtype="10" fill="hold" grpId="1" nodeType="withEffect">
                                  <p:stCondLst>
                                    <p:cond delay="0"/>
                                  </p:stCondLst>
                                  <p:childTnLst>
                                    <p:animEffect transition="out" filter="randombar(horizontal)">
                                      <p:cBhvr>
                                        <p:cTn id="60" dur="500"/>
                                        <p:tgtEl>
                                          <p:spTgt spid="14"/>
                                        </p:tgtEl>
                                      </p:cBhvr>
                                    </p:animEffect>
                                    <p:set>
                                      <p:cBhvr>
                                        <p:cTn id="61" dur="1" fill="hold">
                                          <p:stCondLst>
                                            <p:cond delay="499"/>
                                          </p:stCondLst>
                                        </p:cTn>
                                        <p:tgtEl>
                                          <p:spTgt spid="14"/>
                                        </p:tgtEl>
                                        <p:attrNameLst>
                                          <p:attrName>style.visibility</p:attrName>
                                        </p:attrNameLst>
                                      </p:cBhvr>
                                      <p:to>
                                        <p:strVal val="hidden"/>
                                      </p:to>
                                    </p:set>
                                  </p:childTnLst>
                                </p:cTn>
                              </p:par>
                              <p:par>
                                <p:cTn id="62" presetID="14" presetClass="exit" presetSubtype="10" fill="hold" grpId="1" nodeType="withEffect">
                                  <p:stCondLst>
                                    <p:cond delay="0"/>
                                  </p:stCondLst>
                                  <p:childTnLst>
                                    <p:animEffect transition="out" filter="randombar(horizontal)">
                                      <p:cBhvr>
                                        <p:cTn id="63" dur="500"/>
                                        <p:tgtEl>
                                          <p:spTgt spid="12"/>
                                        </p:tgtEl>
                                      </p:cBhvr>
                                    </p:animEffect>
                                    <p:set>
                                      <p:cBhvr>
                                        <p:cTn id="64" dur="1" fill="hold">
                                          <p:stCondLst>
                                            <p:cond delay="499"/>
                                          </p:stCondLst>
                                        </p:cTn>
                                        <p:tgtEl>
                                          <p:spTgt spid="12"/>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14" presetClass="entr" presetSubtype="10" fill="hold" grpId="0" nodeType="clickEffect">
                                  <p:stCondLst>
                                    <p:cond delay="0"/>
                                  </p:stCondLst>
                                  <p:childTnLst>
                                    <p:set>
                                      <p:cBhvr>
                                        <p:cTn id="68" dur="1" fill="hold">
                                          <p:stCondLst>
                                            <p:cond delay="0"/>
                                          </p:stCondLst>
                                        </p:cTn>
                                        <p:tgtEl>
                                          <p:spTgt spid="15"/>
                                        </p:tgtEl>
                                        <p:attrNameLst>
                                          <p:attrName>style.visibility</p:attrName>
                                        </p:attrNameLst>
                                      </p:cBhvr>
                                      <p:to>
                                        <p:strVal val="visible"/>
                                      </p:to>
                                    </p:set>
                                    <p:animEffect transition="in" filter="randombar(horizontal)">
                                      <p:cBhvr>
                                        <p:cTn id="69" dur="500"/>
                                        <p:tgtEl>
                                          <p:spTgt spid="15"/>
                                        </p:tgtEl>
                                      </p:cBhvr>
                                    </p:animEffect>
                                  </p:childTnLst>
                                </p:cTn>
                              </p:par>
                              <p:par>
                                <p:cTn id="70" presetID="14" presetClass="entr" presetSubtype="10" fill="hold" grpId="0" nodeType="withEffect">
                                  <p:stCondLst>
                                    <p:cond delay="0"/>
                                  </p:stCondLst>
                                  <p:childTnLst>
                                    <p:set>
                                      <p:cBhvr>
                                        <p:cTn id="71" dur="1" fill="hold">
                                          <p:stCondLst>
                                            <p:cond delay="0"/>
                                          </p:stCondLst>
                                        </p:cTn>
                                        <p:tgtEl>
                                          <p:spTgt spid="13"/>
                                        </p:tgtEl>
                                        <p:attrNameLst>
                                          <p:attrName>style.visibility</p:attrName>
                                        </p:attrNameLst>
                                      </p:cBhvr>
                                      <p:to>
                                        <p:strVal val="visible"/>
                                      </p:to>
                                    </p:set>
                                    <p:animEffect transition="in" filter="randombar(horizontal)">
                                      <p:cBhvr>
                                        <p:cTn id="72" dur="500"/>
                                        <p:tgtEl>
                                          <p:spTgt spid="13"/>
                                        </p:tgtEl>
                                      </p:cBhvr>
                                    </p:animEffect>
                                  </p:childTnLst>
                                </p:cTn>
                              </p:par>
                            </p:childTnLst>
                          </p:cTn>
                        </p:par>
                      </p:childTnLst>
                    </p:cTn>
                  </p:par>
                  <p:par>
                    <p:cTn id="73" fill="hold">
                      <p:stCondLst>
                        <p:cond delay="indefinite"/>
                      </p:stCondLst>
                      <p:childTnLst>
                        <p:par>
                          <p:cTn id="74" fill="hold">
                            <p:stCondLst>
                              <p:cond delay="0"/>
                            </p:stCondLst>
                            <p:childTnLst>
                              <p:par>
                                <p:cTn id="75" presetID="14" presetClass="exit" presetSubtype="10" fill="hold" grpId="1" nodeType="clickEffect">
                                  <p:stCondLst>
                                    <p:cond delay="0"/>
                                  </p:stCondLst>
                                  <p:childTnLst>
                                    <p:animEffect transition="out" filter="randombar(horizontal)">
                                      <p:cBhvr>
                                        <p:cTn id="76" dur="500"/>
                                        <p:tgtEl>
                                          <p:spTgt spid="15"/>
                                        </p:tgtEl>
                                      </p:cBhvr>
                                    </p:animEffect>
                                    <p:set>
                                      <p:cBhvr>
                                        <p:cTn id="77" dur="1" fill="hold">
                                          <p:stCondLst>
                                            <p:cond delay="499"/>
                                          </p:stCondLst>
                                        </p:cTn>
                                        <p:tgtEl>
                                          <p:spTgt spid="15"/>
                                        </p:tgtEl>
                                        <p:attrNameLst>
                                          <p:attrName>style.visibility</p:attrName>
                                        </p:attrNameLst>
                                      </p:cBhvr>
                                      <p:to>
                                        <p:strVal val="hidden"/>
                                      </p:to>
                                    </p:set>
                                  </p:childTnLst>
                                </p:cTn>
                              </p:par>
                              <p:par>
                                <p:cTn id="78" presetID="14" presetClass="exit" presetSubtype="10" fill="hold" grpId="1" nodeType="withEffect">
                                  <p:stCondLst>
                                    <p:cond delay="0"/>
                                  </p:stCondLst>
                                  <p:childTnLst>
                                    <p:animEffect transition="out" filter="randombar(horizontal)">
                                      <p:cBhvr>
                                        <p:cTn id="79" dur="500"/>
                                        <p:tgtEl>
                                          <p:spTgt spid="13"/>
                                        </p:tgtEl>
                                      </p:cBhvr>
                                    </p:animEffect>
                                    <p:set>
                                      <p:cBhvr>
                                        <p:cTn id="80" dur="1" fill="hold">
                                          <p:stCondLst>
                                            <p:cond delay="499"/>
                                          </p:stCondLst>
                                        </p:cTn>
                                        <p:tgtEl>
                                          <p:spTgt spid="13"/>
                                        </p:tgtEl>
                                        <p:attrNameLst>
                                          <p:attrName>style.visibility</p:attrName>
                                        </p:attrNameLst>
                                      </p:cBhvr>
                                      <p:to>
                                        <p:strVal val="hidden"/>
                                      </p:to>
                                    </p:set>
                                  </p:childTnLst>
                                </p:cTn>
                              </p:par>
                            </p:childTnLst>
                          </p:cTn>
                        </p:par>
                      </p:childTnLst>
                    </p:cTn>
                  </p:par>
                  <p:par>
                    <p:cTn id="81" fill="hold">
                      <p:stCondLst>
                        <p:cond delay="indefinite"/>
                      </p:stCondLst>
                      <p:childTnLst>
                        <p:par>
                          <p:cTn id="82" fill="hold">
                            <p:stCondLst>
                              <p:cond delay="0"/>
                            </p:stCondLst>
                            <p:childTnLst>
                              <p:par>
                                <p:cTn id="83" presetID="14" presetClass="entr" presetSubtype="10" fill="hold" grpId="0" nodeType="clickEffect">
                                  <p:stCondLst>
                                    <p:cond delay="0"/>
                                  </p:stCondLst>
                                  <p:childTnLst>
                                    <p:set>
                                      <p:cBhvr>
                                        <p:cTn id="84" dur="1" fill="hold">
                                          <p:stCondLst>
                                            <p:cond delay="0"/>
                                          </p:stCondLst>
                                        </p:cTn>
                                        <p:tgtEl>
                                          <p:spTgt spid="17"/>
                                        </p:tgtEl>
                                        <p:attrNameLst>
                                          <p:attrName>style.visibility</p:attrName>
                                        </p:attrNameLst>
                                      </p:cBhvr>
                                      <p:to>
                                        <p:strVal val="visible"/>
                                      </p:to>
                                    </p:set>
                                    <p:animEffect transition="in" filter="randombar(horizontal)">
                                      <p:cBhvr>
                                        <p:cTn id="85" dur="500"/>
                                        <p:tgtEl>
                                          <p:spTgt spid="17"/>
                                        </p:tgtEl>
                                      </p:cBhvr>
                                    </p:animEffect>
                                  </p:childTnLst>
                                </p:cTn>
                              </p:par>
                              <p:par>
                                <p:cTn id="86" presetID="14" presetClass="entr" presetSubtype="10" fill="hold" grpId="0" nodeType="withEffect">
                                  <p:stCondLst>
                                    <p:cond delay="0"/>
                                  </p:stCondLst>
                                  <p:childTnLst>
                                    <p:set>
                                      <p:cBhvr>
                                        <p:cTn id="87" dur="1" fill="hold">
                                          <p:stCondLst>
                                            <p:cond delay="0"/>
                                          </p:stCondLst>
                                        </p:cTn>
                                        <p:tgtEl>
                                          <p:spTgt spid="16"/>
                                        </p:tgtEl>
                                        <p:attrNameLst>
                                          <p:attrName>style.visibility</p:attrName>
                                        </p:attrNameLst>
                                      </p:cBhvr>
                                      <p:to>
                                        <p:strVal val="visible"/>
                                      </p:to>
                                    </p:set>
                                    <p:animEffect transition="in" filter="randombar(horizontal)">
                                      <p:cBhvr>
                                        <p:cTn id="88" dur="500"/>
                                        <p:tgtEl>
                                          <p:spTgt spid="16"/>
                                        </p:tgtEl>
                                      </p:cBhvr>
                                    </p:animEffect>
                                  </p:childTnLst>
                                </p:cTn>
                              </p:par>
                            </p:childTnLst>
                          </p:cTn>
                        </p:par>
                      </p:childTnLst>
                    </p:cTn>
                  </p:par>
                  <p:par>
                    <p:cTn id="89" fill="hold">
                      <p:stCondLst>
                        <p:cond delay="indefinite"/>
                      </p:stCondLst>
                      <p:childTnLst>
                        <p:par>
                          <p:cTn id="90" fill="hold">
                            <p:stCondLst>
                              <p:cond delay="0"/>
                            </p:stCondLst>
                            <p:childTnLst>
                              <p:par>
                                <p:cTn id="91" presetID="14" presetClass="exit" presetSubtype="10" fill="hold" grpId="1" nodeType="clickEffect">
                                  <p:stCondLst>
                                    <p:cond delay="0"/>
                                  </p:stCondLst>
                                  <p:childTnLst>
                                    <p:animEffect transition="out" filter="randombar(horizontal)">
                                      <p:cBhvr>
                                        <p:cTn id="92" dur="500"/>
                                        <p:tgtEl>
                                          <p:spTgt spid="17"/>
                                        </p:tgtEl>
                                      </p:cBhvr>
                                    </p:animEffect>
                                    <p:set>
                                      <p:cBhvr>
                                        <p:cTn id="93" dur="1" fill="hold">
                                          <p:stCondLst>
                                            <p:cond delay="499"/>
                                          </p:stCondLst>
                                        </p:cTn>
                                        <p:tgtEl>
                                          <p:spTgt spid="17"/>
                                        </p:tgtEl>
                                        <p:attrNameLst>
                                          <p:attrName>style.visibility</p:attrName>
                                        </p:attrNameLst>
                                      </p:cBhvr>
                                      <p:to>
                                        <p:strVal val="hidden"/>
                                      </p:to>
                                    </p:set>
                                  </p:childTnLst>
                                </p:cTn>
                              </p:par>
                              <p:par>
                                <p:cTn id="94" presetID="14" presetClass="exit" presetSubtype="10" fill="hold" grpId="1" nodeType="withEffect">
                                  <p:stCondLst>
                                    <p:cond delay="0"/>
                                  </p:stCondLst>
                                  <p:childTnLst>
                                    <p:animEffect transition="out" filter="randombar(horizontal)">
                                      <p:cBhvr>
                                        <p:cTn id="95" dur="500"/>
                                        <p:tgtEl>
                                          <p:spTgt spid="16"/>
                                        </p:tgtEl>
                                      </p:cBhvr>
                                    </p:animEffect>
                                    <p:set>
                                      <p:cBhvr>
                                        <p:cTn id="96" dur="1" fill="hold">
                                          <p:stCondLst>
                                            <p:cond delay="499"/>
                                          </p:stCondLst>
                                        </p:cTn>
                                        <p:tgtEl>
                                          <p:spTgt spid="16"/>
                                        </p:tgtEl>
                                        <p:attrNameLst>
                                          <p:attrName>style.visibility</p:attrName>
                                        </p:attrNameLst>
                                      </p:cBhvr>
                                      <p:to>
                                        <p:strVal val="hidden"/>
                                      </p:to>
                                    </p:set>
                                  </p:childTnLst>
                                </p:cTn>
                              </p:par>
                            </p:childTnLst>
                          </p:cTn>
                        </p:par>
                      </p:childTnLst>
                    </p:cTn>
                  </p:par>
                  <p:par>
                    <p:cTn id="97" fill="hold">
                      <p:stCondLst>
                        <p:cond delay="indefinite"/>
                      </p:stCondLst>
                      <p:childTnLst>
                        <p:par>
                          <p:cTn id="98" fill="hold">
                            <p:stCondLst>
                              <p:cond delay="0"/>
                            </p:stCondLst>
                            <p:childTnLst>
                              <p:par>
                                <p:cTn id="99" presetID="14" presetClass="entr" presetSubtype="10" fill="hold" grpId="0" nodeType="clickEffect">
                                  <p:stCondLst>
                                    <p:cond delay="0"/>
                                  </p:stCondLst>
                                  <p:childTnLst>
                                    <p:set>
                                      <p:cBhvr>
                                        <p:cTn id="100" dur="1" fill="hold">
                                          <p:stCondLst>
                                            <p:cond delay="0"/>
                                          </p:stCondLst>
                                        </p:cTn>
                                        <p:tgtEl>
                                          <p:spTgt spid="19"/>
                                        </p:tgtEl>
                                        <p:attrNameLst>
                                          <p:attrName>style.visibility</p:attrName>
                                        </p:attrNameLst>
                                      </p:cBhvr>
                                      <p:to>
                                        <p:strVal val="visible"/>
                                      </p:to>
                                    </p:set>
                                    <p:animEffect transition="in" filter="randombar(horizontal)">
                                      <p:cBhvr>
                                        <p:cTn id="101" dur="500"/>
                                        <p:tgtEl>
                                          <p:spTgt spid="19"/>
                                        </p:tgtEl>
                                      </p:cBhvr>
                                    </p:animEffect>
                                  </p:childTnLst>
                                </p:cTn>
                              </p:par>
                              <p:par>
                                <p:cTn id="102" presetID="14" presetClass="entr" presetSubtype="10" fill="hold" grpId="0" nodeType="withEffect">
                                  <p:stCondLst>
                                    <p:cond delay="0"/>
                                  </p:stCondLst>
                                  <p:childTnLst>
                                    <p:set>
                                      <p:cBhvr>
                                        <p:cTn id="103" dur="1" fill="hold">
                                          <p:stCondLst>
                                            <p:cond delay="0"/>
                                          </p:stCondLst>
                                        </p:cTn>
                                        <p:tgtEl>
                                          <p:spTgt spid="18"/>
                                        </p:tgtEl>
                                        <p:attrNameLst>
                                          <p:attrName>style.visibility</p:attrName>
                                        </p:attrNameLst>
                                      </p:cBhvr>
                                      <p:to>
                                        <p:strVal val="visible"/>
                                      </p:to>
                                    </p:set>
                                    <p:animEffect transition="in" filter="randombar(horizontal)">
                                      <p:cBhvr>
                                        <p:cTn id="104" dur="500"/>
                                        <p:tgtEl>
                                          <p:spTgt spid="18"/>
                                        </p:tgtEl>
                                      </p:cBhvr>
                                    </p:animEffect>
                                  </p:childTnLst>
                                </p:cTn>
                              </p:par>
                            </p:childTnLst>
                          </p:cTn>
                        </p:par>
                      </p:childTnLst>
                    </p:cTn>
                  </p:par>
                  <p:par>
                    <p:cTn id="105" fill="hold">
                      <p:stCondLst>
                        <p:cond delay="indefinite"/>
                      </p:stCondLst>
                      <p:childTnLst>
                        <p:par>
                          <p:cTn id="106" fill="hold">
                            <p:stCondLst>
                              <p:cond delay="0"/>
                            </p:stCondLst>
                            <p:childTnLst>
                              <p:par>
                                <p:cTn id="107" presetID="14" presetClass="exit" presetSubtype="10" fill="hold" grpId="1" nodeType="clickEffect">
                                  <p:stCondLst>
                                    <p:cond delay="0"/>
                                  </p:stCondLst>
                                  <p:childTnLst>
                                    <p:animEffect transition="out" filter="randombar(horizontal)">
                                      <p:cBhvr>
                                        <p:cTn id="108" dur="500"/>
                                        <p:tgtEl>
                                          <p:spTgt spid="19"/>
                                        </p:tgtEl>
                                      </p:cBhvr>
                                    </p:animEffect>
                                    <p:set>
                                      <p:cBhvr>
                                        <p:cTn id="109" dur="1" fill="hold">
                                          <p:stCondLst>
                                            <p:cond delay="499"/>
                                          </p:stCondLst>
                                        </p:cTn>
                                        <p:tgtEl>
                                          <p:spTgt spid="19"/>
                                        </p:tgtEl>
                                        <p:attrNameLst>
                                          <p:attrName>style.visibility</p:attrName>
                                        </p:attrNameLst>
                                      </p:cBhvr>
                                      <p:to>
                                        <p:strVal val="hidden"/>
                                      </p:to>
                                    </p:set>
                                  </p:childTnLst>
                                </p:cTn>
                              </p:par>
                              <p:par>
                                <p:cTn id="110" presetID="14" presetClass="exit" presetSubtype="10" fill="hold" grpId="1" nodeType="withEffect">
                                  <p:stCondLst>
                                    <p:cond delay="0"/>
                                  </p:stCondLst>
                                  <p:childTnLst>
                                    <p:animEffect transition="out" filter="randombar(horizontal)">
                                      <p:cBhvr>
                                        <p:cTn id="111" dur="500"/>
                                        <p:tgtEl>
                                          <p:spTgt spid="18"/>
                                        </p:tgtEl>
                                      </p:cBhvr>
                                    </p:animEffect>
                                    <p:set>
                                      <p:cBhvr>
                                        <p:cTn id="112" dur="1" fill="hold">
                                          <p:stCondLst>
                                            <p:cond delay="499"/>
                                          </p:stCondLst>
                                        </p:cTn>
                                        <p:tgtEl>
                                          <p:spTgt spid="18"/>
                                        </p:tgtEl>
                                        <p:attrNameLst>
                                          <p:attrName>style.visibility</p:attrName>
                                        </p:attrNameLst>
                                      </p:cBhvr>
                                      <p:to>
                                        <p:strVal val="hidden"/>
                                      </p:to>
                                    </p:set>
                                  </p:childTnLst>
                                </p:cTn>
                              </p:par>
                            </p:childTnLst>
                          </p:cTn>
                        </p:par>
                      </p:childTnLst>
                    </p:cTn>
                  </p:par>
                  <p:par>
                    <p:cTn id="113" fill="hold">
                      <p:stCondLst>
                        <p:cond delay="indefinite"/>
                      </p:stCondLst>
                      <p:childTnLst>
                        <p:par>
                          <p:cTn id="114" fill="hold">
                            <p:stCondLst>
                              <p:cond delay="0"/>
                            </p:stCondLst>
                            <p:childTnLst>
                              <p:par>
                                <p:cTn id="115" presetID="14" presetClass="entr" presetSubtype="10" fill="hold" grpId="0" nodeType="clickEffect">
                                  <p:stCondLst>
                                    <p:cond delay="0"/>
                                  </p:stCondLst>
                                  <p:childTnLst>
                                    <p:set>
                                      <p:cBhvr>
                                        <p:cTn id="116" dur="1" fill="hold">
                                          <p:stCondLst>
                                            <p:cond delay="0"/>
                                          </p:stCondLst>
                                        </p:cTn>
                                        <p:tgtEl>
                                          <p:spTgt spid="21"/>
                                        </p:tgtEl>
                                        <p:attrNameLst>
                                          <p:attrName>style.visibility</p:attrName>
                                        </p:attrNameLst>
                                      </p:cBhvr>
                                      <p:to>
                                        <p:strVal val="visible"/>
                                      </p:to>
                                    </p:set>
                                    <p:animEffect transition="in" filter="randombar(horizontal)">
                                      <p:cBhvr>
                                        <p:cTn id="117" dur="500"/>
                                        <p:tgtEl>
                                          <p:spTgt spid="21"/>
                                        </p:tgtEl>
                                      </p:cBhvr>
                                    </p:animEffect>
                                  </p:childTnLst>
                                </p:cTn>
                              </p:par>
                              <p:par>
                                <p:cTn id="118" presetID="14" presetClass="entr" presetSubtype="10" fill="hold" grpId="0" nodeType="withEffect">
                                  <p:stCondLst>
                                    <p:cond delay="0"/>
                                  </p:stCondLst>
                                  <p:childTnLst>
                                    <p:set>
                                      <p:cBhvr>
                                        <p:cTn id="119" dur="1" fill="hold">
                                          <p:stCondLst>
                                            <p:cond delay="0"/>
                                          </p:stCondLst>
                                        </p:cTn>
                                        <p:tgtEl>
                                          <p:spTgt spid="20"/>
                                        </p:tgtEl>
                                        <p:attrNameLst>
                                          <p:attrName>style.visibility</p:attrName>
                                        </p:attrNameLst>
                                      </p:cBhvr>
                                      <p:to>
                                        <p:strVal val="visible"/>
                                      </p:to>
                                    </p:set>
                                    <p:animEffect transition="in" filter="randombar(horizontal)">
                                      <p:cBhvr>
                                        <p:cTn id="120" dur="500"/>
                                        <p:tgtEl>
                                          <p:spTgt spid="20"/>
                                        </p:tgtEl>
                                      </p:cBhvr>
                                    </p:animEffect>
                                  </p:childTnLst>
                                </p:cTn>
                              </p:par>
                            </p:childTnLst>
                          </p:cTn>
                        </p:par>
                      </p:childTnLst>
                    </p:cTn>
                  </p:par>
                  <p:par>
                    <p:cTn id="121" fill="hold">
                      <p:stCondLst>
                        <p:cond delay="indefinite"/>
                      </p:stCondLst>
                      <p:childTnLst>
                        <p:par>
                          <p:cTn id="122" fill="hold">
                            <p:stCondLst>
                              <p:cond delay="0"/>
                            </p:stCondLst>
                            <p:childTnLst>
                              <p:par>
                                <p:cTn id="123" presetID="14" presetClass="exit" presetSubtype="10" fill="hold" grpId="1" nodeType="clickEffect">
                                  <p:stCondLst>
                                    <p:cond delay="0"/>
                                  </p:stCondLst>
                                  <p:childTnLst>
                                    <p:animEffect transition="out" filter="randombar(horizontal)">
                                      <p:cBhvr>
                                        <p:cTn id="124" dur="500"/>
                                        <p:tgtEl>
                                          <p:spTgt spid="21"/>
                                        </p:tgtEl>
                                      </p:cBhvr>
                                    </p:animEffect>
                                    <p:set>
                                      <p:cBhvr>
                                        <p:cTn id="125" dur="1" fill="hold">
                                          <p:stCondLst>
                                            <p:cond delay="499"/>
                                          </p:stCondLst>
                                        </p:cTn>
                                        <p:tgtEl>
                                          <p:spTgt spid="21"/>
                                        </p:tgtEl>
                                        <p:attrNameLst>
                                          <p:attrName>style.visibility</p:attrName>
                                        </p:attrNameLst>
                                      </p:cBhvr>
                                      <p:to>
                                        <p:strVal val="hidden"/>
                                      </p:to>
                                    </p:set>
                                  </p:childTnLst>
                                </p:cTn>
                              </p:par>
                              <p:par>
                                <p:cTn id="126" presetID="14" presetClass="exit" presetSubtype="10" fill="hold" grpId="1" nodeType="withEffect">
                                  <p:stCondLst>
                                    <p:cond delay="0"/>
                                  </p:stCondLst>
                                  <p:childTnLst>
                                    <p:animEffect transition="out" filter="randombar(horizontal)">
                                      <p:cBhvr>
                                        <p:cTn id="127" dur="500"/>
                                        <p:tgtEl>
                                          <p:spTgt spid="20"/>
                                        </p:tgtEl>
                                      </p:cBhvr>
                                    </p:animEffect>
                                    <p:set>
                                      <p:cBhvr>
                                        <p:cTn id="128" dur="1" fill="hold">
                                          <p:stCondLst>
                                            <p:cond delay="499"/>
                                          </p:stCondLst>
                                        </p:cTn>
                                        <p:tgtEl>
                                          <p:spTgt spid="2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4" grpId="0"/>
      <p:bldP spid="4" grpId="1"/>
      <p:bldP spid="7" grpId="0" animBg="1"/>
      <p:bldP spid="7" grpId="1" animBg="1"/>
      <p:bldP spid="8" grpId="0"/>
      <p:bldP spid="8" grpId="1"/>
      <p:bldP spid="10" grpId="0" animBg="1"/>
      <p:bldP spid="10" grpId="1" animBg="1"/>
      <p:bldP spid="12" grpId="0" animBg="1"/>
      <p:bldP spid="12" grpId="1" animBg="1"/>
      <p:bldP spid="11" grpId="0"/>
      <p:bldP spid="11" grpId="1"/>
      <p:bldP spid="14" grpId="0"/>
      <p:bldP spid="14" grpId="1"/>
      <p:bldP spid="13" grpId="0" animBg="1"/>
      <p:bldP spid="13" grpId="1" animBg="1"/>
      <p:bldP spid="15" grpId="0"/>
      <p:bldP spid="15" grpId="1"/>
      <p:bldP spid="16" grpId="0" animBg="1"/>
      <p:bldP spid="16" grpId="1" animBg="1"/>
      <p:bldP spid="17" grpId="0"/>
      <p:bldP spid="17" grpId="1"/>
      <p:bldP spid="18" grpId="0" animBg="1"/>
      <p:bldP spid="18" grpId="1" animBg="1"/>
      <p:bldP spid="19" grpId="0"/>
      <p:bldP spid="19" grpId="1"/>
      <p:bldP spid="20" grpId="0" animBg="1"/>
      <p:bldP spid="20" grpId="1" animBg="1"/>
      <p:bldP spid="21" grpId="0"/>
      <p:bldP spid="21" grpId="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 name="Google Shape;93;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200" dirty="0" err="1">
                <a:latin typeface="標楷體" panose="03000509000000000000" pitchFamily="65" charset="-120"/>
                <a:ea typeface="標楷體" panose="03000509000000000000" pitchFamily="65" charset="-120"/>
                <a:cs typeface="Times New Roman" panose="02020603050405020304" pitchFamily="18" charset="0"/>
              </a:rPr>
              <a:t>交易內容處理方法</a:t>
            </a:r>
            <a:r>
              <a:rPr lang="zh-TW" altLang="en-US" sz="3200" dirty="0">
                <a:latin typeface="Times New Roman" panose="02020603050405020304" pitchFamily="18" charset="0"/>
                <a:ea typeface="標楷體" panose="03000509000000000000" pitchFamily="65" charset="-120"/>
                <a:cs typeface="Times New Roman" panose="02020603050405020304" pitchFamily="18" charset="0"/>
              </a:rPr>
              <a:t>（</a:t>
            </a:r>
            <a:r>
              <a:rPr lang="en-US" sz="3200" dirty="0">
                <a:latin typeface="Times New Roman" panose="02020603050405020304" pitchFamily="18" charset="0"/>
                <a:ea typeface="標楷體" panose="03000509000000000000" pitchFamily="65" charset="-120"/>
                <a:cs typeface="Times New Roman" panose="02020603050405020304" pitchFamily="18" charset="0"/>
              </a:rPr>
              <a:t>Solidity</a:t>
            </a:r>
            <a:r>
              <a:rPr lang="zh-TW" altLang="en-US" sz="3200" dirty="0">
                <a:latin typeface="Times New Roman" panose="02020603050405020304" pitchFamily="18" charset="0"/>
                <a:ea typeface="標楷體" panose="03000509000000000000" pitchFamily="65" charset="-120"/>
                <a:cs typeface="Times New Roman" panose="02020603050405020304" pitchFamily="18" charset="0"/>
              </a:rPr>
              <a:t>）</a:t>
            </a:r>
            <a:endParaRPr sz="3200" dirty="0">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5" name="圖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 y="1257973"/>
            <a:ext cx="9144000" cy="3687773"/>
          </a:xfrm>
          <a:prstGeom prst="rect">
            <a:avLst/>
          </a:prstGeom>
        </p:spPr>
      </p:pic>
      <p:sp>
        <p:nvSpPr>
          <p:cNvPr id="22" name="文字方塊 21"/>
          <p:cNvSpPr txBox="1"/>
          <p:nvPr/>
        </p:nvSpPr>
        <p:spPr>
          <a:xfrm>
            <a:off x="137157" y="1651539"/>
            <a:ext cx="284052" cy="307777"/>
          </a:xfrm>
          <a:prstGeom prst="rect">
            <a:avLst/>
          </a:prstGeom>
          <a:noFill/>
        </p:spPr>
        <p:txBody>
          <a:bodyPr wrap="none" rtlCol="0">
            <a:spAutoFit/>
          </a:bodyPr>
          <a:lstStyle/>
          <a:p>
            <a:r>
              <a:rPr lang="en-US" altLang="zh-TW" dirty="0">
                <a:solidFill>
                  <a:srgbClr val="FF0000"/>
                </a:solidFill>
                <a:latin typeface="Times New Roman" panose="02020603050405020304" pitchFamily="18" charset="0"/>
                <a:cs typeface="Times New Roman" panose="02020603050405020304" pitchFamily="18" charset="0"/>
              </a:rPr>
              <a:t>1</a:t>
            </a:r>
            <a:endParaRPr lang="zh-TW" altLang="en-US" dirty="0">
              <a:solidFill>
                <a:srgbClr val="FF0000"/>
              </a:solidFill>
              <a:latin typeface="Times New Roman" panose="02020603050405020304" pitchFamily="18" charset="0"/>
              <a:cs typeface="Times New Roman" panose="02020603050405020304" pitchFamily="18" charset="0"/>
            </a:endParaRPr>
          </a:p>
        </p:txBody>
      </p:sp>
      <p:sp>
        <p:nvSpPr>
          <p:cNvPr id="23" name="矩形 22"/>
          <p:cNvSpPr/>
          <p:nvPr/>
        </p:nvSpPr>
        <p:spPr>
          <a:xfrm>
            <a:off x="453726" y="1700981"/>
            <a:ext cx="5081835" cy="24580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5" name="矩形 24"/>
          <p:cNvSpPr/>
          <p:nvPr/>
        </p:nvSpPr>
        <p:spPr>
          <a:xfrm>
            <a:off x="595752" y="2100675"/>
            <a:ext cx="6267164" cy="23917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6" name="矩形 25"/>
          <p:cNvSpPr/>
          <p:nvPr/>
        </p:nvSpPr>
        <p:spPr>
          <a:xfrm>
            <a:off x="595752" y="2339849"/>
            <a:ext cx="6267164" cy="23917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7" name="矩形 26"/>
          <p:cNvSpPr/>
          <p:nvPr/>
        </p:nvSpPr>
        <p:spPr>
          <a:xfrm>
            <a:off x="595752" y="2595127"/>
            <a:ext cx="6267164" cy="23917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8" name="文字方塊 27"/>
          <p:cNvSpPr txBox="1"/>
          <p:nvPr/>
        </p:nvSpPr>
        <p:spPr>
          <a:xfrm>
            <a:off x="311700" y="2031129"/>
            <a:ext cx="274434" cy="307777"/>
          </a:xfrm>
          <a:prstGeom prst="rect">
            <a:avLst/>
          </a:prstGeom>
          <a:noFill/>
        </p:spPr>
        <p:txBody>
          <a:bodyPr wrap="none" rtlCol="0">
            <a:spAutoFit/>
          </a:bodyPr>
          <a:lstStyle/>
          <a:p>
            <a:r>
              <a:rPr lang="en-US" altLang="zh-TW" dirty="0">
                <a:solidFill>
                  <a:srgbClr val="FF0000"/>
                </a:solidFill>
                <a:latin typeface="Times New Roman" panose="02020603050405020304" pitchFamily="18" charset="0"/>
                <a:cs typeface="Times New Roman" panose="02020603050405020304" pitchFamily="18" charset="0"/>
              </a:rPr>
              <a:t>2</a:t>
            </a:r>
            <a:endParaRPr lang="zh-TW" altLang="en-US" dirty="0">
              <a:solidFill>
                <a:srgbClr val="FF0000"/>
              </a:solidFill>
              <a:latin typeface="Times New Roman" panose="02020603050405020304" pitchFamily="18" charset="0"/>
              <a:cs typeface="Times New Roman" panose="02020603050405020304" pitchFamily="18" charset="0"/>
            </a:endParaRPr>
          </a:p>
        </p:txBody>
      </p:sp>
      <p:sp>
        <p:nvSpPr>
          <p:cNvPr id="29" name="文字方塊 28"/>
          <p:cNvSpPr txBox="1"/>
          <p:nvPr/>
        </p:nvSpPr>
        <p:spPr>
          <a:xfrm>
            <a:off x="311700" y="2273507"/>
            <a:ext cx="274434" cy="307777"/>
          </a:xfrm>
          <a:prstGeom prst="rect">
            <a:avLst/>
          </a:prstGeom>
          <a:noFill/>
        </p:spPr>
        <p:txBody>
          <a:bodyPr wrap="none" rtlCol="0">
            <a:spAutoFit/>
          </a:bodyPr>
          <a:lstStyle/>
          <a:p>
            <a:r>
              <a:rPr lang="en-US" altLang="zh-TW" dirty="0">
                <a:solidFill>
                  <a:srgbClr val="FF0000"/>
                </a:solidFill>
                <a:latin typeface="Times New Roman" panose="02020603050405020304" pitchFamily="18" charset="0"/>
                <a:cs typeface="Times New Roman" panose="02020603050405020304" pitchFamily="18" charset="0"/>
              </a:rPr>
              <a:t>3</a:t>
            </a:r>
            <a:endParaRPr lang="zh-TW" altLang="en-US" dirty="0">
              <a:solidFill>
                <a:srgbClr val="FF0000"/>
              </a:solidFill>
              <a:latin typeface="Times New Roman" panose="02020603050405020304" pitchFamily="18" charset="0"/>
              <a:cs typeface="Times New Roman" panose="02020603050405020304" pitchFamily="18" charset="0"/>
            </a:endParaRPr>
          </a:p>
        </p:txBody>
      </p:sp>
      <p:sp>
        <p:nvSpPr>
          <p:cNvPr id="30" name="文字方塊 29"/>
          <p:cNvSpPr txBox="1"/>
          <p:nvPr/>
        </p:nvSpPr>
        <p:spPr>
          <a:xfrm>
            <a:off x="302082" y="2545141"/>
            <a:ext cx="274434" cy="307777"/>
          </a:xfrm>
          <a:prstGeom prst="rect">
            <a:avLst/>
          </a:prstGeom>
          <a:noFill/>
        </p:spPr>
        <p:txBody>
          <a:bodyPr wrap="none" rtlCol="0">
            <a:spAutoFit/>
          </a:bodyPr>
          <a:lstStyle/>
          <a:p>
            <a:r>
              <a:rPr lang="en-US" altLang="zh-TW" dirty="0">
                <a:solidFill>
                  <a:srgbClr val="FF0000"/>
                </a:solidFill>
                <a:latin typeface="Times New Roman" panose="02020603050405020304" pitchFamily="18" charset="0"/>
                <a:cs typeface="Times New Roman" panose="02020603050405020304" pitchFamily="18" charset="0"/>
              </a:rPr>
              <a:t>4</a:t>
            </a:r>
            <a:endParaRPr lang="zh-TW" altLang="en-US" dirty="0">
              <a:solidFill>
                <a:srgbClr val="FF0000"/>
              </a:solidFill>
              <a:latin typeface="Times New Roman" panose="02020603050405020304" pitchFamily="18" charset="0"/>
              <a:cs typeface="Times New Roman" panose="02020603050405020304" pitchFamily="18" charset="0"/>
            </a:endParaRPr>
          </a:p>
        </p:txBody>
      </p:sp>
      <p:sp>
        <p:nvSpPr>
          <p:cNvPr id="32" name="矩形 31"/>
          <p:cNvSpPr/>
          <p:nvPr/>
        </p:nvSpPr>
        <p:spPr>
          <a:xfrm>
            <a:off x="448917" y="2954962"/>
            <a:ext cx="6984056" cy="23917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3" name="矩形 32"/>
          <p:cNvSpPr/>
          <p:nvPr/>
        </p:nvSpPr>
        <p:spPr>
          <a:xfrm>
            <a:off x="448917" y="3216167"/>
            <a:ext cx="2431935" cy="21821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4" name="矩形 33"/>
          <p:cNvSpPr/>
          <p:nvPr/>
        </p:nvSpPr>
        <p:spPr>
          <a:xfrm>
            <a:off x="448917" y="3434384"/>
            <a:ext cx="2431935" cy="21821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5" name="矩形 34"/>
          <p:cNvSpPr/>
          <p:nvPr/>
        </p:nvSpPr>
        <p:spPr>
          <a:xfrm>
            <a:off x="448917" y="4276013"/>
            <a:ext cx="7937999" cy="22238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6" name="文字方塊 35"/>
          <p:cNvSpPr txBox="1"/>
          <p:nvPr/>
        </p:nvSpPr>
        <p:spPr>
          <a:xfrm>
            <a:off x="174483" y="2923654"/>
            <a:ext cx="274434" cy="307777"/>
          </a:xfrm>
          <a:prstGeom prst="rect">
            <a:avLst/>
          </a:prstGeom>
          <a:noFill/>
        </p:spPr>
        <p:txBody>
          <a:bodyPr wrap="none" rtlCol="0">
            <a:spAutoFit/>
          </a:bodyPr>
          <a:lstStyle/>
          <a:p>
            <a:r>
              <a:rPr lang="en-US" altLang="zh-TW" dirty="0">
                <a:solidFill>
                  <a:srgbClr val="FF0000"/>
                </a:solidFill>
                <a:latin typeface="Times New Roman" panose="02020603050405020304" pitchFamily="18" charset="0"/>
                <a:cs typeface="Times New Roman" panose="02020603050405020304" pitchFamily="18" charset="0"/>
              </a:rPr>
              <a:t>5</a:t>
            </a:r>
            <a:endParaRPr lang="zh-TW" altLang="en-US" dirty="0">
              <a:solidFill>
                <a:srgbClr val="FF0000"/>
              </a:solidFill>
              <a:latin typeface="Times New Roman" panose="02020603050405020304" pitchFamily="18" charset="0"/>
              <a:cs typeface="Times New Roman" panose="02020603050405020304" pitchFamily="18" charset="0"/>
            </a:endParaRPr>
          </a:p>
        </p:txBody>
      </p:sp>
      <p:sp>
        <p:nvSpPr>
          <p:cNvPr id="37" name="文字方塊 36"/>
          <p:cNvSpPr txBox="1"/>
          <p:nvPr/>
        </p:nvSpPr>
        <p:spPr>
          <a:xfrm>
            <a:off x="160629" y="3163902"/>
            <a:ext cx="274434" cy="307777"/>
          </a:xfrm>
          <a:prstGeom prst="rect">
            <a:avLst/>
          </a:prstGeom>
          <a:noFill/>
        </p:spPr>
        <p:txBody>
          <a:bodyPr wrap="none" rtlCol="0">
            <a:spAutoFit/>
          </a:bodyPr>
          <a:lstStyle/>
          <a:p>
            <a:r>
              <a:rPr lang="en-US" altLang="zh-TW" dirty="0">
                <a:solidFill>
                  <a:srgbClr val="FF0000"/>
                </a:solidFill>
                <a:latin typeface="Times New Roman" panose="02020603050405020304" pitchFamily="18" charset="0"/>
                <a:cs typeface="Times New Roman" panose="02020603050405020304" pitchFamily="18" charset="0"/>
              </a:rPr>
              <a:t>6</a:t>
            </a:r>
            <a:endParaRPr lang="zh-TW" altLang="en-US" dirty="0">
              <a:solidFill>
                <a:srgbClr val="FF0000"/>
              </a:solidFill>
              <a:latin typeface="Times New Roman" panose="02020603050405020304" pitchFamily="18" charset="0"/>
              <a:cs typeface="Times New Roman" panose="02020603050405020304" pitchFamily="18" charset="0"/>
            </a:endParaRPr>
          </a:p>
        </p:txBody>
      </p:sp>
      <p:sp>
        <p:nvSpPr>
          <p:cNvPr id="38" name="文字方塊 37"/>
          <p:cNvSpPr txBox="1"/>
          <p:nvPr/>
        </p:nvSpPr>
        <p:spPr>
          <a:xfrm>
            <a:off x="146775" y="3389603"/>
            <a:ext cx="274434" cy="307777"/>
          </a:xfrm>
          <a:prstGeom prst="rect">
            <a:avLst/>
          </a:prstGeom>
          <a:noFill/>
        </p:spPr>
        <p:txBody>
          <a:bodyPr wrap="none" rtlCol="0">
            <a:spAutoFit/>
          </a:bodyPr>
          <a:lstStyle/>
          <a:p>
            <a:r>
              <a:rPr lang="en-US" altLang="zh-TW" dirty="0">
                <a:solidFill>
                  <a:srgbClr val="FF0000"/>
                </a:solidFill>
                <a:latin typeface="Times New Roman" panose="02020603050405020304" pitchFamily="18" charset="0"/>
                <a:cs typeface="Times New Roman" panose="02020603050405020304" pitchFamily="18" charset="0"/>
              </a:rPr>
              <a:t>7</a:t>
            </a:r>
            <a:endParaRPr lang="zh-TW" altLang="en-US" dirty="0">
              <a:solidFill>
                <a:srgbClr val="FF0000"/>
              </a:solidFill>
              <a:latin typeface="Times New Roman" panose="02020603050405020304" pitchFamily="18" charset="0"/>
              <a:cs typeface="Times New Roman" panose="02020603050405020304" pitchFamily="18" charset="0"/>
            </a:endParaRPr>
          </a:p>
        </p:txBody>
      </p:sp>
      <p:sp>
        <p:nvSpPr>
          <p:cNvPr id="39" name="文字方塊 38"/>
          <p:cNvSpPr txBox="1"/>
          <p:nvPr/>
        </p:nvSpPr>
        <p:spPr>
          <a:xfrm>
            <a:off x="174483" y="4190618"/>
            <a:ext cx="274434" cy="307777"/>
          </a:xfrm>
          <a:prstGeom prst="rect">
            <a:avLst/>
          </a:prstGeom>
          <a:noFill/>
        </p:spPr>
        <p:txBody>
          <a:bodyPr wrap="none" rtlCol="0">
            <a:spAutoFit/>
          </a:bodyPr>
          <a:lstStyle/>
          <a:p>
            <a:r>
              <a:rPr lang="en-US" altLang="zh-TW" dirty="0">
                <a:solidFill>
                  <a:srgbClr val="FF0000"/>
                </a:solidFill>
                <a:latin typeface="Times New Roman" panose="02020603050405020304" pitchFamily="18" charset="0"/>
                <a:cs typeface="Times New Roman" panose="02020603050405020304" pitchFamily="18" charset="0"/>
              </a:rPr>
              <a:t>8</a:t>
            </a:r>
            <a:endParaRPr lang="zh-TW" altLang="en-US"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620834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sz="3200" dirty="0">
                <a:latin typeface="Times New Roman" panose="02020603050405020304" pitchFamily="18" charset="0"/>
                <a:ea typeface="標楷體" panose="03000509000000000000" pitchFamily="65" charset="-120"/>
                <a:cs typeface="Times New Roman" panose="02020603050405020304" pitchFamily="18" charset="0"/>
              </a:rPr>
              <a:t>前言</a:t>
            </a:r>
            <a:endParaRPr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62" name="Google Shape;62;p14"/>
          <p:cNvSpPr txBox="1">
            <a:spLocks noGrp="1"/>
          </p:cNvSpPr>
          <p:nvPr>
            <p:ph type="body" idx="1"/>
          </p:nvPr>
        </p:nvSpPr>
        <p:spPr>
          <a:xfrm>
            <a:off x="311700" y="1152475"/>
            <a:ext cx="8520600" cy="3725100"/>
          </a:xfrm>
          <a:prstGeom prst="rect">
            <a:avLst/>
          </a:prstGeom>
        </p:spPr>
        <p:txBody>
          <a:bodyPr spcFirstLastPara="1" wrap="square" lIns="91425" tIns="91425" rIns="91425" bIns="91425" anchor="t" anchorCtr="0">
            <a:noAutofit/>
          </a:bodyPr>
          <a:lstStyle/>
          <a:p>
            <a:pPr marL="285750" indent="-285750">
              <a:lnSpc>
                <a:spcPct val="150000"/>
              </a:lnSpc>
            </a:pP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數位貨幣（</a:t>
            </a:r>
            <a:r>
              <a:rPr lang="en-US" altLang="zh-TW" sz="2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ERC–20 Token</a:t>
            </a: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t>
            </a:r>
            <a:r>
              <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ERC–721</a:t>
            </a: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 </a:t>
            </a:r>
            <a:r>
              <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Token</a:t>
            </a: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等）</a:t>
            </a:r>
            <a:endPar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742950" lvl="1" indent="-285750">
              <a:lnSpc>
                <a:spcPct val="150000"/>
              </a:lnSpc>
            </a:pPr>
            <a:r>
              <a:rPr lang="zh-TW" altLang="en-US"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以太坊智能合約應用（</a:t>
            </a:r>
            <a:r>
              <a:rPr lang="en-US" altLang="zh-TW" sz="2000" dirty="0" err="1">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Ethereum</a:t>
            </a:r>
            <a:r>
              <a:rPr lang="en-US" altLang="zh-TW"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 Request for Comment</a:t>
            </a:r>
            <a:r>
              <a:rPr lang="zh-TW" altLang="en-US"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t>
            </a:r>
            <a:endParaRPr lang="en-US" altLang="zh-TW"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742950" lvl="1" indent="-285750">
              <a:lnSpc>
                <a:spcPct val="150000"/>
              </a:lnSpc>
            </a:pPr>
            <a:r>
              <a:rPr lang="zh-TW" altLang="en-US"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用戶須透過該智能合約才能進行交易</a:t>
            </a:r>
            <a:endParaRPr lang="en-US" altLang="zh-TW"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742950" lvl="1" indent="-285750">
              <a:lnSpc>
                <a:spcPct val="150000"/>
              </a:lnSpc>
            </a:pPr>
            <a:r>
              <a:rPr lang="zh-TW" altLang="en-US" sz="20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代幣餘額、代幣資訊、交易紀錄皆儲存智能合約中</a:t>
            </a:r>
            <a:endParaRPr lang="en-US" altLang="zh-TW" sz="20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endParaRPr>
          </a:p>
          <a:p>
            <a:pPr marL="742950" lvl="1" indent="-285750">
              <a:lnSpc>
                <a:spcPct val="150000"/>
              </a:lnSpc>
            </a:pPr>
            <a:r>
              <a:rPr lang="en-US" altLang="zh-TW"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USDT</a:t>
            </a:r>
            <a:r>
              <a:rPr lang="zh-TW" altLang="en-US"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t>
            </a:r>
            <a:r>
              <a:rPr lang="en-US" altLang="zh-TW"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BNB</a:t>
            </a:r>
            <a:r>
              <a:rPr lang="zh-TW" altLang="en-US"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t>
            </a:r>
            <a:r>
              <a:rPr lang="en-US" altLang="zh-TW"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PAX…</a:t>
            </a:r>
          </a:p>
          <a:p>
            <a:pPr marL="742950" lvl="1" indent="-285750">
              <a:lnSpc>
                <a:spcPct val="150000"/>
              </a:lnSpc>
            </a:pPr>
            <a:endParaRPr lang="en-US" altLang="zh-TW"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a:t>
            </a:fld>
            <a:endParaRPr lang="zh-TW" altLang="en-US"/>
          </a:p>
        </p:txBody>
      </p:sp>
    </p:spTree>
    <p:extLst>
      <p:ext uri="{BB962C8B-B14F-4D97-AF65-F5344CB8AC3E}">
        <p14:creationId xmlns:p14="http://schemas.microsoft.com/office/powerpoint/2010/main" val="277373153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30</a:t>
            </a:fld>
            <a:endParaRPr lang="zh-TW" altLang="en-US"/>
          </a:p>
        </p:txBody>
      </p:sp>
      <p:pic>
        <p:nvPicPr>
          <p:cNvPr id="3" name="圖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4745" y="0"/>
            <a:ext cx="7414510" cy="5143500"/>
          </a:xfrm>
          <a:prstGeom prst="rect">
            <a:avLst/>
          </a:prstGeom>
        </p:spPr>
      </p:pic>
      <p:sp>
        <p:nvSpPr>
          <p:cNvPr id="5" name="矩形 4"/>
          <p:cNvSpPr/>
          <p:nvPr/>
        </p:nvSpPr>
        <p:spPr>
          <a:xfrm>
            <a:off x="1691148" y="580103"/>
            <a:ext cx="3893575" cy="31774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文字方塊 6"/>
          <p:cNvSpPr txBox="1"/>
          <p:nvPr/>
        </p:nvSpPr>
        <p:spPr>
          <a:xfrm>
            <a:off x="5573085" y="590072"/>
            <a:ext cx="1332416" cy="307777"/>
          </a:xfrm>
          <a:prstGeom prst="rect">
            <a:avLst/>
          </a:prstGeom>
          <a:noFill/>
        </p:spPr>
        <p:txBody>
          <a:bodyPr wrap="none" rtlCol="0">
            <a:spAutoFit/>
          </a:bodyPr>
          <a:lstStyle/>
          <a:p>
            <a:r>
              <a:rPr lang="zh-TW" altLang="en-US" dirty="0">
                <a:solidFill>
                  <a:srgbClr val="FF0000"/>
                </a:solidFill>
                <a:latin typeface="標楷體" panose="03000509000000000000" pitchFamily="65" charset="-120"/>
                <a:ea typeface="標楷體" panose="03000509000000000000" pitchFamily="65" charset="-120"/>
              </a:rPr>
              <a:t>設定</a:t>
            </a:r>
            <a:r>
              <a:rPr lang="en-US" altLang="zh-TW"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JSON</a:t>
            </a:r>
            <a:r>
              <a:rPr lang="zh-TW" altLang="en-US" dirty="0">
                <a:solidFill>
                  <a:srgbClr val="FF0000"/>
                </a:solidFill>
                <a:latin typeface="標楷體" panose="03000509000000000000" pitchFamily="65" charset="-120"/>
                <a:ea typeface="標楷體" panose="03000509000000000000" pitchFamily="65" charset="-120"/>
              </a:rPr>
              <a:t>長度</a:t>
            </a:r>
          </a:p>
        </p:txBody>
      </p:sp>
      <p:sp>
        <p:nvSpPr>
          <p:cNvPr id="8" name="矩形 7"/>
          <p:cNvSpPr/>
          <p:nvPr/>
        </p:nvSpPr>
        <p:spPr>
          <a:xfrm>
            <a:off x="1917290" y="1477952"/>
            <a:ext cx="6115786" cy="194367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rgbClr val="FF0000"/>
              </a:solidFill>
            </a:endParaRPr>
          </a:p>
        </p:txBody>
      </p:sp>
      <p:sp>
        <p:nvSpPr>
          <p:cNvPr id="10" name="文字方塊 9"/>
          <p:cNvSpPr txBox="1"/>
          <p:nvPr/>
        </p:nvSpPr>
        <p:spPr>
          <a:xfrm>
            <a:off x="6149648" y="3421626"/>
            <a:ext cx="1980029" cy="307777"/>
          </a:xfrm>
          <a:prstGeom prst="rect">
            <a:avLst/>
          </a:prstGeom>
          <a:noFill/>
        </p:spPr>
        <p:txBody>
          <a:bodyPr wrap="none" rtlCol="0">
            <a:spAutoFit/>
          </a:bodyPr>
          <a:lstStyle/>
          <a:p>
            <a:r>
              <a:rPr lang="zh-TW" altLang="en-US" dirty="0">
                <a:solidFill>
                  <a:srgbClr val="FF0000"/>
                </a:solidFill>
                <a:latin typeface="標楷體" panose="03000509000000000000" pitchFamily="65" charset="-120"/>
                <a:ea typeface="標楷體" panose="03000509000000000000" pitchFamily="65" charset="-120"/>
              </a:rPr>
              <a:t>轉換資料型態，並儲存</a:t>
            </a:r>
          </a:p>
        </p:txBody>
      </p:sp>
      <p:sp>
        <p:nvSpPr>
          <p:cNvPr id="11" name="矩形 10"/>
          <p:cNvSpPr/>
          <p:nvPr/>
        </p:nvSpPr>
        <p:spPr>
          <a:xfrm>
            <a:off x="2123768" y="3421626"/>
            <a:ext cx="3647767" cy="43261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文字方塊 11"/>
          <p:cNvSpPr txBox="1"/>
          <p:nvPr/>
        </p:nvSpPr>
        <p:spPr>
          <a:xfrm>
            <a:off x="4183687" y="3854245"/>
            <a:ext cx="2159566" cy="307777"/>
          </a:xfrm>
          <a:prstGeom prst="rect">
            <a:avLst/>
          </a:prstGeom>
          <a:noFill/>
        </p:spPr>
        <p:txBody>
          <a:bodyPr wrap="none" rtlCol="0">
            <a:spAutoFit/>
          </a:bodyPr>
          <a:lstStyle/>
          <a:p>
            <a:r>
              <a:rPr lang="zh-TW" altLang="en-US" dirty="0">
                <a:solidFill>
                  <a:srgbClr val="FF0000"/>
                </a:solidFill>
                <a:latin typeface="標楷體" panose="03000509000000000000" pitchFamily="65" charset="-120"/>
                <a:ea typeface="標楷體" panose="03000509000000000000" pitchFamily="65" charset="-120"/>
              </a:rPr>
              <a:t>更新下一回合的區塊高度</a:t>
            </a:r>
          </a:p>
        </p:txBody>
      </p:sp>
      <p:sp>
        <p:nvSpPr>
          <p:cNvPr id="13" name="矩形 12"/>
          <p:cNvSpPr/>
          <p:nvPr/>
        </p:nvSpPr>
        <p:spPr>
          <a:xfrm>
            <a:off x="1691148" y="4344984"/>
            <a:ext cx="3441291" cy="55459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文字方塊 14"/>
          <p:cNvSpPr txBox="1"/>
          <p:nvPr/>
        </p:nvSpPr>
        <p:spPr>
          <a:xfrm>
            <a:off x="5159510" y="4468392"/>
            <a:ext cx="2518638" cy="307777"/>
          </a:xfrm>
          <a:prstGeom prst="rect">
            <a:avLst/>
          </a:prstGeom>
          <a:noFill/>
        </p:spPr>
        <p:txBody>
          <a:bodyPr wrap="none" rtlCol="0">
            <a:spAutoFit/>
          </a:bodyPr>
          <a:lstStyle/>
          <a:p>
            <a:r>
              <a:rPr lang="zh-TW" altLang="en-US" dirty="0">
                <a:solidFill>
                  <a:srgbClr val="FF0000"/>
                </a:solidFill>
                <a:latin typeface="標楷體" panose="03000509000000000000" pitchFamily="65" charset="-120"/>
                <a:ea typeface="標楷體" panose="03000509000000000000" pitchFamily="65" charset="-120"/>
              </a:rPr>
              <a:t>避免同一區塊高度有多筆交易</a:t>
            </a:r>
          </a:p>
        </p:txBody>
      </p:sp>
    </p:spTree>
    <p:extLst>
      <p:ext uri="{BB962C8B-B14F-4D97-AF65-F5344CB8AC3E}">
        <p14:creationId xmlns:p14="http://schemas.microsoft.com/office/powerpoint/2010/main" val="1712745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randombar(horizontal)">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randombar(horizontal)">
                                      <p:cBhvr>
                                        <p:cTn id="15" dur="500"/>
                                        <p:tgtEl>
                                          <p:spTgt spid="8"/>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randombar(horizontal)">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randombar(horizontal)">
                                      <p:cBhvr>
                                        <p:cTn id="23" dur="500"/>
                                        <p:tgtEl>
                                          <p:spTgt spid="12"/>
                                        </p:tgtEl>
                                      </p:cBhvr>
                                    </p:animEffect>
                                  </p:childTnLst>
                                </p:cTn>
                              </p:par>
                              <p:par>
                                <p:cTn id="24" presetID="14" presetClass="entr" presetSubtype="10" fill="hold" grpId="0"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randombar(horizontal)">
                                      <p:cBhvr>
                                        <p:cTn id="26" dur="500"/>
                                        <p:tgtEl>
                                          <p:spTgt spid="11"/>
                                        </p:tgtEl>
                                      </p:cBhvr>
                                    </p:animEffect>
                                  </p:childTnLst>
                                </p:cTn>
                              </p:par>
                            </p:childTnLst>
                          </p:cTn>
                        </p:par>
                      </p:childTnLst>
                    </p:cTn>
                  </p:par>
                  <p:par>
                    <p:cTn id="27" fill="hold">
                      <p:stCondLst>
                        <p:cond delay="indefinite"/>
                      </p:stCondLst>
                      <p:childTnLst>
                        <p:par>
                          <p:cTn id="28" fill="hold">
                            <p:stCondLst>
                              <p:cond delay="0"/>
                            </p:stCondLst>
                            <p:childTnLst>
                              <p:par>
                                <p:cTn id="29" presetID="14" presetClass="entr" presetSubtype="1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randombar(horizontal)">
                                      <p:cBhvr>
                                        <p:cTn id="31" dur="500"/>
                                        <p:tgtEl>
                                          <p:spTgt spid="15"/>
                                        </p:tgtEl>
                                      </p:cBhvr>
                                    </p:animEffect>
                                  </p:childTnLst>
                                </p:cTn>
                              </p:par>
                              <p:par>
                                <p:cTn id="32" presetID="14" presetClass="entr" presetSubtype="10"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randombar(horizontal)">
                                      <p:cBhvr>
                                        <p:cTn id="34"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p:bldP spid="8" grpId="0" animBg="1"/>
      <p:bldP spid="10" grpId="0"/>
      <p:bldP spid="11" grpId="0" animBg="1"/>
      <p:bldP spid="12" grpId="0"/>
      <p:bldP spid="13" grpId="0" animBg="1"/>
      <p:bldP spid="1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sz="3200" dirty="0" smtClean="0">
                <a:latin typeface="標楷體" panose="03000509000000000000" pitchFamily="65" charset="-120"/>
                <a:ea typeface="標楷體" panose="03000509000000000000" pitchFamily="65" charset="-120"/>
                <a:cs typeface="Times New Roman" panose="02020603050405020304" pitchFamily="18" charset="0"/>
              </a:rPr>
              <a:t>儲存之交易內</a:t>
            </a:r>
            <a:r>
              <a:rPr lang="zh-TW" altLang="en-US" sz="3200" dirty="0">
                <a:latin typeface="標楷體" panose="03000509000000000000" pitchFamily="65" charset="-120"/>
                <a:ea typeface="標楷體" panose="03000509000000000000" pitchFamily="65" charset="-120"/>
                <a:cs typeface="Times New Roman" panose="02020603050405020304" pitchFamily="18" charset="0"/>
              </a:rPr>
              <a:t>容</a:t>
            </a:r>
            <a:endParaRPr sz="3200" dirty="0">
              <a:latin typeface="標楷體" panose="03000509000000000000" pitchFamily="65" charset="-120"/>
              <a:ea typeface="標楷體" panose="03000509000000000000" pitchFamily="65" charset="-120"/>
            </a:endParaRPr>
          </a:p>
        </p:txBody>
      </p:sp>
      <p:pic>
        <p:nvPicPr>
          <p:cNvPr id="95" name="Google Shape;95;p17"/>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31</a:t>
            </a:fld>
            <a:endParaRPr lang="zh-TW" altLang="en-US"/>
          </a:p>
        </p:txBody>
      </p:sp>
      <p:sp>
        <p:nvSpPr>
          <p:cNvPr id="6" name="文字方塊 5"/>
          <p:cNvSpPr txBox="1"/>
          <p:nvPr/>
        </p:nvSpPr>
        <p:spPr>
          <a:xfrm>
            <a:off x="1328796" y="4277938"/>
            <a:ext cx="2236510" cy="338554"/>
          </a:xfrm>
          <a:prstGeom prst="rect">
            <a:avLst/>
          </a:prstGeom>
          <a:noFill/>
        </p:spPr>
        <p:txBody>
          <a:bodyPr wrap="none" rtlCol="0">
            <a:spAutoFit/>
          </a:bodyPr>
          <a:lstStyle/>
          <a:p>
            <a:r>
              <a:rPr lang="zh-TW" altLang="en-US" sz="1600" dirty="0">
                <a:solidFill>
                  <a:srgbClr val="FF0000"/>
                </a:solidFill>
                <a:latin typeface="標楷體" panose="03000509000000000000" pitchFamily="65" charset="-120"/>
                <a:ea typeface="標楷體" panose="03000509000000000000" pitchFamily="65" charset="-120"/>
              </a:rPr>
              <a:t>區塊高度由小到大儲存</a:t>
            </a:r>
          </a:p>
        </p:txBody>
      </p:sp>
      <p:graphicFrame>
        <p:nvGraphicFramePr>
          <p:cNvPr id="10" name="表格 9"/>
          <p:cNvGraphicFramePr>
            <a:graphicFrameLocks noGrp="1"/>
          </p:cNvGraphicFramePr>
          <p:nvPr>
            <p:extLst>
              <p:ext uri="{D42A27DB-BD31-4B8C-83A1-F6EECF244321}">
                <p14:modId xmlns:p14="http://schemas.microsoft.com/office/powerpoint/2010/main" val="2506470597"/>
              </p:ext>
            </p:extLst>
          </p:nvPr>
        </p:nvGraphicFramePr>
        <p:xfrm>
          <a:off x="1087636" y="1518680"/>
          <a:ext cx="6465905" cy="2643583"/>
        </p:xfrm>
        <a:graphic>
          <a:graphicData uri="http://schemas.openxmlformats.org/drawingml/2006/table">
            <a:tbl>
              <a:tblPr firstRow="1" bandRow="1">
                <a:tableStyleId>{0505E3EF-67EA-436B-97B2-0124C06EBD24}</a:tableStyleId>
              </a:tblPr>
              <a:tblGrid>
                <a:gridCol w="1077651">
                  <a:extLst>
                    <a:ext uri="{9D8B030D-6E8A-4147-A177-3AD203B41FA5}">
                      <a16:colId xmlns:a16="http://schemas.microsoft.com/office/drawing/2014/main" val="1931942834"/>
                    </a:ext>
                  </a:extLst>
                </a:gridCol>
                <a:gridCol w="884093">
                  <a:extLst>
                    <a:ext uri="{9D8B030D-6E8A-4147-A177-3AD203B41FA5}">
                      <a16:colId xmlns:a16="http://schemas.microsoft.com/office/drawing/2014/main" val="2765519936"/>
                    </a:ext>
                  </a:extLst>
                </a:gridCol>
                <a:gridCol w="1355956">
                  <a:extLst>
                    <a:ext uri="{9D8B030D-6E8A-4147-A177-3AD203B41FA5}">
                      <a16:colId xmlns:a16="http://schemas.microsoft.com/office/drawing/2014/main" val="1341139523"/>
                    </a:ext>
                  </a:extLst>
                </a:gridCol>
                <a:gridCol w="1017565">
                  <a:extLst>
                    <a:ext uri="{9D8B030D-6E8A-4147-A177-3AD203B41FA5}">
                      <a16:colId xmlns:a16="http://schemas.microsoft.com/office/drawing/2014/main" val="891176473"/>
                    </a:ext>
                  </a:extLst>
                </a:gridCol>
                <a:gridCol w="1056443">
                  <a:extLst>
                    <a:ext uri="{9D8B030D-6E8A-4147-A177-3AD203B41FA5}">
                      <a16:colId xmlns:a16="http://schemas.microsoft.com/office/drawing/2014/main" val="2209846554"/>
                    </a:ext>
                  </a:extLst>
                </a:gridCol>
                <a:gridCol w="1074197">
                  <a:extLst>
                    <a:ext uri="{9D8B030D-6E8A-4147-A177-3AD203B41FA5}">
                      <a16:colId xmlns:a16="http://schemas.microsoft.com/office/drawing/2014/main" val="1539381002"/>
                    </a:ext>
                  </a:extLst>
                </a:gridCol>
              </a:tblGrid>
              <a:tr h="450943">
                <a:tc>
                  <a:txBody>
                    <a:bodyPr/>
                    <a:lstStyle/>
                    <a:p>
                      <a:pPr algn="ctr"/>
                      <a:r>
                        <a:rPr lang="en-US" altLang="zh-TW" sz="1200" dirty="0" err="1">
                          <a:latin typeface="Times New Roman" panose="02020603050405020304" pitchFamily="18" charset="0"/>
                          <a:cs typeface="Times New Roman" panose="02020603050405020304" pitchFamily="18" charset="0"/>
                        </a:rPr>
                        <a:t>Txn</a:t>
                      </a:r>
                      <a:r>
                        <a:rPr lang="en-US" altLang="zh-TW" sz="1200" dirty="0">
                          <a:latin typeface="Times New Roman" panose="02020603050405020304" pitchFamily="18" charset="0"/>
                          <a:cs typeface="Times New Roman" panose="02020603050405020304" pitchFamily="18" charset="0"/>
                        </a:rPr>
                        <a:t> Hash</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solidFill>
                            <a:schemeClr val="tx1"/>
                          </a:solidFill>
                          <a:latin typeface="Times New Roman" panose="02020603050405020304" pitchFamily="18" charset="0"/>
                          <a:cs typeface="Times New Roman" panose="02020603050405020304" pitchFamily="18" charset="0"/>
                        </a:rPr>
                        <a:t>Block</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Time</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From</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To</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Quantity</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142388079"/>
                  </a:ext>
                </a:extLst>
              </a:tr>
              <a:tr h="456035">
                <a:tc>
                  <a:txBody>
                    <a:bodyPr/>
                    <a:lstStyle/>
                    <a:p>
                      <a:pPr algn="ctr"/>
                      <a:r>
                        <a:rPr lang="en-US" altLang="zh-TW" sz="1200" dirty="0">
                          <a:latin typeface="Times New Roman" panose="02020603050405020304" pitchFamily="18" charset="0"/>
                          <a:cs typeface="Times New Roman" panose="02020603050405020304" pitchFamily="18" charset="0"/>
                        </a:rPr>
                        <a:t>0xcd80a4…...</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solidFill>
                            <a:srgbClr val="FF0000"/>
                          </a:solidFill>
                          <a:latin typeface="Times New Roman" panose="02020603050405020304" pitchFamily="18" charset="0"/>
                          <a:cs typeface="Times New Roman" panose="02020603050405020304" pitchFamily="18" charset="0"/>
                        </a:rPr>
                        <a:t>1118</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Thu Nov</a:t>
                      </a:r>
                      <a:r>
                        <a:rPr lang="en-US" altLang="zh-TW" sz="1200" b="0" i="0" u="none" strike="noStrike" cap="none" baseline="0" dirty="0">
                          <a:solidFill>
                            <a:schemeClr val="dk1"/>
                          </a:solidFill>
                          <a:effectLst/>
                          <a:latin typeface="Times New Roman" panose="02020603050405020304" pitchFamily="18" charset="0"/>
                          <a:ea typeface="+mn-ea"/>
                          <a:cs typeface="Times New Roman" panose="02020603050405020304" pitchFamily="18" charset="0"/>
                          <a:sym typeface="Arial"/>
                        </a:rPr>
                        <a:t> </a:t>
                      </a:r>
                      <a:r>
                        <a:rPr lang="en-US" altLang="zh-TW" sz="12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11</a:t>
                      </a:r>
                      <a:r>
                        <a:rPr lang="en-US" altLang="zh-TW" sz="1200" b="0" i="0" u="none" strike="noStrike" cap="none" baseline="0" dirty="0">
                          <a:solidFill>
                            <a:schemeClr val="dk1"/>
                          </a:solidFill>
                          <a:effectLst/>
                          <a:latin typeface="Times New Roman" panose="02020603050405020304" pitchFamily="18" charset="0"/>
                          <a:ea typeface="+mn-ea"/>
                          <a:cs typeface="Times New Roman" panose="02020603050405020304" pitchFamily="18" charset="0"/>
                          <a:sym typeface="Arial"/>
                        </a:rPr>
                        <a:t> </a:t>
                      </a:r>
                      <a:r>
                        <a:rPr lang="en-US" altLang="zh-TW" sz="12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2020 04:17:24</a:t>
                      </a:r>
                      <a:endParaRPr lang="zh-TW" altLang="en-US" sz="11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Alice</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Bob</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11</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433614174"/>
                  </a:ext>
                </a:extLst>
              </a:tr>
              <a:tr h="363840">
                <a:tc>
                  <a:txBody>
                    <a:bodyPr/>
                    <a:lstStyle/>
                    <a:p>
                      <a:pPr algn="ctr"/>
                      <a:r>
                        <a:rPr lang="en-US" altLang="zh-TW" sz="1200" dirty="0">
                          <a:latin typeface="Times New Roman" panose="02020603050405020304" pitchFamily="18" charset="0"/>
                          <a:cs typeface="Times New Roman" panose="02020603050405020304" pitchFamily="18" charset="0"/>
                        </a:rPr>
                        <a:t>0x417bea…...</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solidFill>
                            <a:srgbClr val="FF0000"/>
                          </a:solidFill>
                          <a:latin typeface="Times New Roman" panose="02020603050405020304" pitchFamily="18" charset="0"/>
                          <a:cs typeface="Times New Roman" panose="02020603050405020304" pitchFamily="18" charset="0"/>
                        </a:rPr>
                        <a:t>1119</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Thu Nov 11 2020 04:21:55</a:t>
                      </a:r>
                      <a:endParaRPr lang="zh-TW" altLang="en-US" sz="11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Alice</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Bob</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324.91</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250447724"/>
                  </a:ext>
                </a:extLst>
              </a:tr>
              <a:tr h="363840">
                <a:tc>
                  <a:txBody>
                    <a:bodyPr/>
                    <a:lstStyle/>
                    <a:p>
                      <a:pPr algn="ctr"/>
                      <a:r>
                        <a:rPr lang="en-US" altLang="zh-TW" sz="1200" dirty="0">
                          <a:latin typeface="Times New Roman" panose="02020603050405020304" pitchFamily="18" charset="0"/>
                          <a:cs typeface="Times New Roman" panose="02020603050405020304" pitchFamily="18" charset="0"/>
                        </a:rPr>
                        <a:t>0xad9966…...</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solidFill>
                            <a:srgbClr val="FF0000"/>
                          </a:solidFill>
                          <a:latin typeface="Times New Roman" panose="02020603050405020304" pitchFamily="18" charset="0"/>
                          <a:cs typeface="Times New Roman" panose="02020603050405020304" pitchFamily="18" charset="0"/>
                        </a:rPr>
                        <a:t>1133</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Thu Nov</a:t>
                      </a:r>
                      <a:r>
                        <a:rPr lang="en-US" altLang="zh-TW" sz="1200" b="0" i="0" u="none" strike="noStrike" cap="none" baseline="0" dirty="0">
                          <a:solidFill>
                            <a:schemeClr val="dk1"/>
                          </a:solidFill>
                          <a:effectLst/>
                          <a:latin typeface="Times New Roman" panose="02020603050405020304" pitchFamily="18" charset="0"/>
                          <a:ea typeface="+mn-ea"/>
                          <a:cs typeface="Times New Roman" panose="02020603050405020304" pitchFamily="18" charset="0"/>
                          <a:sym typeface="Arial"/>
                        </a:rPr>
                        <a:t> </a:t>
                      </a:r>
                      <a:r>
                        <a:rPr lang="en-US" altLang="zh-TW" sz="12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11</a:t>
                      </a:r>
                      <a:r>
                        <a:rPr lang="en-US" altLang="zh-TW" sz="1200" b="0" i="0" u="none" strike="noStrike" cap="none" baseline="0" dirty="0">
                          <a:solidFill>
                            <a:schemeClr val="dk1"/>
                          </a:solidFill>
                          <a:effectLst/>
                          <a:latin typeface="Times New Roman" panose="02020603050405020304" pitchFamily="18" charset="0"/>
                          <a:ea typeface="+mn-ea"/>
                          <a:cs typeface="Times New Roman" panose="02020603050405020304" pitchFamily="18" charset="0"/>
                          <a:sym typeface="Arial"/>
                        </a:rPr>
                        <a:t> </a:t>
                      </a:r>
                      <a:r>
                        <a:rPr lang="en-US" altLang="zh-TW" sz="12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2020 04:24:17</a:t>
                      </a:r>
                      <a:endParaRPr lang="zh-TW" altLang="en-US" sz="11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Alice</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Bob</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145</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89959314"/>
                  </a:ext>
                </a:extLst>
              </a:tr>
              <a:tr h="363840">
                <a:tc>
                  <a:txBody>
                    <a:bodyPr/>
                    <a:lstStyle/>
                    <a:p>
                      <a:pPr algn="ctr"/>
                      <a:r>
                        <a:rPr lang="en-US" altLang="zh-TW" sz="1200" dirty="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solidFill>
                            <a:srgbClr val="FF0000"/>
                          </a:solidFill>
                          <a:latin typeface="Times New Roman" panose="02020603050405020304" pitchFamily="18" charset="0"/>
                          <a:cs typeface="Times New Roman" panose="02020603050405020304" pitchFamily="18" charset="0"/>
                        </a:rPr>
                        <a:t>…</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59085228"/>
                  </a:ext>
                </a:extLst>
              </a:tr>
              <a:tr h="363840">
                <a:tc>
                  <a:txBody>
                    <a:bodyPr/>
                    <a:lstStyle/>
                    <a:p>
                      <a:pPr algn="ctr"/>
                      <a:r>
                        <a:rPr lang="en-US" altLang="zh-TW" sz="1200" dirty="0">
                          <a:latin typeface="Times New Roman" panose="02020603050405020304" pitchFamily="18" charset="0"/>
                          <a:cs typeface="Times New Roman" panose="02020603050405020304" pitchFamily="18" charset="0"/>
                        </a:rPr>
                        <a:t>0xb51464…...</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solidFill>
                            <a:srgbClr val="FF0000"/>
                          </a:solidFill>
                          <a:latin typeface="Times New Roman" panose="02020603050405020304" pitchFamily="18" charset="0"/>
                          <a:cs typeface="Times New Roman" panose="02020603050405020304" pitchFamily="18" charset="0"/>
                        </a:rPr>
                        <a:t>1138</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Thu Nov 11 2020 04:25:54</a:t>
                      </a:r>
                      <a:endParaRPr lang="zh-TW" altLang="en-US" sz="11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Alice</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Bob</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18</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570256904"/>
                  </a:ext>
                </a:extLst>
              </a:tr>
            </a:tbl>
          </a:graphicData>
        </a:graphic>
      </p:graphicFrame>
      <p:sp>
        <p:nvSpPr>
          <p:cNvPr id="5" name="矩形 4"/>
          <p:cNvSpPr/>
          <p:nvPr/>
        </p:nvSpPr>
        <p:spPr>
          <a:xfrm>
            <a:off x="2139193" y="1518679"/>
            <a:ext cx="925554" cy="264358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7" name="直線單箭頭接點 6"/>
          <p:cNvCxnSpPr/>
          <p:nvPr/>
        </p:nvCxnSpPr>
        <p:spPr>
          <a:xfrm>
            <a:off x="1971414" y="1803632"/>
            <a:ext cx="5424" cy="1950829"/>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065702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sz="3200" dirty="0">
                <a:latin typeface="標楷體" panose="03000509000000000000" pitchFamily="65" charset="-120"/>
                <a:ea typeface="標楷體" panose="03000509000000000000" pitchFamily="65" charset="-120"/>
                <a:cs typeface="Times New Roman" panose="02020603050405020304" pitchFamily="18" charset="0"/>
              </a:rPr>
              <a:t>「區塊</a:t>
            </a:r>
            <a:r>
              <a:rPr lang="en-US" sz="3200" dirty="0" err="1">
                <a:latin typeface="標楷體" panose="03000509000000000000" pitchFamily="65" charset="-120"/>
                <a:ea typeface="標楷體" panose="03000509000000000000" pitchFamily="65" charset="-120"/>
                <a:cs typeface="Times New Roman" panose="02020603050405020304" pitchFamily="18" charset="0"/>
              </a:rPr>
              <a:t>範圍</a:t>
            </a:r>
            <a:r>
              <a:rPr lang="zh-TW" altLang="en-US" sz="3200" dirty="0">
                <a:latin typeface="標楷體" panose="03000509000000000000" pitchFamily="65" charset="-120"/>
                <a:ea typeface="標楷體" panose="03000509000000000000" pitchFamily="65" charset="-120"/>
                <a:cs typeface="Times New Roman" panose="02020603050405020304" pitchFamily="18" charset="0"/>
              </a:rPr>
              <a:t>」與「時間範圍」</a:t>
            </a:r>
            <a:r>
              <a:rPr lang="en-US" sz="3200" dirty="0" err="1">
                <a:latin typeface="標楷體" panose="03000509000000000000" pitchFamily="65" charset="-120"/>
                <a:ea typeface="標楷體" panose="03000509000000000000" pitchFamily="65" charset="-120"/>
                <a:cs typeface="Times New Roman" panose="02020603050405020304" pitchFamily="18" charset="0"/>
              </a:rPr>
              <a:t>查詢功能</a:t>
            </a:r>
            <a:endParaRPr sz="3200" dirty="0">
              <a:latin typeface="標楷體" panose="03000509000000000000" pitchFamily="65" charset="-120"/>
              <a:ea typeface="標楷體" panose="03000509000000000000" pitchFamily="65" charset="-120"/>
            </a:endParaRPr>
          </a:p>
        </p:txBody>
      </p:sp>
      <p:sp>
        <p:nvSpPr>
          <p:cNvPr id="6" name="Google Shape;94;p17">
            <a:extLst>
              <a:ext uri="{FF2B5EF4-FFF2-40B4-BE49-F238E27FC236}">
                <a16:creationId xmlns:a16="http://schemas.microsoft.com/office/drawing/2014/main" id="{3414F51D-287B-6A44-8136-68BBDEBD566D}"/>
              </a:ext>
            </a:extLst>
          </p:cNvPr>
          <p:cNvSpPr txBox="1">
            <a:spLocks noGrp="1"/>
          </p:cNvSpPr>
          <p:nvPr>
            <p:ph type="body" idx="1"/>
          </p:nvPr>
        </p:nvSpPr>
        <p:spPr>
          <a:xfrm>
            <a:off x="311700" y="1152475"/>
            <a:ext cx="8520600" cy="3682200"/>
          </a:xfrm>
          <a:prstGeom prst="rect">
            <a:avLst/>
          </a:prstGeom>
        </p:spPr>
        <p:txBody>
          <a:bodyPr spcFirstLastPara="1" wrap="square" lIns="91425" tIns="91425" rIns="91425" bIns="91425" anchor="t" anchorCtr="0">
            <a:noAutofit/>
          </a:bodyPr>
          <a:lstStyle/>
          <a:p>
            <a:pPr>
              <a:lnSpc>
                <a:spcPct val="150000"/>
              </a:lnSpc>
            </a:pP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根據區塊高度儲存</a:t>
            </a:r>
            <a:endParaRPr lang="en-US" altLang="zh-TW"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a:p>
            <a:pPr>
              <a:lnSpc>
                <a:spcPct val="150000"/>
              </a:lnSpc>
            </a:pP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於智能合約中實作</a:t>
            </a:r>
            <a:r>
              <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Binary Search</a:t>
            </a: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，提升查詢效率</a:t>
            </a:r>
            <a:endParaRPr 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p:txBody>
      </p:sp>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32</a:t>
            </a:fld>
            <a:endParaRPr lang="zh-TW" altLang="en-US"/>
          </a:p>
        </p:txBody>
      </p:sp>
    </p:spTree>
    <p:extLst>
      <p:ext uri="{BB962C8B-B14F-4D97-AF65-F5344CB8AC3E}">
        <p14:creationId xmlns:p14="http://schemas.microsoft.com/office/powerpoint/2010/main" val="293556519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6" name="Google Shape;94;p17">
            <a:extLst>
              <a:ext uri="{FF2B5EF4-FFF2-40B4-BE49-F238E27FC236}">
                <a16:creationId xmlns:a16="http://schemas.microsoft.com/office/drawing/2014/main" id="{3414F51D-287B-6A44-8136-68BBDEBD566D}"/>
              </a:ext>
            </a:extLst>
          </p:cNvPr>
          <p:cNvSpPr txBox="1">
            <a:spLocks noGrp="1"/>
          </p:cNvSpPr>
          <p:nvPr>
            <p:ph type="body" idx="1"/>
          </p:nvPr>
        </p:nvSpPr>
        <p:spPr>
          <a:xfrm>
            <a:off x="311700" y="1152475"/>
            <a:ext cx="8520600" cy="3682200"/>
          </a:xfrm>
          <a:prstGeom prst="rect">
            <a:avLst/>
          </a:prstGeom>
        </p:spPr>
        <p:txBody>
          <a:bodyPr spcFirstLastPara="1" wrap="square" lIns="91425" tIns="91425" rIns="91425" bIns="91425" anchor="t" anchorCtr="0">
            <a:noAutofit/>
          </a:bodyPr>
          <a:lstStyle/>
          <a:p>
            <a:pPr>
              <a:lnSpc>
                <a:spcPct val="150000"/>
              </a:lnSpc>
            </a:pPr>
            <a:endParaRPr 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p:txBody>
      </p:sp>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33</a:t>
            </a:fld>
            <a:endParaRPr lang="zh-TW" altLang="en-US"/>
          </a:p>
        </p:txBody>
      </p:sp>
      <p:sp>
        <p:nvSpPr>
          <p:cNvPr id="4" name="標題 3"/>
          <p:cNvSpPr>
            <a:spLocks noGrp="1"/>
          </p:cNvSpPr>
          <p:nvPr>
            <p:ph type="title"/>
          </p:nvPr>
        </p:nvSpPr>
        <p:spPr>
          <a:xfrm>
            <a:off x="311700" y="452462"/>
            <a:ext cx="8520600" cy="572700"/>
          </a:xfrm>
        </p:spPr>
        <p:txBody>
          <a:bodyPr/>
          <a:lstStyle/>
          <a:p>
            <a:r>
              <a:rPr lang="en-US" altLang="zh-TW" sz="32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Binary Search</a:t>
            </a:r>
            <a:r>
              <a:rPr lang="zh-TW" altLang="en-US" sz="32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效能之實驗結果</a:t>
            </a: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a:t>
            </a:r>
            <a:r>
              <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AWS t3.xlarge</a:t>
            </a: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a:t>
            </a:r>
            <a:endParaRPr lang="zh-TW" altLang="en-US" sz="2400" dirty="0"/>
          </a:p>
        </p:txBody>
      </p:sp>
      <p:pic>
        <p:nvPicPr>
          <p:cNvPr id="10" name="圖片 9"/>
          <p:cNvPicPr>
            <a:picLocks noChangeAspect="1"/>
          </p:cNvPicPr>
          <p:nvPr/>
        </p:nvPicPr>
        <p:blipFill>
          <a:blip r:embed="rId3"/>
          <a:stretch>
            <a:fillRect/>
          </a:stretch>
        </p:blipFill>
        <p:spPr>
          <a:xfrm>
            <a:off x="649518" y="1167217"/>
            <a:ext cx="7844963" cy="3889600"/>
          </a:xfrm>
          <a:prstGeom prst="rect">
            <a:avLst/>
          </a:prstGeom>
        </p:spPr>
      </p:pic>
      <p:sp>
        <p:nvSpPr>
          <p:cNvPr id="3" name="矩形 2"/>
          <p:cNvSpPr/>
          <p:nvPr/>
        </p:nvSpPr>
        <p:spPr>
          <a:xfrm>
            <a:off x="4843305" y="4441371"/>
            <a:ext cx="974691" cy="22184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文字方塊 4"/>
          <p:cNvSpPr txBox="1"/>
          <p:nvPr/>
        </p:nvSpPr>
        <p:spPr>
          <a:xfrm>
            <a:off x="1004835" y="3818373"/>
            <a:ext cx="1082348" cy="246221"/>
          </a:xfrm>
          <a:prstGeom prst="rect">
            <a:avLst/>
          </a:prstGeom>
          <a:noFill/>
        </p:spPr>
        <p:txBody>
          <a:bodyPr wrap="none" rtlCol="0">
            <a:spAutoFit/>
          </a:bodyPr>
          <a:lstStyle/>
          <a:p>
            <a:r>
              <a:rPr lang="zh-TW" altLang="en-US" sz="1000" dirty="0" smtClean="0">
                <a:latin typeface="標楷體" panose="03000509000000000000" pitchFamily="65" charset="-120"/>
                <a:ea typeface="標楷體" panose="03000509000000000000" pitchFamily="65" charset="-120"/>
              </a:rPr>
              <a:t>搜索之區塊範圍</a:t>
            </a:r>
            <a:endParaRPr lang="zh-TW" altLang="en-US" sz="1000"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102397638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TW" sz="3200" dirty="0">
                <a:latin typeface="Times New Roman" panose="02020603050405020304" pitchFamily="18" charset="0"/>
                <a:ea typeface="標楷體" panose="03000509000000000000" pitchFamily="65" charset="-120"/>
                <a:cs typeface="Times New Roman" panose="02020603050405020304" pitchFamily="18" charset="0"/>
              </a:rPr>
              <a:t>Outline</a:t>
            </a:r>
            <a:endParaRPr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62" name="Google Shape;62;p14"/>
          <p:cNvSpPr txBox="1">
            <a:spLocks noGrp="1"/>
          </p:cNvSpPr>
          <p:nvPr>
            <p:ph type="body" idx="1"/>
          </p:nvPr>
        </p:nvSpPr>
        <p:spPr>
          <a:xfrm>
            <a:off x="311700" y="1152475"/>
            <a:ext cx="8520600" cy="3725100"/>
          </a:xfrm>
          <a:prstGeom prst="rect">
            <a:avLst/>
          </a:prstGeom>
        </p:spPr>
        <p:txBody>
          <a:bodyPr spcFirstLastPara="1" wrap="square" lIns="91425" tIns="91425" rIns="91425" bIns="91425" anchor="t" anchorCtr="0">
            <a:noAutofit/>
          </a:bodyPr>
          <a:lstStyle/>
          <a:p>
            <a:pPr marL="285750" indent="-285750">
              <a:lnSpc>
                <a:spcPct val="150000"/>
              </a:lnSpc>
            </a:pPr>
            <a:r>
              <a:rPr lang="zh-TW" altLang="en-US" sz="2400" dirty="0" smtClean="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研究問題介紹</a:t>
            </a:r>
            <a:endParaRPr lang="en-US" altLang="zh-TW"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相關技術與文獻</a:t>
            </a:r>
            <a:endParaRPr 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en-US" altLang="zh-TW" sz="2400" dirty="0" smtClean="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High Level Idea</a:t>
            </a:r>
            <a:r>
              <a:rPr lang="zh-TW" altLang="en-US" sz="2400" dirty="0" smtClean="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與</a:t>
            </a:r>
            <a:r>
              <a:rPr lang="zh-TW" alt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技術背景</a:t>
            </a:r>
            <a:endParaRPr lang="en-US" altLang="zh-TW"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系統實作</a:t>
            </a:r>
            <a:endParaRPr 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Demo</a:t>
            </a: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與結論</a:t>
            </a:r>
            <a:endPar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0" indent="0">
              <a:lnSpc>
                <a:spcPct val="150000"/>
              </a:lnSpc>
              <a:buNone/>
            </a:pPr>
            <a:endParaRPr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34</a:t>
            </a:fld>
            <a:endParaRPr lang="zh-TW" altLang="en-US"/>
          </a:p>
        </p:txBody>
      </p:sp>
    </p:spTree>
    <p:extLst>
      <p:ext uri="{BB962C8B-B14F-4D97-AF65-F5344CB8AC3E}">
        <p14:creationId xmlns:p14="http://schemas.microsoft.com/office/powerpoint/2010/main" val="22591780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200" dirty="0" err="1">
                <a:latin typeface="標楷體" panose="03000509000000000000" pitchFamily="65" charset="-120"/>
                <a:ea typeface="標楷體" panose="03000509000000000000" pitchFamily="65" charset="-120"/>
              </a:rPr>
              <a:t>網頁架構圖</a:t>
            </a:r>
            <a:endParaRPr sz="3200" dirty="0">
              <a:latin typeface="標楷體" panose="03000509000000000000" pitchFamily="65" charset="-120"/>
              <a:ea typeface="標楷體" panose="03000509000000000000" pitchFamily="65" charset="-120"/>
            </a:endParaRPr>
          </a:p>
        </p:txBody>
      </p:sp>
      <p:sp>
        <p:nvSpPr>
          <p:cNvPr id="6" name="Google Shape;94;p17">
            <a:extLst>
              <a:ext uri="{FF2B5EF4-FFF2-40B4-BE49-F238E27FC236}">
                <a16:creationId xmlns:a16="http://schemas.microsoft.com/office/drawing/2014/main" id="{3414F51D-287B-6A44-8136-68BBDEBD566D}"/>
              </a:ext>
            </a:extLst>
          </p:cNvPr>
          <p:cNvSpPr txBox="1">
            <a:spLocks noGrp="1"/>
          </p:cNvSpPr>
          <p:nvPr>
            <p:ph type="body" idx="1"/>
          </p:nvPr>
        </p:nvSpPr>
        <p:spPr>
          <a:xfrm>
            <a:off x="311700" y="1152475"/>
            <a:ext cx="8520600" cy="3682200"/>
          </a:xfrm>
          <a:prstGeom prst="rect">
            <a:avLst/>
          </a:prstGeom>
        </p:spPr>
        <p:txBody>
          <a:bodyPr spcFirstLastPara="1" wrap="square" lIns="91425" tIns="91425" rIns="91425" bIns="91425" anchor="t" anchorCtr="0">
            <a:noAutofit/>
          </a:bodyPr>
          <a:lstStyle/>
          <a:p>
            <a:pPr>
              <a:lnSpc>
                <a:spcPct val="150000"/>
              </a:lnSpc>
            </a:pP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本研究為此設計操作介面，以提升使用時的便利性</a:t>
            </a:r>
            <a:endParaRPr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p:txBody>
      </p:sp>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35</a:t>
            </a:fld>
            <a:endParaRPr lang="zh-TW" altLang="en-US"/>
          </a:p>
        </p:txBody>
      </p:sp>
      <p:grpSp>
        <p:nvGrpSpPr>
          <p:cNvPr id="69" name="群組 68"/>
          <p:cNvGrpSpPr/>
          <p:nvPr/>
        </p:nvGrpSpPr>
        <p:grpSpPr>
          <a:xfrm>
            <a:off x="2052159" y="2042867"/>
            <a:ext cx="5039681" cy="2791808"/>
            <a:chOff x="1563948" y="2166337"/>
            <a:chExt cx="5039681" cy="2791808"/>
          </a:xfrm>
        </p:grpSpPr>
        <p:grpSp>
          <p:nvGrpSpPr>
            <p:cNvPr id="3" name="群組 2"/>
            <p:cNvGrpSpPr/>
            <p:nvPr/>
          </p:nvGrpSpPr>
          <p:grpSpPr>
            <a:xfrm>
              <a:off x="3994951" y="2166337"/>
              <a:ext cx="1154097" cy="589857"/>
              <a:chOff x="3806299" y="2406035"/>
              <a:chExt cx="1154097" cy="589857"/>
            </a:xfrm>
          </p:grpSpPr>
          <p:sp>
            <p:nvSpPr>
              <p:cNvPr id="17" name="圓角矩形 16"/>
              <p:cNvSpPr/>
              <p:nvPr/>
            </p:nvSpPr>
            <p:spPr>
              <a:xfrm>
                <a:off x="3829601" y="2406035"/>
                <a:ext cx="1107491" cy="589857"/>
              </a:xfrm>
              <a:prstGeom prst="round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文字方塊 17"/>
              <p:cNvSpPr txBox="1"/>
              <p:nvPr/>
            </p:nvSpPr>
            <p:spPr>
              <a:xfrm>
                <a:off x="3806299" y="2516298"/>
                <a:ext cx="1154097" cy="369332"/>
              </a:xfrm>
              <a:prstGeom prst="rect">
                <a:avLst/>
              </a:prstGeom>
              <a:noFill/>
            </p:spPr>
            <p:txBody>
              <a:bodyPr wrap="square" rtlCol="0">
                <a:spAutoFit/>
              </a:bodyPr>
              <a:lstStyle/>
              <a:p>
                <a:pPr algn="ctr"/>
                <a:r>
                  <a:rPr lang="zh-TW" altLang="en-US" sz="1800" b="1" dirty="0">
                    <a:latin typeface="標楷體" panose="03000509000000000000" pitchFamily="65" charset="-120"/>
                    <a:ea typeface="標楷體" panose="03000509000000000000" pitchFamily="65" charset="-120"/>
                  </a:rPr>
                  <a:t>首頁</a:t>
                </a:r>
              </a:p>
            </p:txBody>
          </p:sp>
        </p:grpSp>
        <p:grpSp>
          <p:nvGrpSpPr>
            <p:cNvPr id="38" name="群組 37"/>
            <p:cNvGrpSpPr/>
            <p:nvPr/>
          </p:nvGrpSpPr>
          <p:grpSpPr>
            <a:xfrm>
              <a:off x="2531612" y="3117727"/>
              <a:ext cx="1154097" cy="589857"/>
              <a:chOff x="3806296" y="2406035"/>
              <a:chExt cx="1154097" cy="589857"/>
            </a:xfrm>
          </p:grpSpPr>
          <p:sp>
            <p:nvSpPr>
              <p:cNvPr id="39" name="圓角矩形 38"/>
              <p:cNvSpPr/>
              <p:nvPr/>
            </p:nvSpPr>
            <p:spPr>
              <a:xfrm>
                <a:off x="3829601" y="2406035"/>
                <a:ext cx="1107491" cy="589857"/>
              </a:xfrm>
              <a:prstGeom prst="round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0" name="文字方塊 39"/>
              <p:cNvSpPr txBox="1"/>
              <p:nvPr/>
            </p:nvSpPr>
            <p:spPr>
              <a:xfrm>
                <a:off x="3806296" y="2485519"/>
                <a:ext cx="1154097" cy="430887"/>
              </a:xfrm>
              <a:prstGeom prst="rect">
                <a:avLst/>
              </a:prstGeom>
              <a:noFill/>
            </p:spPr>
            <p:txBody>
              <a:bodyPr wrap="square" rtlCol="0">
                <a:spAutoFit/>
              </a:bodyPr>
              <a:lstStyle/>
              <a:p>
                <a:pPr algn="ctr"/>
                <a:r>
                  <a:rPr lang="zh-TW" altLang="en-US" sz="1100" b="1" dirty="0">
                    <a:latin typeface="標楷體" panose="03000509000000000000" pitchFamily="65" charset="-120"/>
                    <a:ea typeface="標楷體" panose="03000509000000000000" pitchFamily="65" charset="-120"/>
                  </a:rPr>
                  <a:t>新增</a:t>
                </a:r>
                <a:r>
                  <a:rPr lang="en-US" altLang="zh-TW" sz="1100" b="1" dirty="0">
                    <a:latin typeface="標楷體" panose="03000509000000000000" pitchFamily="65" charset="-120"/>
                    <a:ea typeface="標楷體" panose="03000509000000000000" pitchFamily="65" charset="-120"/>
                  </a:rPr>
                  <a:t>/</a:t>
                </a:r>
                <a:r>
                  <a:rPr lang="zh-TW" altLang="en-US" sz="1100" b="1" dirty="0">
                    <a:latin typeface="標楷體" panose="03000509000000000000" pitchFamily="65" charset="-120"/>
                    <a:ea typeface="標楷體" panose="03000509000000000000" pitchFamily="65" charset="-120"/>
                  </a:rPr>
                  <a:t>修改</a:t>
                </a:r>
                <a:endParaRPr lang="en-US" altLang="zh-TW" sz="1100" b="1" dirty="0">
                  <a:latin typeface="標楷體" panose="03000509000000000000" pitchFamily="65" charset="-120"/>
                  <a:ea typeface="標楷體" panose="03000509000000000000" pitchFamily="65" charset="-120"/>
                </a:endParaRPr>
              </a:p>
              <a:p>
                <a:pPr algn="ctr"/>
                <a:r>
                  <a:rPr lang="zh-TW" altLang="en-US" sz="1100" b="1" dirty="0">
                    <a:latin typeface="標楷體" panose="03000509000000000000" pitchFamily="65" charset="-120"/>
                    <a:ea typeface="標楷體" panose="03000509000000000000" pitchFamily="65" charset="-120"/>
                  </a:rPr>
                  <a:t>數位貨幣資訊</a:t>
                </a:r>
              </a:p>
            </p:txBody>
          </p:sp>
        </p:grpSp>
        <p:grpSp>
          <p:nvGrpSpPr>
            <p:cNvPr id="41" name="群組 40"/>
            <p:cNvGrpSpPr/>
            <p:nvPr/>
          </p:nvGrpSpPr>
          <p:grpSpPr>
            <a:xfrm>
              <a:off x="5449532" y="3117727"/>
              <a:ext cx="1154097" cy="589857"/>
              <a:chOff x="3806297" y="2406035"/>
              <a:chExt cx="1154097" cy="589857"/>
            </a:xfrm>
          </p:grpSpPr>
          <p:sp>
            <p:nvSpPr>
              <p:cNvPr id="42" name="圓角矩形 41"/>
              <p:cNvSpPr/>
              <p:nvPr/>
            </p:nvSpPr>
            <p:spPr>
              <a:xfrm>
                <a:off x="3829601" y="2406035"/>
                <a:ext cx="1107491" cy="589857"/>
              </a:xfrm>
              <a:prstGeom prst="round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3" name="文字方塊 42"/>
              <p:cNvSpPr txBox="1"/>
              <p:nvPr/>
            </p:nvSpPr>
            <p:spPr>
              <a:xfrm>
                <a:off x="3806297" y="2562464"/>
                <a:ext cx="1154097" cy="276999"/>
              </a:xfrm>
              <a:prstGeom prst="rect">
                <a:avLst/>
              </a:prstGeom>
              <a:noFill/>
            </p:spPr>
            <p:txBody>
              <a:bodyPr wrap="square" rtlCol="0">
                <a:spAutoFit/>
              </a:bodyPr>
              <a:lstStyle/>
              <a:p>
                <a:pPr algn="ctr"/>
                <a:r>
                  <a:rPr lang="zh-TW" altLang="en-US" sz="1200" b="1" dirty="0">
                    <a:latin typeface="標楷體" panose="03000509000000000000" pitchFamily="65" charset="-120"/>
                    <a:ea typeface="標楷體" panose="03000509000000000000" pitchFamily="65" charset="-120"/>
                  </a:rPr>
                  <a:t>查詢交易頁面</a:t>
                </a:r>
              </a:p>
            </p:txBody>
          </p:sp>
        </p:grpSp>
        <p:grpSp>
          <p:nvGrpSpPr>
            <p:cNvPr id="44" name="群組 43"/>
            <p:cNvGrpSpPr/>
            <p:nvPr/>
          </p:nvGrpSpPr>
          <p:grpSpPr>
            <a:xfrm>
              <a:off x="1563948" y="4368288"/>
              <a:ext cx="1154097" cy="589857"/>
              <a:chOff x="3806297" y="2406035"/>
              <a:chExt cx="1154097" cy="589857"/>
            </a:xfrm>
          </p:grpSpPr>
          <p:sp>
            <p:nvSpPr>
              <p:cNvPr id="45" name="圓角矩形 44"/>
              <p:cNvSpPr/>
              <p:nvPr/>
            </p:nvSpPr>
            <p:spPr>
              <a:xfrm>
                <a:off x="3829601" y="2406035"/>
                <a:ext cx="1107491" cy="589857"/>
              </a:xfrm>
              <a:prstGeom prst="round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6" name="文字方塊 45"/>
              <p:cNvSpPr txBox="1"/>
              <p:nvPr/>
            </p:nvSpPr>
            <p:spPr>
              <a:xfrm>
                <a:off x="3806297" y="2490241"/>
                <a:ext cx="1154097" cy="461665"/>
              </a:xfrm>
              <a:prstGeom prst="rect">
                <a:avLst/>
              </a:prstGeom>
              <a:noFill/>
            </p:spPr>
            <p:txBody>
              <a:bodyPr wrap="square" rtlCol="0">
                <a:spAutoFit/>
              </a:bodyPr>
              <a:lstStyle/>
              <a:p>
                <a:pPr algn="ctr"/>
                <a:r>
                  <a:rPr lang="zh-TW" altLang="en-US" sz="1200" b="1" dirty="0">
                    <a:latin typeface="標楷體" panose="03000509000000000000" pitchFamily="65" charset="-120"/>
                    <a:ea typeface="標楷體" panose="03000509000000000000" pitchFamily="65" charset="-120"/>
                  </a:rPr>
                  <a:t>新增</a:t>
                </a:r>
                <a:endParaRPr lang="en-US" altLang="zh-TW" sz="1200" b="1" dirty="0">
                  <a:latin typeface="標楷體" panose="03000509000000000000" pitchFamily="65" charset="-120"/>
                  <a:ea typeface="標楷體" panose="03000509000000000000" pitchFamily="65" charset="-120"/>
                </a:endParaRPr>
              </a:p>
              <a:p>
                <a:pPr algn="ctr"/>
                <a:r>
                  <a:rPr lang="zh-TW" altLang="en-US" sz="1200" b="1" dirty="0">
                    <a:latin typeface="標楷體" panose="03000509000000000000" pitchFamily="65" charset="-120"/>
                    <a:ea typeface="標楷體" panose="03000509000000000000" pitchFamily="65" charset="-120"/>
                  </a:rPr>
                  <a:t>數位貨幣資訊</a:t>
                </a:r>
              </a:p>
            </p:txBody>
          </p:sp>
        </p:grpSp>
        <p:grpSp>
          <p:nvGrpSpPr>
            <p:cNvPr id="47" name="群組 46"/>
            <p:cNvGrpSpPr/>
            <p:nvPr/>
          </p:nvGrpSpPr>
          <p:grpSpPr>
            <a:xfrm>
              <a:off x="3393244" y="4368288"/>
              <a:ext cx="1154097" cy="589857"/>
              <a:chOff x="3806297" y="2406035"/>
              <a:chExt cx="1154097" cy="589857"/>
            </a:xfrm>
          </p:grpSpPr>
          <p:sp>
            <p:nvSpPr>
              <p:cNvPr id="48" name="圓角矩形 47"/>
              <p:cNvSpPr/>
              <p:nvPr/>
            </p:nvSpPr>
            <p:spPr>
              <a:xfrm>
                <a:off x="3829601" y="2406035"/>
                <a:ext cx="1107491" cy="589857"/>
              </a:xfrm>
              <a:prstGeom prst="round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9" name="文字方塊 48"/>
              <p:cNvSpPr txBox="1"/>
              <p:nvPr/>
            </p:nvSpPr>
            <p:spPr>
              <a:xfrm>
                <a:off x="3806297" y="2460435"/>
                <a:ext cx="1154097" cy="461665"/>
              </a:xfrm>
              <a:prstGeom prst="rect">
                <a:avLst/>
              </a:prstGeom>
              <a:noFill/>
            </p:spPr>
            <p:txBody>
              <a:bodyPr wrap="square" rtlCol="0">
                <a:spAutoFit/>
              </a:bodyPr>
              <a:lstStyle/>
              <a:p>
                <a:pPr algn="ctr"/>
                <a:r>
                  <a:rPr lang="zh-TW" altLang="en-US" sz="1200" b="1" dirty="0">
                    <a:latin typeface="標楷體" panose="03000509000000000000" pitchFamily="65" charset="-120"/>
                    <a:ea typeface="標楷體" panose="03000509000000000000" pitchFamily="65" charset="-120"/>
                  </a:rPr>
                  <a:t>修改</a:t>
                </a:r>
                <a:endParaRPr lang="en-US" altLang="zh-TW" sz="1200" b="1" dirty="0">
                  <a:latin typeface="標楷體" panose="03000509000000000000" pitchFamily="65" charset="-120"/>
                  <a:ea typeface="標楷體" panose="03000509000000000000" pitchFamily="65" charset="-120"/>
                </a:endParaRPr>
              </a:p>
              <a:p>
                <a:pPr algn="ctr"/>
                <a:r>
                  <a:rPr lang="zh-TW" altLang="en-US" sz="1200" b="1" dirty="0">
                    <a:latin typeface="標楷體" panose="03000509000000000000" pitchFamily="65" charset="-120"/>
                    <a:ea typeface="標楷體" panose="03000509000000000000" pitchFamily="65" charset="-120"/>
                  </a:rPr>
                  <a:t>數位貨幣資訊</a:t>
                </a:r>
              </a:p>
            </p:txBody>
          </p:sp>
        </p:grpSp>
        <p:cxnSp>
          <p:nvCxnSpPr>
            <p:cNvPr id="22" name="直線接點 21"/>
            <p:cNvCxnSpPr/>
            <p:nvPr/>
          </p:nvCxnSpPr>
          <p:spPr>
            <a:xfrm>
              <a:off x="3108662" y="2902998"/>
              <a:ext cx="291791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直線接點 50"/>
            <p:cNvCxnSpPr>
              <a:endCxn id="39" idx="0"/>
            </p:cNvCxnSpPr>
            <p:nvPr/>
          </p:nvCxnSpPr>
          <p:spPr>
            <a:xfrm>
              <a:off x="3108661" y="2902998"/>
              <a:ext cx="2" cy="21472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直線接點 54"/>
            <p:cNvCxnSpPr>
              <a:stCxn id="42" idx="0"/>
            </p:cNvCxnSpPr>
            <p:nvPr/>
          </p:nvCxnSpPr>
          <p:spPr>
            <a:xfrm flipH="1" flipV="1">
              <a:off x="6026581" y="2902998"/>
              <a:ext cx="1" cy="21472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直線接點 59"/>
            <p:cNvCxnSpPr>
              <a:stCxn id="17" idx="2"/>
            </p:cNvCxnSpPr>
            <p:nvPr/>
          </p:nvCxnSpPr>
          <p:spPr>
            <a:xfrm flipH="1">
              <a:off x="4567621" y="2756194"/>
              <a:ext cx="4378" cy="14680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直線接點 61"/>
            <p:cNvCxnSpPr/>
            <p:nvPr/>
          </p:nvCxnSpPr>
          <p:spPr>
            <a:xfrm>
              <a:off x="2140997" y="4128117"/>
              <a:ext cx="1829296"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直線接點 63"/>
            <p:cNvCxnSpPr>
              <a:stCxn id="39" idx="2"/>
            </p:cNvCxnSpPr>
            <p:nvPr/>
          </p:nvCxnSpPr>
          <p:spPr>
            <a:xfrm flipH="1">
              <a:off x="3108661" y="3707584"/>
              <a:ext cx="2" cy="42053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直線接點 65"/>
            <p:cNvCxnSpPr>
              <a:endCxn id="45" idx="0"/>
            </p:cNvCxnSpPr>
            <p:nvPr/>
          </p:nvCxnSpPr>
          <p:spPr>
            <a:xfrm>
              <a:off x="2140997" y="4128117"/>
              <a:ext cx="1" cy="24017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直線接點 67"/>
            <p:cNvCxnSpPr>
              <a:endCxn id="48" idx="0"/>
            </p:cNvCxnSpPr>
            <p:nvPr/>
          </p:nvCxnSpPr>
          <p:spPr>
            <a:xfrm>
              <a:off x="3970293" y="4128117"/>
              <a:ext cx="1" cy="24017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09179014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5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lvl="0"/>
            <a:r>
              <a:rPr lang="en-US" altLang="zh-TW" sz="3200" dirty="0">
                <a:latin typeface="Times New Roman" panose="02020603050405020304" pitchFamily="18" charset="0"/>
                <a:ea typeface="標楷體" panose="03000509000000000000" pitchFamily="65" charset="-120"/>
                <a:cs typeface="Times New Roman" panose="02020603050405020304" pitchFamily="18" charset="0"/>
              </a:rPr>
              <a:t>Demo</a:t>
            </a:r>
            <a:endParaRPr sz="3200" dirty="0">
              <a:latin typeface="Times New Roman" panose="02020603050405020304" pitchFamily="18" charset="0"/>
              <a:cs typeface="Times New Roman" panose="02020603050405020304" pitchFamily="18" charset="0"/>
            </a:endParaRPr>
          </a:p>
        </p:txBody>
      </p:sp>
      <p:sp>
        <p:nvSpPr>
          <p:cNvPr id="379" name="Google Shape;379;p52"/>
          <p:cNvSpPr txBox="1">
            <a:spLocks noGrp="1"/>
          </p:cNvSpPr>
          <p:nvPr>
            <p:ph type="body" idx="1"/>
          </p:nvPr>
        </p:nvSpPr>
        <p:spPr>
          <a:xfrm>
            <a:off x="311700" y="1152475"/>
            <a:ext cx="8520600" cy="8979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endParaRPr/>
          </a:p>
        </p:txBody>
      </p:sp>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36</a:t>
            </a:fld>
            <a:endParaRPr lang="zh-TW" altLang="en-US"/>
          </a:p>
        </p:txBody>
      </p:sp>
      <p:pic>
        <p:nvPicPr>
          <p:cNvPr id="1026" name="Picture 2" descr="首頁"/>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1430" y="1289640"/>
            <a:ext cx="6461139" cy="3173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665"/>
        <p:cNvGrpSpPr/>
        <p:nvPr/>
      </p:nvGrpSpPr>
      <p:grpSpPr>
        <a:xfrm>
          <a:off x="0" y="0"/>
          <a:ext cx="0" cy="0"/>
          <a:chOff x="0" y="0"/>
          <a:chExt cx="0" cy="0"/>
        </a:xfrm>
      </p:grpSpPr>
      <p:sp>
        <p:nvSpPr>
          <p:cNvPr id="666" name="Google Shape;666;p8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sz="3200" dirty="0">
                <a:latin typeface="標楷體" panose="03000509000000000000" pitchFamily="65" charset="-120"/>
                <a:ea typeface="標楷體" panose="03000509000000000000" pitchFamily="65" charset="-120"/>
              </a:rPr>
              <a:t>結論</a:t>
            </a:r>
            <a:endParaRPr sz="3200" dirty="0">
              <a:latin typeface="標楷體" panose="03000509000000000000" pitchFamily="65" charset="-120"/>
              <a:ea typeface="標楷體" panose="03000509000000000000" pitchFamily="65" charset="-120"/>
            </a:endParaRPr>
          </a:p>
        </p:txBody>
      </p:sp>
      <p:sp>
        <p:nvSpPr>
          <p:cNvPr id="667" name="Google Shape;667;p83"/>
          <p:cNvSpPr txBox="1">
            <a:spLocks noGrp="1"/>
          </p:cNvSpPr>
          <p:nvPr>
            <p:ph type="body" idx="1"/>
          </p:nvPr>
        </p:nvSpPr>
        <p:spPr>
          <a:xfrm>
            <a:off x="311700" y="1152475"/>
            <a:ext cx="8520600" cy="3755191"/>
          </a:xfrm>
          <a:prstGeom prst="rect">
            <a:avLst/>
          </a:prstGeom>
        </p:spPr>
        <p:txBody>
          <a:bodyPr spcFirstLastPara="1" wrap="square" lIns="91425" tIns="91425" rIns="91425" bIns="91425" anchor="t" anchorCtr="0">
            <a:noAutofit/>
          </a:bodyPr>
          <a:lstStyle/>
          <a:p>
            <a:pPr marL="0" lvl="0" indent="0" algn="l" rtl="0">
              <a:lnSpc>
                <a:spcPct val="150000"/>
              </a:lnSpc>
              <a:spcBef>
                <a:spcPts val="600"/>
              </a:spcBef>
              <a:spcAft>
                <a:spcPts val="600"/>
              </a:spcAft>
              <a:buClr>
                <a:schemeClr val="dk1"/>
              </a:buClr>
              <a:buSzPts val="1100"/>
              <a:buFont typeface="Arial"/>
              <a:buNone/>
            </a:pPr>
            <a:r>
              <a:rPr lang="zh-TW" sz="2400" dirty="0">
                <a:solidFill>
                  <a:schemeClr val="dk1"/>
                </a:solidFill>
                <a:latin typeface="標楷體" panose="03000509000000000000" pitchFamily="65" charset="-120"/>
                <a:ea typeface="標楷體" panose="03000509000000000000" pitchFamily="65" charset="-120"/>
              </a:rPr>
              <a:t>(1)</a:t>
            </a:r>
            <a:r>
              <a:rPr lang="zh-TW" altLang="en-US" sz="2400" dirty="0">
                <a:solidFill>
                  <a:schemeClr val="dk1"/>
                </a:solidFill>
                <a:latin typeface="標楷體" panose="03000509000000000000" pitchFamily="65" charset="-120"/>
                <a:ea typeface="標楷體" panose="03000509000000000000" pitchFamily="65" charset="-120"/>
              </a:rPr>
              <a:t>解決信任問題：基於區塊鏈的特性，將數據公開記錄其中，以及難以破解的加密算法，確保數據的安全與正確性</a:t>
            </a:r>
            <a:endParaRPr lang="en-US" altLang="zh-TW" sz="2400" dirty="0">
              <a:solidFill>
                <a:schemeClr val="dk1"/>
              </a:solidFill>
              <a:latin typeface="標楷體" panose="03000509000000000000" pitchFamily="65" charset="-120"/>
              <a:ea typeface="標楷體" panose="03000509000000000000" pitchFamily="65" charset="-120"/>
            </a:endParaRPr>
          </a:p>
          <a:p>
            <a:pPr marL="0" lvl="0" indent="0" algn="l" rtl="0">
              <a:lnSpc>
                <a:spcPct val="150000"/>
              </a:lnSpc>
              <a:spcBef>
                <a:spcPts val="600"/>
              </a:spcBef>
              <a:spcAft>
                <a:spcPts val="600"/>
              </a:spcAft>
              <a:buClr>
                <a:schemeClr val="dk1"/>
              </a:buClr>
              <a:buSzPts val="1100"/>
              <a:buFont typeface="Arial"/>
              <a:buNone/>
            </a:pPr>
            <a:r>
              <a:rPr lang="zh-TW" sz="2400" dirty="0">
                <a:solidFill>
                  <a:schemeClr val="dk1"/>
                </a:solidFill>
                <a:latin typeface="標楷體" panose="03000509000000000000" pitchFamily="65" charset="-120"/>
                <a:ea typeface="標楷體" panose="03000509000000000000" pitchFamily="65" charset="-120"/>
              </a:rPr>
              <a:t>(2)</a:t>
            </a:r>
            <a:r>
              <a:rPr lang="zh-TW" altLang="en-US" sz="2400" dirty="0">
                <a:solidFill>
                  <a:schemeClr val="dk1"/>
                </a:solidFill>
                <a:latin typeface="標楷體" panose="03000509000000000000" pitchFamily="65" charset="-120"/>
                <a:ea typeface="標楷體" panose="03000509000000000000" pitchFamily="65" charset="-120"/>
              </a:rPr>
              <a:t>避免人為的錯誤：結合智能合約的優點，使其數據達到自動化存取，可避免人為等因素導致數據偏差</a:t>
            </a:r>
            <a:endParaRPr sz="2400" dirty="0">
              <a:solidFill>
                <a:schemeClr val="dk1"/>
              </a:solidFill>
              <a:latin typeface="標楷體" panose="03000509000000000000" pitchFamily="65" charset="-120"/>
              <a:ea typeface="標楷體" panose="03000509000000000000" pitchFamily="65" charset="-120"/>
            </a:endParaRPr>
          </a:p>
          <a:p>
            <a:pPr marL="0" lvl="0" indent="0" algn="l" rtl="0">
              <a:spcBef>
                <a:spcPts val="1600"/>
              </a:spcBef>
              <a:spcAft>
                <a:spcPts val="1600"/>
              </a:spcAft>
              <a:buNone/>
            </a:pPr>
            <a:endParaRPr sz="2400" dirty="0">
              <a:latin typeface="標楷體" panose="03000509000000000000" pitchFamily="65" charset="-120"/>
              <a:ea typeface="標楷體" panose="03000509000000000000" pitchFamily="65" charset="-120"/>
            </a:endParaRPr>
          </a:p>
        </p:txBody>
      </p:sp>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37</a:t>
            </a:fld>
            <a:endParaRPr lang="zh-TW" alt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665"/>
        <p:cNvGrpSpPr/>
        <p:nvPr/>
      </p:nvGrpSpPr>
      <p:grpSpPr>
        <a:xfrm>
          <a:off x="0" y="0"/>
          <a:ext cx="0" cy="0"/>
          <a:chOff x="0" y="0"/>
          <a:chExt cx="0" cy="0"/>
        </a:xfrm>
      </p:grpSpPr>
      <p:sp>
        <p:nvSpPr>
          <p:cNvPr id="666" name="Google Shape;666;p8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sz="3200" dirty="0">
                <a:latin typeface="標楷體" panose="03000509000000000000" pitchFamily="65" charset="-120"/>
                <a:ea typeface="標楷體" panose="03000509000000000000" pitchFamily="65" charset="-120"/>
              </a:rPr>
              <a:t>結論</a:t>
            </a:r>
            <a:endParaRPr sz="3200" dirty="0">
              <a:latin typeface="標楷體" panose="03000509000000000000" pitchFamily="65" charset="-120"/>
              <a:ea typeface="標楷體" panose="03000509000000000000" pitchFamily="65" charset="-120"/>
            </a:endParaRPr>
          </a:p>
        </p:txBody>
      </p:sp>
      <p:sp>
        <p:nvSpPr>
          <p:cNvPr id="667" name="Google Shape;667;p83"/>
          <p:cNvSpPr txBox="1">
            <a:spLocks noGrp="1"/>
          </p:cNvSpPr>
          <p:nvPr>
            <p:ph type="body" idx="1"/>
          </p:nvPr>
        </p:nvSpPr>
        <p:spPr>
          <a:xfrm>
            <a:off x="311700" y="1152475"/>
            <a:ext cx="8520600" cy="3755191"/>
          </a:xfrm>
          <a:prstGeom prst="rect">
            <a:avLst/>
          </a:prstGeom>
        </p:spPr>
        <p:txBody>
          <a:bodyPr spcFirstLastPara="1" wrap="square" lIns="91425" tIns="91425" rIns="91425" bIns="91425" anchor="t" anchorCtr="0">
            <a:noAutofit/>
          </a:bodyPr>
          <a:lstStyle/>
          <a:p>
            <a:pPr marL="0" lvl="0" indent="0" algn="l" rtl="0">
              <a:lnSpc>
                <a:spcPct val="150000"/>
              </a:lnSpc>
              <a:spcBef>
                <a:spcPts val="600"/>
              </a:spcBef>
              <a:spcAft>
                <a:spcPts val="600"/>
              </a:spcAft>
              <a:buClr>
                <a:schemeClr val="dk1"/>
              </a:buClr>
              <a:buSzPts val="1100"/>
              <a:buFont typeface="Arial"/>
              <a:buNone/>
            </a:pPr>
            <a:r>
              <a:rPr lang="en-US" altLang="zh-TW" sz="2400" dirty="0">
                <a:solidFill>
                  <a:schemeClr val="dk1"/>
                </a:solidFill>
                <a:latin typeface="標楷體" panose="03000509000000000000" pitchFamily="65" charset="-120"/>
                <a:ea typeface="標楷體" panose="03000509000000000000" pitchFamily="65" charset="-120"/>
              </a:rPr>
              <a:t>(3)</a:t>
            </a:r>
            <a:r>
              <a:rPr lang="zh-TW" altLang="en-US" sz="2400" dirty="0">
                <a:solidFill>
                  <a:schemeClr val="dk1"/>
                </a:solidFill>
                <a:latin typeface="標楷體" panose="03000509000000000000" pitchFamily="65" charset="-120"/>
                <a:ea typeface="標楷體" panose="03000509000000000000" pitchFamily="65" charset="-120"/>
              </a:rPr>
              <a:t>區塊鏈上的資料可查詢驗證：區塊鏈上的數據皆可經過驗證，保障數據的真實性</a:t>
            </a:r>
            <a:endParaRPr lang="en-US" altLang="zh-TW" sz="2400" dirty="0">
              <a:solidFill>
                <a:schemeClr val="dk1"/>
              </a:solidFill>
              <a:latin typeface="標楷體" panose="03000509000000000000" pitchFamily="65" charset="-120"/>
              <a:ea typeface="標楷體" panose="03000509000000000000" pitchFamily="65" charset="-120"/>
            </a:endParaRPr>
          </a:p>
          <a:p>
            <a:pPr marL="0" lvl="0" indent="0" algn="l" rtl="0">
              <a:lnSpc>
                <a:spcPct val="150000"/>
              </a:lnSpc>
              <a:spcBef>
                <a:spcPts val="600"/>
              </a:spcBef>
              <a:spcAft>
                <a:spcPts val="600"/>
              </a:spcAft>
              <a:buClr>
                <a:schemeClr val="dk1"/>
              </a:buClr>
              <a:buSzPts val="1100"/>
              <a:buFont typeface="Arial"/>
              <a:buNone/>
            </a:pPr>
            <a:r>
              <a:rPr lang="en-US" altLang="zh-TW" sz="2400" dirty="0">
                <a:solidFill>
                  <a:schemeClr val="dk1"/>
                </a:solidFill>
                <a:latin typeface="標楷體" panose="03000509000000000000" pitchFamily="65" charset="-120"/>
                <a:ea typeface="標楷體" panose="03000509000000000000" pitchFamily="65" charset="-120"/>
              </a:rPr>
              <a:t>(4)</a:t>
            </a:r>
            <a:r>
              <a:rPr lang="zh-TW" altLang="en-US" sz="2400" dirty="0">
                <a:solidFill>
                  <a:schemeClr val="dk1"/>
                </a:solidFill>
                <a:latin typeface="標楷體" panose="03000509000000000000" pitchFamily="65" charset="-120"/>
                <a:ea typeface="標楷體" panose="03000509000000000000" pitchFamily="65" charset="-120"/>
              </a:rPr>
              <a:t>簡化數位貨幣交易紀錄查詢的複雜性：針對數位貨幣交易紀錄進行範圍搜索，優化區塊鏈搜索的不便</a:t>
            </a:r>
            <a:endParaRPr sz="2400" dirty="0">
              <a:solidFill>
                <a:schemeClr val="dk1"/>
              </a:solidFill>
              <a:latin typeface="標楷體" panose="03000509000000000000" pitchFamily="65" charset="-120"/>
              <a:ea typeface="標楷體" panose="03000509000000000000" pitchFamily="65" charset="-120"/>
            </a:endParaRPr>
          </a:p>
          <a:p>
            <a:pPr marL="0" lvl="0" indent="0" algn="l" rtl="0">
              <a:spcBef>
                <a:spcPts val="1600"/>
              </a:spcBef>
              <a:spcAft>
                <a:spcPts val="0"/>
              </a:spcAft>
              <a:buClr>
                <a:schemeClr val="dk1"/>
              </a:buClr>
              <a:buSzPts val="1100"/>
              <a:buFont typeface="Arial"/>
              <a:buNone/>
            </a:pPr>
            <a:endParaRPr sz="2400" dirty="0">
              <a:solidFill>
                <a:schemeClr val="dk1"/>
              </a:solidFill>
              <a:latin typeface="標楷體" panose="03000509000000000000" pitchFamily="65" charset="-120"/>
              <a:ea typeface="標楷體" panose="03000509000000000000" pitchFamily="65" charset="-120"/>
            </a:endParaRPr>
          </a:p>
          <a:p>
            <a:pPr marL="0" lvl="0" indent="0" algn="l" rtl="0">
              <a:spcBef>
                <a:spcPts val="1600"/>
              </a:spcBef>
              <a:spcAft>
                <a:spcPts val="1600"/>
              </a:spcAft>
              <a:buNone/>
            </a:pPr>
            <a:endParaRPr sz="2400" dirty="0">
              <a:latin typeface="標楷體" panose="03000509000000000000" pitchFamily="65" charset="-120"/>
              <a:ea typeface="標楷體" panose="03000509000000000000" pitchFamily="65" charset="-120"/>
            </a:endParaRPr>
          </a:p>
        </p:txBody>
      </p:sp>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38</a:t>
            </a:fld>
            <a:endParaRPr lang="zh-TW" altLang="en-US"/>
          </a:p>
        </p:txBody>
      </p:sp>
    </p:spTree>
    <p:extLst>
      <p:ext uri="{BB962C8B-B14F-4D97-AF65-F5344CB8AC3E}">
        <p14:creationId xmlns:p14="http://schemas.microsoft.com/office/powerpoint/2010/main" val="16822042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672"/>
        <p:cNvGrpSpPr/>
        <p:nvPr/>
      </p:nvGrpSpPr>
      <p:grpSpPr>
        <a:xfrm>
          <a:off x="0" y="0"/>
          <a:ext cx="0" cy="0"/>
          <a:chOff x="0" y="0"/>
          <a:chExt cx="0" cy="0"/>
        </a:xfrm>
      </p:grpSpPr>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39</a:t>
            </a:fld>
            <a:endParaRPr lang="zh-TW" altLang="en-US"/>
          </a:p>
        </p:txBody>
      </p:sp>
      <p:sp>
        <p:nvSpPr>
          <p:cNvPr id="4" name="標題 3"/>
          <p:cNvSpPr>
            <a:spLocks noGrp="1"/>
          </p:cNvSpPr>
          <p:nvPr>
            <p:ph type="title"/>
          </p:nvPr>
        </p:nvSpPr>
        <p:spPr>
          <a:xfrm>
            <a:off x="3655946" y="2218213"/>
            <a:ext cx="1926318" cy="572700"/>
          </a:xfrm>
        </p:spPr>
        <p:txBody>
          <a:bodyPr/>
          <a:lstStyle/>
          <a:p>
            <a:pPr algn="ctr"/>
            <a:r>
              <a:rPr lang="zh-TW" altLang="en-US" sz="3200" dirty="0">
                <a:latin typeface="標楷體" panose="03000509000000000000" pitchFamily="65" charset="-120"/>
                <a:ea typeface="標楷體" panose="03000509000000000000" pitchFamily="65" charset="-120"/>
              </a:rPr>
              <a:t>感謝聆聽</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TW" sz="3200" dirty="0">
                <a:latin typeface="Times New Roman" panose="02020603050405020304" pitchFamily="18" charset="0"/>
                <a:ea typeface="標楷體" panose="03000509000000000000" pitchFamily="65" charset="-120"/>
                <a:cs typeface="Times New Roman" panose="02020603050405020304" pitchFamily="18" charset="0"/>
              </a:rPr>
              <a:t>Outline</a:t>
            </a:r>
            <a:endParaRPr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62" name="Google Shape;62;p14"/>
          <p:cNvSpPr txBox="1">
            <a:spLocks noGrp="1"/>
          </p:cNvSpPr>
          <p:nvPr>
            <p:ph type="body" idx="1"/>
          </p:nvPr>
        </p:nvSpPr>
        <p:spPr>
          <a:xfrm>
            <a:off x="311700" y="1152475"/>
            <a:ext cx="8520600" cy="3725100"/>
          </a:xfrm>
          <a:prstGeom prst="rect">
            <a:avLst/>
          </a:prstGeom>
        </p:spPr>
        <p:txBody>
          <a:bodyPr spcFirstLastPara="1" wrap="square" lIns="91425" tIns="91425" rIns="91425" bIns="91425" anchor="t" anchorCtr="0">
            <a:noAutofit/>
          </a:bodyPr>
          <a:lstStyle/>
          <a:p>
            <a:pPr marL="285750" indent="-285750">
              <a:lnSpc>
                <a:spcPct val="150000"/>
              </a:lnSpc>
            </a:pPr>
            <a:r>
              <a:rPr lang="zh-TW" altLang="en-US"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研究問題</a:t>
            </a: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介紹</a:t>
            </a:r>
            <a:endParaRPr lang="en-US" altLang="zh-TW"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相關技術與文獻</a:t>
            </a:r>
            <a:endParaRPr 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en-US" altLang="zh-TW"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High Level Idea</a:t>
            </a:r>
            <a:r>
              <a:rPr lang="zh-TW" altLang="en-US"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與</a:t>
            </a: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技術背景</a:t>
            </a:r>
            <a:endPar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系統實作</a:t>
            </a:r>
            <a:endParaRPr 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Demo</a:t>
            </a: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與結論</a:t>
            </a:r>
            <a:endPar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0" indent="0">
              <a:lnSpc>
                <a:spcPct val="150000"/>
              </a:lnSpc>
              <a:buNone/>
            </a:pPr>
            <a:endParaRPr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4</a:t>
            </a:fld>
            <a:endParaRPr lang="zh-TW" altLang="en-US"/>
          </a:p>
        </p:txBody>
      </p:sp>
    </p:spTree>
    <p:extLst>
      <p:ext uri="{BB962C8B-B14F-4D97-AF65-F5344CB8AC3E}">
        <p14:creationId xmlns:p14="http://schemas.microsoft.com/office/powerpoint/2010/main" val="27703450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TW" sz="3200" dirty="0">
                <a:latin typeface="Times New Roman" panose="02020603050405020304" pitchFamily="18" charset="0"/>
                <a:ea typeface="標楷體" panose="03000509000000000000" pitchFamily="65" charset="-120"/>
                <a:cs typeface="Times New Roman" panose="02020603050405020304" pitchFamily="18" charset="0"/>
              </a:rPr>
              <a:t>Outline</a:t>
            </a:r>
            <a:endParaRPr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62" name="Google Shape;62;p14"/>
          <p:cNvSpPr txBox="1">
            <a:spLocks noGrp="1"/>
          </p:cNvSpPr>
          <p:nvPr>
            <p:ph type="body" idx="1"/>
          </p:nvPr>
        </p:nvSpPr>
        <p:spPr>
          <a:xfrm>
            <a:off x="311700" y="1152475"/>
            <a:ext cx="8520600" cy="3725100"/>
          </a:xfrm>
          <a:prstGeom prst="rect">
            <a:avLst/>
          </a:prstGeom>
        </p:spPr>
        <p:txBody>
          <a:bodyPr spcFirstLastPara="1" wrap="square" lIns="91425" tIns="91425" rIns="91425" bIns="91425" anchor="t" anchorCtr="0">
            <a:noAutofit/>
          </a:bodyPr>
          <a:lstStyle/>
          <a:p>
            <a:pPr marL="285750" indent="-285750">
              <a:lnSpc>
                <a:spcPct val="150000"/>
              </a:lnSpc>
            </a:pP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研究問題介紹</a:t>
            </a:r>
            <a:endPar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相關技術與文獻</a:t>
            </a:r>
            <a:endParaRPr 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en-US" altLang="zh-TW" sz="2400" dirty="0" smtClean="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High Level Idea</a:t>
            </a:r>
            <a:r>
              <a:rPr lang="zh-TW" altLang="en-US" sz="2400" dirty="0" smtClean="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與</a:t>
            </a:r>
            <a:r>
              <a:rPr lang="zh-TW" alt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技術背景</a:t>
            </a:r>
            <a:endParaRPr lang="en-US" altLang="zh-TW"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系統實作</a:t>
            </a:r>
            <a:endParaRPr 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en-US" altLang="zh-TW"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Demo</a:t>
            </a:r>
            <a:r>
              <a:rPr lang="zh-TW" alt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與結論</a:t>
            </a:r>
            <a:endParaRPr lang="en-US" altLang="zh-TW"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0" indent="0">
              <a:lnSpc>
                <a:spcPct val="150000"/>
              </a:lnSpc>
              <a:buNone/>
            </a:pPr>
            <a:endParaRPr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5</a:t>
            </a:fld>
            <a:endParaRPr lang="zh-TW" altLang="en-US"/>
          </a:p>
        </p:txBody>
      </p:sp>
    </p:spTree>
    <p:extLst>
      <p:ext uri="{BB962C8B-B14F-4D97-AF65-F5344CB8AC3E}">
        <p14:creationId xmlns:p14="http://schemas.microsoft.com/office/powerpoint/2010/main" val="5280626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sz="3200" dirty="0">
                <a:latin typeface="標楷體" panose="03000509000000000000" pitchFamily="65" charset="-120"/>
                <a:ea typeface="標楷體" panose="03000509000000000000" pitchFamily="65" charset="-120"/>
              </a:rPr>
              <a:t>欲解決的問題</a:t>
            </a:r>
            <a:r>
              <a:rPr lang="zh-TW" dirty="0"/>
              <a:t>	</a:t>
            </a:r>
            <a:r>
              <a:rPr lang="zh-TW" sz="2400" dirty="0"/>
              <a:t>	</a:t>
            </a:r>
            <a:endParaRPr sz="2400" dirty="0"/>
          </a:p>
        </p:txBody>
      </p:sp>
      <p:sp>
        <p:nvSpPr>
          <p:cNvPr id="62" name="Google Shape;62;p14"/>
          <p:cNvSpPr txBox="1">
            <a:spLocks noGrp="1"/>
          </p:cNvSpPr>
          <p:nvPr>
            <p:ph type="body" idx="1"/>
          </p:nvPr>
        </p:nvSpPr>
        <p:spPr>
          <a:xfrm>
            <a:off x="311700" y="1152475"/>
            <a:ext cx="8520600" cy="3725100"/>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SzPts val="1800"/>
              <a:buChar char="●"/>
            </a:pP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未來會有數位貨幣的支付、清算與結算等需求</a:t>
            </a:r>
            <a:endParaRPr lang="en-US" altLang="zh-TW"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a:p>
            <a:pPr marL="457200" lvl="0" indent="-342900" algn="l" rtl="0">
              <a:lnSpc>
                <a:spcPct val="150000"/>
              </a:lnSpc>
              <a:spcBef>
                <a:spcPts val="0"/>
              </a:spcBef>
              <a:spcAft>
                <a:spcPts val="0"/>
              </a:spcAft>
              <a:buSzPts val="1800"/>
              <a:buChar char="●"/>
            </a:pP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區塊鏈無搜尋功能</a:t>
            </a:r>
            <a:endParaRPr lang="zh-TW" altLang="en-US" sz="2400" dirty="0">
              <a:solidFill>
                <a:srgbClr val="FF0000"/>
              </a:solidFill>
              <a:latin typeface="標楷體" panose="03000509000000000000" pitchFamily="65" charset="-120"/>
              <a:ea typeface="標楷體" panose="03000509000000000000" pitchFamily="65" charset="-120"/>
              <a:cs typeface="Times New Roman" panose="02020603050405020304" pitchFamily="18" charset="0"/>
            </a:endParaRPr>
          </a:p>
          <a:p>
            <a:pPr marL="0" lvl="0" indent="0" algn="l" rtl="0">
              <a:lnSpc>
                <a:spcPct val="100000"/>
              </a:lnSpc>
              <a:spcBef>
                <a:spcPts val="1600"/>
              </a:spcBef>
              <a:spcAft>
                <a:spcPts val="0"/>
              </a:spcAft>
              <a:buNone/>
            </a:pPr>
            <a:endParaRPr dirty="0">
              <a:latin typeface="標楷體" panose="03000509000000000000" pitchFamily="65" charset="-120"/>
              <a:ea typeface="標楷體" panose="03000509000000000000" pitchFamily="65" charset="-120"/>
              <a:cs typeface="Times New Roman" panose="02020603050405020304" pitchFamily="18" charset="0"/>
            </a:endParaRPr>
          </a:p>
          <a:p>
            <a:pPr marL="0" lvl="0" indent="0" algn="l" rtl="0">
              <a:lnSpc>
                <a:spcPct val="100000"/>
              </a:lnSpc>
              <a:spcBef>
                <a:spcPts val="1600"/>
              </a:spcBef>
              <a:spcAft>
                <a:spcPts val="1600"/>
              </a:spcAft>
              <a:buNone/>
            </a:pPr>
            <a:endParaRPr dirty="0">
              <a:latin typeface="標楷體" panose="03000509000000000000" pitchFamily="65" charset="-120"/>
              <a:ea typeface="標楷體" panose="03000509000000000000" pitchFamily="65" charset="-120"/>
              <a:cs typeface="Times New Roman" panose="02020603050405020304" pitchFamily="18" charset="0"/>
            </a:endParaRPr>
          </a:p>
        </p:txBody>
      </p:sp>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6</a:t>
            </a:fld>
            <a:endParaRPr lang="zh-TW" altLang="en-US"/>
          </a:p>
        </p:txBody>
      </p:sp>
      <p:graphicFrame>
        <p:nvGraphicFramePr>
          <p:cNvPr id="6" name="表格 5"/>
          <p:cNvGraphicFramePr>
            <a:graphicFrameLocks noGrp="1"/>
          </p:cNvGraphicFramePr>
          <p:nvPr>
            <p:extLst>
              <p:ext uri="{D42A27DB-BD31-4B8C-83A1-F6EECF244321}">
                <p14:modId xmlns:p14="http://schemas.microsoft.com/office/powerpoint/2010/main" val="918456655"/>
              </p:ext>
            </p:extLst>
          </p:nvPr>
        </p:nvGraphicFramePr>
        <p:xfrm>
          <a:off x="776316" y="3046516"/>
          <a:ext cx="2624447" cy="1371600"/>
        </p:xfrm>
        <a:graphic>
          <a:graphicData uri="http://schemas.openxmlformats.org/drawingml/2006/table">
            <a:tbl>
              <a:tblPr firstRow="1" bandRow="1">
                <a:tableStyleId>{8A107856-5554-42FB-B03E-39F5DBC370BA}</a:tableStyleId>
              </a:tblPr>
              <a:tblGrid>
                <a:gridCol w="627867">
                  <a:extLst>
                    <a:ext uri="{9D8B030D-6E8A-4147-A177-3AD203B41FA5}">
                      <a16:colId xmlns:a16="http://schemas.microsoft.com/office/drawing/2014/main" val="263702050"/>
                    </a:ext>
                  </a:extLst>
                </a:gridCol>
                <a:gridCol w="536895">
                  <a:extLst>
                    <a:ext uri="{9D8B030D-6E8A-4147-A177-3AD203B41FA5}">
                      <a16:colId xmlns:a16="http://schemas.microsoft.com/office/drawing/2014/main" val="100866191"/>
                    </a:ext>
                  </a:extLst>
                </a:gridCol>
                <a:gridCol w="679509">
                  <a:extLst>
                    <a:ext uri="{9D8B030D-6E8A-4147-A177-3AD203B41FA5}">
                      <a16:colId xmlns:a16="http://schemas.microsoft.com/office/drawing/2014/main" val="3790254484"/>
                    </a:ext>
                  </a:extLst>
                </a:gridCol>
                <a:gridCol w="780176">
                  <a:extLst>
                    <a:ext uri="{9D8B030D-6E8A-4147-A177-3AD203B41FA5}">
                      <a16:colId xmlns:a16="http://schemas.microsoft.com/office/drawing/2014/main" val="2017855733"/>
                    </a:ext>
                  </a:extLst>
                </a:gridCol>
              </a:tblGrid>
              <a:tr h="246613">
                <a:tc>
                  <a:txBody>
                    <a:bodyPr/>
                    <a:lstStyle/>
                    <a:p>
                      <a:pPr algn="ctr"/>
                      <a:r>
                        <a:rPr lang="en-US" altLang="zh-TW" sz="1200" dirty="0">
                          <a:latin typeface="Times New Roman" panose="02020603050405020304" pitchFamily="18" charset="0"/>
                          <a:cs typeface="Times New Roman" panose="02020603050405020304" pitchFamily="18" charset="0"/>
                        </a:rPr>
                        <a:t>From</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To</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Token</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Quantity</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95911696"/>
                  </a:ext>
                </a:extLst>
              </a:tr>
              <a:tr h="246613">
                <a:tc>
                  <a:txBody>
                    <a:bodyPr/>
                    <a:lstStyle/>
                    <a:p>
                      <a:pPr algn="ctr"/>
                      <a:r>
                        <a:rPr lang="en-US" altLang="zh-TW" sz="1200" dirty="0">
                          <a:solidFill>
                            <a:srgbClr val="FF0000"/>
                          </a:solidFill>
                          <a:latin typeface="Times New Roman" panose="02020603050405020304" pitchFamily="18" charset="0"/>
                          <a:cs typeface="Times New Roman" panose="02020603050405020304" pitchFamily="18" charset="0"/>
                        </a:rPr>
                        <a:t>Alice</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solidFill>
                            <a:srgbClr val="FF0000"/>
                          </a:solidFill>
                          <a:latin typeface="Times New Roman" panose="02020603050405020304" pitchFamily="18" charset="0"/>
                          <a:cs typeface="Times New Roman" panose="02020603050405020304" pitchFamily="18" charset="0"/>
                        </a:rPr>
                        <a:t>Bob</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solidFill>
                            <a:srgbClr val="FF0000"/>
                          </a:solidFill>
                          <a:latin typeface="Times New Roman" panose="02020603050405020304" pitchFamily="18" charset="0"/>
                          <a:cs typeface="Times New Roman" panose="02020603050405020304" pitchFamily="18" charset="0"/>
                        </a:rPr>
                        <a:t>USDT</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solidFill>
                            <a:srgbClr val="FF0000"/>
                          </a:solidFill>
                          <a:latin typeface="Times New Roman" panose="02020603050405020304" pitchFamily="18" charset="0"/>
                          <a:cs typeface="Times New Roman" panose="02020603050405020304" pitchFamily="18" charset="0"/>
                        </a:rPr>
                        <a:t>11</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105676222"/>
                  </a:ext>
                </a:extLst>
              </a:tr>
              <a:tr h="246613">
                <a:tc>
                  <a:txBody>
                    <a:bodyPr/>
                    <a:lstStyle/>
                    <a:p>
                      <a:pPr algn="ctr"/>
                      <a:r>
                        <a:rPr lang="en-US" altLang="zh-TW" sz="1200" dirty="0">
                          <a:latin typeface="Times New Roman" panose="02020603050405020304" pitchFamily="18" charset="0"/>
                          <a:cs typeface="Times New Roman" panose="02020603050405020304" pitchFamily="18" charset="0"/>
                        </a:rPr>
                        <a:t>Cat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Dog</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USDC</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45</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888224565"/>
                  </a:ext>
                </a:extLst>
              </a:tr>
              <a:tr h="246613">
                <a:tc>
                  <a:txBody>
                    <a:bodyPr/>
                    <a:lstStyle/>
                    <a:p>
                      <a:pPr algn="ctr"/>
                      <a:r>
                        <a:rPr lang="en-US" altLang="zh-TW" sz="1200" dirty="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68355048"/>
                  </a:ext>
                </a:extLst>
              </a:tr>
              <a:tr h="246613">
                <a:tc>
                  <a:txBody>
                    <a:bodyPr/>
                    <a:lstStyle/>
                    <a:p>
                      <a:pPr algn="ctr"/>
                      <a:r>
                        <a:rPr lang="en-US" altLang="zh-TW" sz="1200" dirty="0">
                          <a:latin typeface="Times New Roman" panose="02020603050405020304" pitchFamily="18" charset="0"/>
                          <a:cs typeface="Times New Roman" panose="02020603050405020304" pitchFamily="18" charset="0"/>
                        </a:rPr>
                        <a:t>Eagle</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Frog</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BNB</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33</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29172161"/>
                  </a:ext>
                </a:extLst>
              </a:tr>
            </a:tbl>
          </a:graphicData>
        </a:graphic>
      </p:graphicFrame>
      <p:sp>
        <p:nvSpPr>
          <p:cNvPr id="7" name="圓角矩形 6"/>
          <p:cNvSpPr/>
          <p:nvPr/>
        </p:nvSpPr>
        <p:spPr>
          <a:xfrm>
            <a:off x="603687" y="2864055"/>
            <a:ext cx="2969703" cy="1736521"/>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文字方塊 7"/>
          <p:cNvSpPr txBox="1"/>
          <p:nvPr/>
        </p:nvSpPr>
        <p:spPr>
          <a:xfrm>
            <a:off x="1581330" y="4600576"/>
            <a:ext cx="1014416" cy="276999"/>
          </a:xfrm>
          <a:prstGeom prst="rect">
            <a:avLst/>
          </a:prstGeom>
          <a:noFill/>
        </p:spPr>
        <p:txBody>
          <a:bodyPr wrap="square" rtlCol="0">
            <a:spAutoFit/>
          </a:bodyPr>
          <a:lstStyle/>
          <a:p>
            <a:r>
              <a:rPr lang="en-US" altLang="zh-TW" sz="1200" dirty="0">
                <a:latin typeface="Times New Roman" panose="02020603050405020304" pitchFamily="18" charset="0"/>
                <a:cs typeface="Times New Roman" panose="02020603050405020304" pitchFamily="18" charset="0"/>
              </a:rPr>
              <a:t>Block: 1118</a:t>
            </a:r>
            <a:endParaRPr lang="zh-TW" altLang="en-US" sz="1200" dirty="0">
              <a:latin typeface="Times New Roman" panose="02020603050405020304" pitchFamily="18" charset="0"/>
              <a:cs typeface="Times New Roman" panose="02020603050405020304" pitchFamily="18" charset="0"/>
            </a:endParaRPr>
          </a:p>
        </p:txBody>
      </p:sp>
      <p:graphicFrame>
        <p:nvGraphicFramePr>
          <p:cNvPr id="9" name="表格 8"/>
          <p:cNvGraphicFramePr>
            <a:graphicFrameLocks noGrp="1"/>
          </p:cNvGraphicFramePr>
          <p:nvPr>
            <p:extLst>
              <p:ext uri="{D42A27DB-BD31-4B8C-83A1-F6EECF244321}">
                <p14:modId xmlns:p14="http://schemas.microsoft.com/office/powerpoint/2010/main" val="1952196408"/>
              </p:ext>
            </p:extLst>
          </p:nvPr>
        </p:nvGraphicFramePr>
        <p:xfrm>
          <a:off x="5383398" y="3046516"/>
          <a:ext cx="2624447" cy="1371600"/>
        </p:xfrm>
        <a:graphic>
          <a:graphicData uri="http://schemas.openxmlformats.org/drawingml/2006/table">
            <a:tbl>
              <a:tblPr firstRow="1" bandRow="1">
                <a:tableStyleId>{8A107856-5554-42FB-B03E-39F5DBC370BA}</a:tableStyleId>
              </a:tblPr>
              <a:tblGrid>
                <a:gridCol w="627867">
                  <a:extLst>
                    <a:ext uri="{9D8B030D-6E8A-4147-A177-3AD203B41FA5}">
                      <a16:colId xmlns:a16="http://schemas.microsoft.com/office/drawing/2014/main" val="263702050"/>
                    </a:ext>
                  </a:extLst>
                </a:gridCol>
                <a:gridCol w="536895">
                  <a:extLst>
                    <a:ext uri="{9D8B030D-6E8A-4147-A177-3AD203B41FA5}">
                      <a16:colId xmlns:a16="http://schemas.microsoft.com/office/drawing/2014/main" val="100866191"/>
                    </a:ext>
                  </a:extLst>
                </a:gridCol>
                <a:gridCol w="679509">
                  <a:extLst>
                    <a:ext uri="{9D8B030D-6E8A-4147-A177-3AD203B41FA5}">
                      <a16:colId xmlns:a16="http://schemas.microsoft.com/office/drawing/2014/main" val="3790254484"/>
                    </a:ext>
                  </a:extLst>
                </a:gridCol>
                <a:gridCol w="780176">
                  <a:extLst>
                    <a:ext uri="{9D8B030D-6E8A-4147-A177-3AD203B41FA5}">
                      <a16:colId xmlns:a16="http://schemas.microsoft.com/office/drawing/2014/main" val="2017855733"/>
                    </a:ext>
                  </a:extLst>
                </a:gridCol>
              </a:tblGrid>
              <a:tr h="246613">
                <a:tc>
                  <a:txBody>
                    <a:bodyPr/>
                    <a:lstStyle/>
                    <a:p>
                      <a:pPr algn="ctr"/>
                      <a:r>
                        <a:rPr lang="en-US" altLang="zh-TW" sz="1200" dirty="0">
                          <a:latin typeface="Times New Roman" panose="02020603050405020304" pitchFamily="18" charset="0"/>
                          <a:cs typeface="Times New Roman" panose="02020603050405020304" pitchFamily="18" charset="0"/>
                        </a:rPr>
                        <a:t>From</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To</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Token</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Quantity</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95911696"/>
                  </a:ext>
                </a:extLst>
              </a:tr>
              <a:tr h="246613">
                <a:tc>
                  <a:txBody>
                    <a:bodyPr/>
                    <a:lstStyle/>
                    <a:p>
                      <a:pPr algn="ctr"/>
                      <a:r>
                        <a:rPr lang="en-US" altLang="zh-TW" sz="1200" dirty="0">
                          <a:solidFill>
                            <a:srgbClr val="FF0000"/>
                          </a:solidFill>
                          <a:latin typeface="Times New Roman" panose="02020603050405020304" pitchFamily="18" charset="0"/>
                          <a:cs typeface="Times New Roman" panose="02020603050405020304" pitchFamily="18" charset="0"/>
                        </a:rPr>
                        <a:t>Alice</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solidFill>
                            <a:srgbClr val="FF0000"/>
                          </a:solidFill>
                          <a:latin typeface="Times New Roman" panose="02020603050405020304" pitchFamily="18" charset="0"/>
                          <a:cs typeface="Times New Roman" panose="02020603050405020304" pitchFamily="18" charset="0"/>
                        </a:rPr>
                        <a:t>Bob</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solidFill>
                            <a:srgbClr val="FF0000"/>
                          </a:solidFill>
                          <a:latin typeface="Times New Roman" panose="02020603050405020304" pitchFamily="18" charset="0"/>
                          <a:cs typeface="Times New Roman" panose="02020603050405020304" pitchFamily="18" charset="0"/>
                        </a:rPr>
                        <a:t>USDT</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solidFill>
                            <a:srgbClr val="FF0000"/>
                          </a:solidFill>
                          <a:latin typeface="Times New Roman" panose="02020603050405020304" pitchFamily="18" charset="0"/>
                          <a:cs typeface="Times New Roman" panose="02020603050405020304" pitchFamily="18" charset="0"/>
                        </a:rPr>
                        <a:t>18</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105676222"/>
                  </a:ext>
                </a:extLst>
              </a:tr>
              <a:tr h="246613">
                <a:tc>
                  <a:txBody>
                    <a:bodyPr/>
                    <a:lstStyle/>
                    <a:p>
                      <a:pPr algn="ctr"/>
                      <a:r>
                        <a:rPr lang="en-US" altLang="zh-TW" sz="1200" dirty="0">
                          <a:latin typeface="Times New Roman" panose="02020603050405020304" pitchFamily="18" charset="0"/>
                          <a:cs typeface="Times New Roman" panose="02020603050405020304" pitchFamily="18" charset="0"/>
                        </a:rPr>
                        <a:t>Zebra</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Fish</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PAX</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67</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888224565"/>
                  </a:ext>
                </a:extLst>
              </a:tr>
              <a:tr h="246613">
                <a:tc>
                  <a:txBody>
                    <a:bodyPr/>
                    <a:lstStyle/>
                    <a:p>
                      <a:pPr algn="ctr"/>
                      <a:r>
                        <a:rPr lang="en-US" altLang="zh-TW" sz="1200" dirty="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68355048"/>
                  </a:ext>
                </a:extLst>
              </a:tr>
              <a:tr h="246613">
                <a:tc>
                  <a:txBody>
                    <a:bodyPr/>
                    <a:lstStyle/>
                    <a:p>
                      <a:pPr algn="ctr"/>
                      <a:r>
                        <a:rPr lang="en-US" altLang="zh-TW" sz="1200" dirty="0">
                          <a:latin typeface="Times New Roman" panose="02020603050405020304" pitchFamily="18" charset="0"/>
                          <a:cs typeface="Times New Roman" panose="02020603050405020304" pitchFamily="18" charset="0"/>
                        </a:rPr>
                        <a:t>Horse</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Pig</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USDC</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59</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29172161"/>
                  </a:ext>
                </a:extLst>
              </a:tr>
            </a:tbl>
          </a:graphicData>
        </a:graphic>
      </p:graphicFrame>
      <p:sp>
        <p:nvSpPr>
          <p:cNvPr id="10" name="圓角矩形 9"/>
          <p:cNvSpPr/>
          <p:nvPr/>
        </p:nvSpPr>
        <p:spPr>
          <a:xfrm>
            <a:off x="5210769" y="2864055"/>
            <a:ext cx="2969703" cy="1736521"/>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文字方塊 10"/>
          <p:cNvSpPr txBox="1"/>
          <p:nvPr/>
        </p:nvSpPr>
        <p:spPr>
          <a:xfrm>
            <a:off x="6188412" y="4600576"/>
            <a:ext cx="1014416" cy="276999"/>
          </a:xfrm>
          <a:prstGeom prst="rect">
            <a:avLst/>
          </a:prstGeom>
          <a:noFill/>
        </p:spPr>
        <p:txBody>
          <a:bodyPr wrap="square" rtlCol="0">
            <a:spAutoFit/>
          </a:bodyPr>
          <a:lstStyle/>
          <a:p>
            <a:r>
              <a:rPr lang="en-US" altLang="zh-TW" sz="1200" dirty="0">
                <a:latin typeface="Times New Roman" panose="02020603050405020304" pitchFamily="18" charset="0"/>
                <a:cs typeface="Times New Roman" panose="02020603050405020304" pitchFamily="18" charset="0"/>
              </a:rPr>
              <a:t>Block: 1138</a:t>
            </a:r>
            <a:endParaRPr lang="zh-TW" altLang="en-US" sz="1200" dirty="0">
              <a:latin typeface="Times New Roman" panose="02020603050405020304" pitchFamily="18" charset="0"/>
              <a:cs typeface="Times New Roman" panose="02020603050405020304" pitchFamily="18" charset="0"/>
            </a:endParaRPr>
          </a:p>
        </p:txBody>
      </p:sp>
      <p:cxnSp>
        <p:nvCxnSpPr>
          <p:cNvPr id="12" name="直線接點 11"/>
          <p:cNvCxnSpPr/>
          <p:nvPr/>
        </p:nvCxnSpPr>
        <p:spPr>
          <a:xfrm>
            <a:off x="3855074" y="3742686"/>
            <a:ext cx="1166070" cy="0"/>
          </a:xfrm>
          <a:prstGeom prst="line">
            <a:avLst/>
          </a:prstGeom>
          <a:ln w="19050">
            <a:solidFill>
              <a:schemeClr val="tx1"/>
            </a:solidFill>
            <a:prstDash val="lgDashDotDot"/>
          </a:ln>
        </p:spPr>
        <p:style>
          <a:lnRef idx="1">
            <a:schemeClr val="accent1"/>
          </a:lnRef>
          <a:fillRef idx="0">
            <a:schemeClr val="accent1"/>
          </a:fillRef>
          <a:effectRef idx="0">
            <a:schemeClr val="accent1"/>
          </a:effectRef>
          <a:fontRef idx="minor">
            <a:schemeClr val="tx1"/>
          </a:fontRef>
        </p:style>
      </p:cxnSp>
      <p:pic>
        <p:nvPicPr>
          <p:cNvPr id="13" name="圖片 12">
            <a:extLst>
              <a:ext uri="{FF2B5EF4-FFF2-40B4-BE49-F238E27FC236}">
                <a16:creationId xmlns:a16="http://schemas.microsoft.com/office/drawing/2014/main" id="{3B67D617-A0D7-6149-8C73-78C8ECD70585}"/>
              </a:ext>
            </a:extLst>
          </p:cNvPr>
          <p:cNvPicPr>
            <a:picLocks noChangeAspect="1"/>
          </p:cNvPicPr>
          <p:nvPr/>
        </p:nvPicPr>
        <p:blipFill>
          <a:blip r:embed="rId3"/>
          <a:stretch>
            <a:fillRect/>
          </a:stretch>
        </p:blipFill>
        <p:spPr>
          <a:xfrm>
            <a:off x="4079846" y="2656762"/>
            <a:ext cx="716525" cy="716525"/>
          </a:xfrm>
          <a:prstGeom prst="rect">
            <a:avLst/>
          </a:prstGeom>
        </p:spPr>
      </p:pic>
      <p:sp>
        <p:nvSpPr>
          <p:cNvPr id="4" name="文字方塊 3"/>
          <p:cNvSpPr txBox="1"/>
          <p:nvPr/>
        </p:nvSpPr>
        <p:spPr>
          <a:xfrm>
            <a:off x="4298169" y="2132219"/>
            <a:ext cx="4671472" cy="307777"/>
          </a:xfrm>
          <a:prstGeom prst="rect">
            <a:avLst/>
          </a:prstGeom>
          <a:noFill/>
        </p:spPr>
        <p:txBody>
          <a:bodyPr wrap="none" rtlCol="0">
            <a:spAutoFit/>
          </a:bodyPr>
          <a:lstStyle/>
          <a:p>
            <a:r>
              <a:rPr lang="zh-TW" altLang="en-US" dirty="0" smtClean="0">
                <a:latin typeface="標楷體" panose="03000509000000000000" pitchFamily="65" charset="-120"/>
                <a:ea typeface="標楷體" panose="03000509000000000000" pitchFamily="65" charset="-120"/>
              </a:rPr>
              <a:t>我想知道在</a:t>
            </a:r>
            <a:r>
              <a:rPr lang="zh-TW" altLang="en-US" dirty="0" smtClean="0">
                <a:solidFill>
                  <a:srgbClr val="FF0000"/>
                </a:solidFill>
                <a:latin typeface="標楷體" panose="03000509000000000000" pitchFamily="65" charset="-120"/>
                <a:ea typeface="標楷體" panose="03000509000000000000" pitchFamily="65" charset="-120"/>
              </a:rPr>
              <a:t>區塊高度</a:t>
            </a:r>
            <a:r>
              <a:rPr lang="en-US" altLang="zh-TW"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1118~1138</a:t>
            </a:r>
            <a:r>
              <a:rPr lang="zh-TW" altLang="en-US" dirty="0" smtClean="0">
                <a:solidFill>
                  <a:srgbClr val="FF0000"/>
                </a:solidFill>
                <a:latin typeface="標楷體" panose="03000509000000000000" pitchFamily="65" charset="-120"/>
                <a:ea typeface="標楷體" panose="03000509000000000000" pitchFamily="65" charset="-120"/>
              </a:rPr>
              <a:t>間</a:t>
            </a:r>
            <a:r>
              <a:rPr lang="zh-TW" altLang="en-US" dirty="0" smtClean="0">
                <a:latin typeface="標楷體" panose="03000509000000000000" pitchFamily="65" charset="-120"/>
                <a:ea typeface="標楷體" panose="03000509000000000000" pitchFamily="65" charset="-120"/>
              </a:rPr>
              <a:t>，</a:t>
            </a:r>
            <a:r>
              <a:rPr lang="en-US" altLang="zh-TW"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Alice</a:t>
            </a:r>
            <a:r>
              <a:rPr lang="zh-TW" altLang="en-US" dirty="0" smtClean="0">
                <a:solidFill>
                  <a:srgbClr val="FF0000"/>
                </a:solidFill>
                <a:latin typeface="標楷體" panose="03000509000000000000" pitchFamily="65" charset="-120"/>
                <a:ea typeface="標楷體" panose="03000509000000000000" pitchFamily="65" charset="-120"/>
              </a:rPr>
              <a:t>給</a:t>
            </a:r>
            <a:r>
              <a:rPr lang="en-US" altLang="zh-TW"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Bob</a:t>
            </a:r>
            <a:r>
              <a:rPr lang="zh-TW" altLang="en-US" dirty="0" smtClean="0">
                <a:solidFill>
                  <a:srgbClr val="FF0000"/>
                </a:solidFill>
                <a:latin typeface="標楷體" panose="03000509000000000000" pitchFamily="65" charset="-120"/>
                <a:ea typeface="標楷體" panose="03000509000000000000" pitchFamily="65" charset="-120"/>
              </a:rPr>
              <a:t>多少</a:t>
            </a:r>
            <a:r>
              <a:rPr lang="en-US" altLang="zh-TW"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USDT</a:t>
            </a:r>
            <a:endParaRPr lang="zh-TW" altLang="en-US"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5" name="矩形圖說文字 4"/>
          <p:cNvSpPr/>
          <p:nvPr/>
        </p:nvSpPr>
        <p:spPr>
          <a:xfrm>
            <a:off x="4298170" y="2015956"/>
            <a:ext cx="4671472" cy="540305"/>
          </a:xfrm>
          <a:prstGeom prst="wedgeRectCallout">
            <a:avLst>
              <a:gd name="adj1" fmla="val -41081"/>
              <a:gd name="adj2" fmla="val 85789"/>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randombar(horizontal)">
                                      <p:cBhvr>
                                        <p:cTn id="10" dur="500"/>
                                        <p:tgtEl>
                                          <p:spTgt spid="4"/>
                                        </p:tgtEl>
                                      </p:cBhvr>
                                    </p:animEffect>
                                  </p:childTnLst>
                                </p:cTn>
                              </p:par>
                              <p:par>
                                <p:cTn id="11" presetID="14" presetClass="entr" presetSubtype="1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randombar(horizontal)">
                                      <p:cBhvr>
                                        <p:cTn id="1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lvl="0"/>
            <a:r>
              <a:rPr lang="zh-TW" altLang="en-US" sz="3200" dirty="0">
                <a:latin typeface="標楷體" panose="03000509000000000000" pitchFamily="65" charset="-120"/>
                <a:ea typeface="標楷體" panose="03000509000000000000" pitchFamily="65" charset="-120"/>
              </a:rPr>
              <a:t>欲解決的問題</a:t>
            </a:r>
            <a:endParaRPr dirty="0">
              <a:latin typeface="標楷體" panose="03000509000000000000" pitchFamily="65" charset="-120"/>
              <a:ea typeface="標楷體" panose="03000509000000000000" pitchFamily="65" charset="-120"/>
            </a:endParaRPr>
          </a:p>
        </p:txBody>
      </p:sp>
      <p:sp>
        <p:nvSpPr>
          <p:cNvPr id="86" name="投影片編號版面配置區 85"/>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7</a:t>
            </a:fld>
            <a:endParaRPr lang="zh-TW" altLang="en-US"/>
          </a:p>
        </p:txBody>
      </p:sp>
      <p:graphicFrame>
        <p:nvGraphicFramePr>
          <p:cNvPr id="6" name="表格 5"/>
          <p:cNvGraphicFramePr>
            <a:graphicFrameLocks noGrp="1"/>
          </p:cNvGraphicFramePr>
          <p:nvPr>
            <p:extLst>
              <p:ext uri="{D42A27DB-BD31-4B8C-83A1-F6EECF244321}">
                <p14:modId xmlns:p14="http://schemas.microsoft.com/office/powerpoint/2010/main" val="3518494711"/>
              </p:ext>
            </p:extLst>
          </p:nvPr>
        </p:nvGraphicFramePr>
        <p:xfrm>
          <a:off x="1339047" y="1518679"/>
          <a:ext cx="6465905" cy="2643583"/>
        </p:xfrm>
        <a:graphic>
          <a:graphicData uri="http://schemas.openxmlformats.org/drawingml/2006/table">
            <a:tbl>
              <a:tblPr firstRow="1" bandRow="1">
                <a:tableStyleId>{0505E3EF-67EA-436B-97B2-0124C06EBD24}</a:tableStyleId>
              </a:tblPr>
              <a:tblGrid>
                <a:gridCol w="1077651">
                  <a:extLst>
                    <a:ext uri="{9D8B030D-6E8A-4147-A177-3AD203B41FA5}">
                      <a16:colId xmlns:a16="http://schemas.microsoft.com/office/drawing/2014/main" val="1931942834"/>
                    </a:ext>
                  </a:extLst>
                </a:gridCol>
                <a:gridCol w="884093">
                  <a:extLst>
                    <a:ext uri="{9D8B030D-6E8A-4147-A177-3AD203B41FA5}">
                      <a16:colId xmlns:a16="http://schemas.microsoft.com/office/drawing/2014/main" val="2765519936"/>
                    </a:ext>
                  </a:extLst>
                </a:gridCol>
                <a:gridCol w="1355956">
                  <a:extLst>
                    <a:ext uri="{9D8B030D-6E8A-4147-A177-3AD203B41FA5}">
                      <a16:colId xmlns:a16="http://schemas.microsoft.com/office/drawing/2014/main" val="1341139523"/>
                    </a:ext>
                  </a:extLst>
                </a:gridCol>
                <a:gridCol w="1017565">
                  <a:extLst>
                    <a:ext uri="{9D8B030D-6E8A-4147-A177-3AD203B41FA5}">
                      <a16:colId xmlns:a16="http://schemas.microsoft.com/office/drawing/2014/main" val="891176473"/>
                    </a:ext>
                  </a:extLst>
                </a:gridCol>
                <a:gridCol w="1056443">
                  <a:extLst>
                    <a:ext uri="{9D8B030D-6E8A-4147-A177-3AD203B41FA5}">
                      <a16:colId xmlns:a16="http://schemas.microsoft.com/office/drawing/2014/main" val="2209846554"/>
                    </a:ext>
                  </a:extLst>
                </a:gridCol>
                <a:gridCol w="1074197">
                  <a:extLst>
                    <a:ext uri="{9D8B030D-6E8A-4147-A177-3AD203B41FA5}">
                      <a16:colId xmlns:a16="http://schemas.microsoft.com/office/drawing/2014/main" val="1539381002"/>
                    </a:ext>
                  </a:extLst>
                </a:gridCol>
              </a:tblGrid>
              <a:tr h="450943">
                <a:tc>
                  <a:txBody>
                    <a:bodyPr/>
                    <a:lstStyle/>
                    <a:p>
                      <a:pPr algn="ctr"/>
                      <a:r>
                        <a:rPr lang="en-US" altLang="zh-TW" sz="1200" dirty="0" err="1">
                          <a:latin typeface="Times New Roman" panose="02020603050405020304" pitchFamily="18" charset="0"/>
                          <a:cs typeface="Times New Roman" panose="02020603050405020304" pitchFamily="18" charset="0"/>
                        </a:rPr>
                        <a:t>Txn</a:t>
                      </a:r>
                      <a:r>
                        <a:rPr lang="en-US" altLang="zh-TW" sz="1200" dirty="0">
                          <a:latin typeface="Times New Roman" panose="02020603050405020304" pitchFamily="18" charset="0"/>
                          <a:cs typeface="Times New Roman" panose="02020603050405020304" pitchFamily="18" charset="0"/>
                        </a:rPr>
                        <a:t> Hash</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Block</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Time</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From</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To</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Quantity</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142388079"/>
                  </a:ext>
                </a:extLst>
              </a:tr>
              <a:tr h="456035">
                <a:tc>
                  <a:txBody>
                    <a:bodyPr/>
                    <a:lstStyle/>
                    <a:p>
                      <a:pPr algn="ctr"/>
                      <a:r>
                        <a:rPr lang="en-US" altLang="zh-TW" sz="1200" dirty="0">
                          <a:latin typeface="Times New Roman" panose="02020603050405020304" pitchFamily="18" charset="0"/>
                          <a:cs typeface="Times New Roman" panose="02020603050405020304" pitchFamily="18" charset="0"/>
                        </a:rPr>
                        <a:t>0xcd80a4…...</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1118</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Thu Nov</a:t>
                      </a:r>
                      <a:r>
                        <a:rPr lang="en-US" altLang="zh-TW" sz="1200" b="0" i="0" u="none" strike="noStrike" cap="none" baseline="0" dirty="0">
                          <a:solidFill>
                            <a:schemeClr val="dk1"/>
                          </a:solidFill>
                          <a:effectLst/>
                          <a:latin typeface="Times New Roman" panose="02020603050405020304" pitchFamily="18" charset="0"/>
                          <a:ea typeface="+mn-ea"/>
                          <a:cs typeface="Times New Roman" panose="02020603050405020304" pitchFamily="18" charset="0"/>
                          <a:sym typeface="Arial"/>
                        </a:rPr>
                        <a:t> </a:t>
                      </a:r>
                      <a:r>
                        <a:rPr lang="en-US" altLang="zh-TW" sz="12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11</a:t>
                      </a:r>
                      <a:r>
                        <a:rPr lang="en-US" altLang="zh-TW" sz="1200" b="0" i="0" u="none" strike="noStrike" cap="none" baseline="0" dirty="0">
                          <a:solidFill>
                            <a:schemeClr val="dk1"/>
                          </a:solidFill>
                          <a:effectLst/>
                          <a:latin typeface="Times New Roman" panose="02020603050405020304" pitchFamily="18" charset="0"/>
                          <a:ea typeface="+mn-ea"/>
                          <a:cs typeface="Times New Roman" panose="02020603050405020304" pitchFamily="18" charset="0"/>
                          <a:sym typeface="Arial"/>
                        </a:rPr>
                        <a:t> </a:t>
                      </a:r>
                      <a:r>
                        <a:rPr lang="en-US" altLang="zh-TW" sz="12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2020 04:17:24</a:t>
                      </a:r>
                      <a:endParaRPr lang="zh-TW" altLang="en-US" sz="11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Alice</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Bob</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11</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433614174"/>
                  </a:ext>
                </a:extLst>
              </a:tr>
              <a:tr h="363840">
                <a:tc>
                  <a:txBody>
                    <a:bodyPr/>
                    <a:lstStyle/>
                    <a:p>
                      <a:pPr algn="ctr"/>
                      <a:r>
                        <a:rPr lang="en-US" altLang="zh-TW" sz="1200" dirty="0">
                          <a:latin typeface="Times New Roman" panose="02020603050405020304" pitchFamily="18" charset="0"/>
                          <a:cs typeface="Times New Roman" panose="02020603050405020304" pitchFamily="18" charset="0"/>
                        </a:rPr>
                        <a:t>0x417bea…...</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1119</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Thu Nov 11 2020 04:21:55</a:t>
                      </a:r>
                      <a:endParaRPr lang="zh-TW" altLang="en-US" sz="11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Alice</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Bob</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324.91</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250447724"/>
                  </a:ext>
                </a:extLst>
              </a:tr>
              <a:tr h="363840">
                <a:tc>
                  <a:txBody>
                    <a:bodyPr/>
                    <a:lstStyle/>
                    <a:p>
                      <a:pPr algn="ctr"/>
                      <a:r>
                        <a:rPr lang="en-US" altLang="zh-TW" sz="1200" dirty="0">
                          <a:latin typeface="Times New Roman" panose="02020603050405020304" pitchFamily="18" charset="0"/>
                          <a:cs typeface="Times New Roman" panose="02020603050405020304" pitchFamily="18" charset="0"/>
                        </a:rPr>
                        <a:t>0xad9966…...</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1133</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Thu Nov</a:t>
                      </a:r>
                      <a:r>
                        <a:rPr lang="en-US" altLang="zh-TW" sz="1200" b="0" i="0" u="none" strike="noStrike" cap="none" baseline="0" dirty="0">
                          <a:solidFill>
                            <a:schemeClr val="dk1"/>
                          </a:solidFill>
                          <a:effectLst/>
                          <a:latin typeface="Times New Roman" panose="02020603050405020304" pitchFamily="18" charset="0"/>
                          <a:ea typeface="+mn-ea"/>
                          <a:cs typeface="Times New Roman" panose="02020603050405020304" pitchFamily="18" charset="0"/>
                          <a:sym typeface="Arial"/>
                        </a:rPr>
                        <a:t> </a:t>
                      </a:r>
                      <a:r>
                        <a:rPr lang="en-US" altLang="zh-TW" sz="12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11</a:t>
                      </a:r>
                      <a:r>
                        <a:rPr lang="en-US" altLang="zh-TW" sz="1200" b="0" i="0" u="none" strike="noStrike" cap="none" baseline="0" dirty="0">
                          <a:solidFill>
                            <a:schemeClr val="dk1"/>
                          </a:solidFill>
                          <a:effectLst/>
                          <a:latin typeface="Times New Roman" panose="02020603050405020304" pitchFamily="18" charset="0"/>
                          <a:ea typeface="+mn-ea"/>
                          <a:cs typeface="Times New Roman" panose="02020603050405020304" pitchFamily="18" charset="0"/>
                          <a:sym typeface="Arial"/>
                        </a:rPr>
                        <a:t> </a:t>
                      </a:r>
                      <a:r>
                        <a:rPr lang="en-US" altLang="zh-TW" sz="12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2020 04:24:17</a:t>
                      </a:r>
                      <a:endParaRPr lang="zh-TW" altLang="en-US" sz="11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Alice</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Bob</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145</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89959314"/>
                  </a:ext>
                </a:extLst>
              </a:tr>
              <a:tr h="363840">
                <a:tc>
                  <a:txBody>
                    <a:bodyPr/>
                    <a:lstStyle/>
                    <a:p>
                      <a:pPr algn="ctr"/>
                      <a:r>
                        <a:rPr lang="en-US" altLang="zh-TW" sz="1200" dirty="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59085228"/>
                  </a:ext>
                </a:extLst>
              </a:tr>
              <a:tr h="363840">
                <a:tc>
                  <a:txBody>
                    <a:bodyPr/>
                    <a:lstStyle/>
                    <a:p>
                      <a:pPr algn="ctr"/>
                      <a:r>
                        <a:rPr lang="en-US" altLang="zh-TW" sz="1200" dirty="0">
                          <a:latin typeface="Times New Roman" panose="02020603050405020304" pitchFamily="18" charset="0"/>
                          <a:cs typeface="Times New Roman" panose="02020603050405020304" pitchFamily="18" charset="0"/>
                        </a:rPr>
                        <a:t>0xb51464…...</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1138</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Thu Nov 11 2020 04:25:54</a:t>
                      </a:r>
                      <a:endParaRPr lang="zh-TW" altLang="en-US" sz="11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Alice</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Bob</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18</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570256904"/>
                  </a:ext>
                </a:extLst>
              </a:tr>
            </a:tbl>
          </a:graphicData>
        </a:graphic>
      </p:graphicFrame>
      <p:sp>
        <p:nvSpPr>
          <p:cNvPr id="2" name="文字方塊 1"/>
          <p:cNvSpPr txBox="1"/>
          <p:nvPr/>
        </p:nvSpPr>
        <p:spPr>
          <a:xfrm>
            <a:off x="4244828" y="1173166"/>
            <a:ext cx="654342" cy="307777"/>
          </a:xfrm>
          <a:prstGeom prst="rect">
            <a:avLst/>
          </a:prstGeom>
          <a:noFill/>
        </p:spPr>
        <p:txBody>
          <a:bodyPr wrap="square" rtlCol="0">
            <a:spAutoFit/>
          </a:bodyPr>
          <a:lstStyle/>
          <a:p>
            <a:r>
              <a:rPr lang="en-US" altLang="zh-TW" dirty="0">
                <a:latin typeface="Times New Roman" panose="02020603050405020304" pitchFamily="18" charset="0"/>
                <a:cs typeface="Times New Roman" panose="02020603050405020304" pitchFamily="18" charset="0"/>
              </a:rPr>
              <a:t>USDT</a:t>
            </a:r>
            <a:endParaRPr lang="zh-TW" altLang="en-US" dirty="0">
              <a:latin typeface="Times New Roman" panose="02020603050405020304" pitchFamily="18" charset="0"/>
              <a:cs typeface="Times New Roman" panose="02020603050405020304" pitchFamily="18" charset="0"/>
            </a:endParaRPr>
          </a:p>
        </p:txBody>
      </p:sp>
      <p:sp>
        <p:nvSpPr>
          <p:cNvPr id="3" name="文字方塊 2"/>
          <p:cNvSpPr txBox="1"/>
          <p:nvPr/>
        </p:nvSpPr>
        <p:spPr>
          <a:xfrm>
            <a:off x="2789338" y="4199998"/>
            <a:ext cx="3565322" cy="307777"/>
          </a:xfrm>
          <a:prstGeom prst="rect">
            <a:avLst/>
          </a:prstGeom>
          <a:noFill/>
        </p:spPr>
        <p:txBody>
          <a:bodyPr wrap="square" rtlCol="0">
            <a:spAutoFit/>
          </a:bodyPr>
          <a:lstStyle/>
          <a:p>
            <a:r>
              <a:rPr lang="zh-TW" altLang="en-US" dirty="0">
                <a:latin typeface="標楷體" panose="03000509000000000000" pitchFamily="65" charset="-120"/>
                <a:ea typeface="標楷體" panose="03000509000000000000" pitchFamily="65" charset="-120"/>
              </a:rPr>
              <a:t>區塊高度範圍、發送方、接收方之搜索結果</a:t>
            </a:r>
          </a:p>
        </p:txBody>
      </p:sp>
    </p:spTree>
    <p:extLst>
      <p:ext uri="{BB962C8B-B14F-4D97-AF65-F5344CB8AC3E}">
        <p14:creationId xmlns:p14="http://schemas.microsoft.com/office/powerpoint/2010/main" val="40180172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sz="3200" dirty="0">
                <a:latin typeface="標楷體" panose="03000509000000000000" pitchFamily="65" charset="-120"/>
                <a:ea typeface="標楷體" panose="03000509000000000000" pitchFamily="65" charset="-120"/>
              </a:rPr>
              <a:t>挑戰</a:t>
            </a:r>
            <a:r>
              <a:rPr lang="zh-TW" dirty="0"/>
              <a:t>	</a:t>
            </a:r>
            <a:r>
              <a:rPr lang="zh-TW" sz="2400" dirty="0"/>
              <a:t>	</a:t>
            </a:r>
            <a:endParaRPr sz="2400" dirty="0"/>
          </a:p>
        </p:txBody>
      </p:sp>
      <p:sp>
        <p:nvSpPr>
          <p:cNvPr id="62" name="Google Shape;62;p14"/>
          <p:cNvSpPr txBox="1">
            <a:spLocks noGrp="1"/>
          </p:cNvSpPr>
          <p:nvPr>
            <p:ph type="body" idx="1"/>
          </p:nvPr>
        </p:nvSpPr>
        <p:spPr>
          <a:xfrm>
            <a:off x="311700" y="1152475"/>
            <a:ext cx="8520600" cy="3725100"/>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SzPts val="1800"/>
              <a:buChar char="●"/>
            </a:pP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如何取得交易紀錄？</a:t>
            </a:r>
            <a:endParaRPr lang="en-US" altLang="zh-TW"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a:p>
            <a:pPr lvl="0">
              <a:lnSpc>
                <a:spcPct val="150000"/>
              </a:lnSpc>
            </a:pP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將紀錄儲存於本地資料庫？</a:t>
            </a:r>
            <a:r>
              <a:rPr lang="zh-TW" altLang="en-US" sz="2400" dirty="0">
                <a:solidFill>
                  <a:srgbClr val="FF0000"/>
                </a:solidFill>
                <a:latin typeface="標楷體" panose="03000509000000000000" pitchFamily="65" charset="-120"/>
                <a:ea typeface="標楷體" panose="03000509000000000000" pitchFamily="65" charset="-120"/>
                <a:cs typeface="Times New Roman" panose="02020603050405020304" pitchFamily="18" charset="0"/>
              </a:rPr>
              <a:t>智能合約</a:t>
            </a: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a:t>
            </a:r>
            <a:endParaRPr lang="en-US" altLang="zh-TW"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a:p>
            <a:pPr marL="457200" lvl="0" indent="-342900" algn="l" rtl="0">
              <a:lnSpc>
                <a:spcPct val="150000"/>
              </a:lnSpc>
              <a:spcBef>
                <a:spcPts val="0"/>
              </a:spcBef>
              <a:spcAft>
                <a:spcPts val="0"/>
              </a:spcAft>
              <a:buSzPts val="1800"/>
              <a:buChar char="●"/>
            </a:pP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資料來源</a:t>
            </a:r>
            <a:r>
              <a:rPr lang="zh-TW" altLang="en-US" sz="2400" dirty="0">
                <a:solidFill>
                  <a:srgbClr val="FF0000"/>
                </a:solidFill>
                <a:latin typeface="標楷體" panose="03000509000000000000" pitchFamily="65" charset="-120"/>
                <a:ea typeface="標楷體" panose="03000509000000000000" pitchFamily="65" charset="-120"/>
                <a:cs typeface="Times New Roman" panose="02020603050405020304" pitchFamily="18" charset="0"/>
              </a:rPr>
              <a:t>可信度</a:t>
            </a: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、資料內容</a:t>
            </a:r>
            <a:r>
              <a:rPr lang="zh-TW" altLang="en-US" sz="2400" dirty="0">
                <a:solidFill>
                  <a:srgbClr val="FF0000"/>
                </a:solidFill>
                <a:latin typeface="標楷體" panose="03000509000000000000" pitchFamily="65" charset="-120"/>
                <a:ea typeface="標楷體" panose="03000509000000000000" pitchFamily="65" charset="-120"/>
                <a:cs typeface="Times New Roman" panose="02020603050405020304" pitchFamily="18" charset="0"/>
              </a:rPr>
              <a:t>正確性</a:t>
            </a:r>
            <a:endParaRPr lang="en-US" altLang="zh-TW" sz="2400" dirty="0">
              <a:solidFill>
                <a:srgbClr val="FF0000"/>
              </a:solidFill>
              <a:latin typeface="標楷體" panose="03000509000000000000" pitchFamily="65" charset="-120"/>
              <a:ea typeface="標楷體" panose="03000509000000000000" pitchFamily="65" charset="-120"/>
              <a:cs typeface="Times New Roman" panose="02020603050405020304" pitchFamily="18" charset="0"/>
            </a:endParaRPr>
          </a:p>
          <a:p>
            <a:pPr marL="114300" lvl="0" indent="0" algn="l" rtl="0">
              <a:lnSpc>
                <a:spcPct val="100000"/>
              </a:lnSpc>
              <a:spcBef>
                <a:spcPts val="0"/>
              </a:spcBef>
              <a:spcAft>
                <a:spcPts val="0"/>
              </a:spcAft>
              <a:buSzPts val="1800"/>
              <a:buNone/>
            </a:pPr>
            <a:endParaRPr lang="zh-TW" altLang="en-US" sz="2400" dirty="0">
              <a:solidFill>
                <a:srgbClr val="FF0000"/>
              </a:solidFill>
              <a:latin typeface="標楷體" panose="03000509000000000000" pitchFamily="65" charset="-120"/>
              <a:ea typeface="標楷體" panose="03000509000000000000" pitchFamily="65" charset="-120"/>
              <a:cs typeface="Times New Roman" panose="02020603050405020304" pitchFamily="18" charset="0"/>
            </a:endParaRPr>
          </a:p>
          <a:p>
            <a:pPr marL="0" lvl="0" indent="0" algn="l" rtl="0">
              <a:lnSpc>
                <a:spcPct val="100000"/>
              </a:lnSpc>
              <a:spcBef>
                <a:spcPts val="1600"/>
              </a:spcBef>
              <a:spcAft>
                <a:spcPts val="0"/>
              </a:spcAft>
              <a:buNone/>
            </a:pPr>
            <a:endParaRPr dirty="0">
              <a:latin typeface="標楷體" panose="03000509000000000000" pitchFamily="65" charset="-120"/>
              <a:ea typeface="標楷體" panose="03000509000000000000" pitchFamily="65" charset="-120"/>
              <a:cs typeface="Times New Roman" panose="02020603050405020304" pitchFamily="18" charset="0"/>
            </a:endParaRPr>
          </a:p>
          <a:p>
            <a:pPr marL="0" lvl="0" indent="0" algn="l" rtl="0">
              <a:lnSpc>
                <a:spcPct val="100000"/>
              </a:lnSpc>
              <a:spcBef>
                <a:spcPts val="1600"/>
              </a:spcBef>
              <a:spcAft>
                <a:spcPts val="1600"/>
              </a:spcAft>
              <a:buNone/>
            </a:pPr>
            <a:endParaRPr dirty="0">
              <a:latin typeface="標楷體" panose="03000509000000000000" pitchFamily="65" charset="-120"/>
              <a:ea typeface="標楷體" panose="03000509000000000000" pitchFamily="65" charset="-120"/>
              <a:cs typeface="Times New Roman" panose="02020603050405020304" pitchFamily="18" charset="0"/>
            </a:endParaRPr>
          </a:p>
        </p:txBody>
      </p:sp>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8</a:t>
            </a:fld>
            <a:endParaRPr lang="zh-TW" altLang="en-US"/>
          </a:p>
        </p:txBody>
      </p:sp>
    </p:spTree>
    <p:extLst>
      <p:ext uri="{BB962C8B-B14F-4D97-AF65-F5344CB8AC3E}">
        <p14:creationId xmlns:p14="http://schemas.microsoft.com/office/powerpoint/2010/main" val="24215249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TW" sz="3200" dirty="0">
                <a:latin typeface="Times New Roman" panose="02020603050405020304" pitchFamily="18" charset="0"/>
                <a:ea typeface="標楷體" panose="03000509000000000000" pitchFamily="65" charset="-120"/>
                <a:cs typeface="Times New Roman" panose="02020603050405020304" pitchFamily="18" charset="0"/>
              </a:rPr>
              <a:t>Outline</a:t>
            </a:r>
            <a:endParaRPr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62" name="Google Shape;62;p14"/>
          <p:cNvSpPr txBox="1">
            <a:spLocks noGrp="1"/>
          </p:cNvSpPr>
          <p:nvPr>
            <p:ph type="body" idx="1"/>
          </p:nvPr>
        </p:nvSpPr>
        <p:spPr>
          <a:xfrm>
            <a:off x="311700" y="1152475"/>
            <a:ext cx="8520600" cy="3725100"/>
          </a:xfrm>
          <a:prstGeom prst="rect">
            <a:avLst/>
          </a:prstGeom>
        </p:spPr>
        <p:txBody>
          <a:bodyPr spcFirstLastPara="1" wrap="square" lIns="91425" tIns="91425" rIns="91425" bIns="91425" anchor="t" anchorCtr="0">
            <a:noAutofit/>
          </a:bodyPr>
          <a:lstStyle/>
          <a:p>
            <a:pPr marL="285750" indent="-285750">
              <a:lnSpc>
                <a:spcPct val="150000"/>
              </a:lnSpc>
            </a:pPr>
            <a:r>
              <a:rPr lang="zh-TW" altLang="en-US" sz="2400" dirty="0" smtClean="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研究問題</a:t>
            </a:r>
            <a:r>
              <a:rPr lang="zh-TW" alt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介紹</a:t>
            </a:r>
            <a:endParaRPr lang="en-US" altLang="zh-TW"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相關技術與文獻</a:t>
            </a:r>
            <a:endParaRPr 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en-US" altLang="zh-TW" sz="2400" dirty="0" smtClean="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High Level Idea</a:t>
            </a:r>
            <a:r>
              <a:rPr lang="zh-TW" altLang="en-US" sz="2400" dirty="0" smtClean="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與</a:t>
            </a:r>
            <a:r>
              <a:rPr lang="zh-TW" alt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技術背景</a:t>
            </a:r>
            <a:endParaRPr lang="en-US" altLang="zh-TW"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系統實作</a:t>
            </a:r>
            <a:endParaRPr 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en-US" altLang="zh-TW"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Demo</a:t>
            </a:r>
            <a:r>
              <a:rPr lang="zh-TW" alt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與結論</a:t>
            </a:r>
            <a:endParaRPr lang="en-US" altLang="zh-TW"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0" indent="0">
              <a:lnSpc>
                <a:spcPct val="150000"/>
              </a:lnSpc>
              <a:buNone/>
            </a:pPr>
            <a:endParaRPr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9</a:t>
            </a:fld>
            <a:endParaRPr lang="zh-TW" altLang="en-US"/>
          </a:p>
        </p:txBody>
      </p:sp>
    </p:spTree>
    <p:extLst>
      <p:ext uri="{BB962C8B-B14F-4D97-AF65-F5344CB8AC3E}">
        <p14:creationId xmlns:p14="http://schemas.microsoft.com/office/powerpoint/2010/main" val="1806902409"/>
      </p:ext>
    </p:extLst>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14724</TotalTime>
  <Words>2933</Words>
  <Application>Microsoft Office PowerPoint</Application>
  <PresentationFormat>如螢幕大小 (16:9)</PresentationFormat>
  <Paragraphs>554</Paragraphs>
  <Slides>39</Slides>
  <Notes>39</Notes>
  <HiddenSlides>0</HiddenSlides>
  <MMClips>0</MMClips>
  <ScaleCrop>false</ScaleCrop>
  <HeadingPairs>
    <vt:vector size="6" baseType="variant">
      <vt:variant>
        <vt:lpstr>使用字型</vt:lpstr>
      </vt:variant>
      <vt:variant>
        <vt:i4>7</vt:i4>
      </vt:variant>
      <vt:variant>
        <vt:lpstr>佈景主題</vt:lpstr>
      </vt:variant>
      <vt:variant>
        <vt:i4>1</vt:i4>
      </vt:variant>
      <vt:variant>
        <vt:lpstr>投影片標題</vt:lpstr>
      </vt:variant>
      <vt:variant>
        <vt:i4>39</vt:i4>
      </vt:variant>
    </vt:vector>
  </HeadingPairs>
  <TitlesOfParts>
    <vt:vector size="47" baseType="lpstr">
      <vt:lpstr>DengXian</vt:lpstr>
      <vt:lpstr>Microsoft JhengHei</vt:lpstr>
      <vt:lpstr>新細明體</vt:lpstr>
      <vt:lpstr>標楷體</vt:lpstr>
      <vt:lpstr>Arial</vt:lpstr>
      <vt:lpstr>Times New Roman</vt:lpstr>
      <vt:lpstr>Wingdings</vt:lpstr>
      <vt:lpstr>Simple Light</vt:lpstr>
      <vt:lpstr>去中心化數位貨幣交易記錄與查詢服務：設計與以太坊實作 A Decentralized Digital Currency Tracing Service: Design and Implementation on Ethereum</vt:lpstr>
      <vt:lpstr>前言</vt:lpstr>
      <vt:lpstr>前言</vt:lpstr>
      <vt:lpstr>Outline</vt:lpstr>
      <vt:lpstr>Outline</vt:lpstr>
      <vt:lpstr>欲解決的問題  </vt:lpstr>
      <vt:lpstr>欲解決的問題</vt:lpstr>
      <vt:lpstr>挑戰  </vt:lpstr>
      <vt:lpstr>Outline</vt:lpstr>
      <vt:lpstr>Ethereum Query Language</vt:lpstr>
      <vt:lpstr>BigchainDB</vt:lpstr>
      <vt:lpstr>Etherscan</vt:lpstr>
      <vt:lpstr>Event Listener</vt:lpstr>
      <vt:lpstr>Outline</vt:lpstr>
      <vt:lpstr>High Level Idea：跨鏈</vt:lpstr>
      <vt:lpstr>系統設計</vt:lpstr>
      <vt:lpstr>為何使用智能合約？</vt:lpstr>
      <vt:lpstr>為何使用另一區塊鏈</vt:lpstr>
      <vt:lpstr>跨鏈技術</vt:lpstr>
      <vt:lpstr>Outline</vt:lpstr>
      <vt:lpstr>PowerPoint 簡報</vt:lpstr>
      <vt:lpstr>PowerPoint 簡報</vt:lpstr>
      <vt:lpstr>跨鏈方法</vt:lpstr>
      <vt:lpstr>Oraclize（Provable）服務使用方法</vt:lpstr>
      <vt:lpstr>智能合約與Oraclize（Provable）服務</vt:lpstr>
      <vt:lpstr>智能合約與Oraclize（Provable）服務</vt:lpstr>
      <vt:lpstr>交易內容處理方法（Solidity）</vt:lpstr>
      <vt:lpstr>交易內容處理方法（Solidity）</vt:lpstr>
      <vt:lpstr>交易內容處理方法（Solidity）</vt:lpstr>
      <vt:lpstr>PowerPoint 簡報</vt:lpstr>
      <vt:lpstr>儲存之交易內容</vt:lpstr>
      <vt:lpstr>「區塊範圍」與「時間範圍」查詢功能</vt:lpstr>
      <vt:lpstr>Binary Search效能之實驗結果（AWS t3.xlarge）</vt:lpstr>
      <vt:lpstr>Outline</vt:lpstr>
      <vt:lpstr>網頁架構圖</vt:lpstr>
      <vt:lpstr>Demo</vt:lpstr>
      <vt:lpstr>結論</vt:lpstr>
      <vt:lpstr>結論</vt:lpstr>
      <vt:lpstr>感謝聆聽</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區塊鏈跨鏈互操作性研究: 以 R3 Corda 與以太坊為例 Cross-Chain Interoperability Study: The Case of R3 Corda and Ethereum</dc:title>
  <dc:creator>wufx</dc:creator>
  <cp:lastModifiedBy>Windows 使用者</cp:lastModifiedBy>
  <cp:revision>458</cp:revision>
  <dcterms:modified xsi:type="dcterms:W3CDTF">2020-11-16T08:47:26Z</dcterms:modified>
</cp:coreProperties>
</file>