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5"/>
  </p:notesMasterIdLst>
  <p:sldIdLst>
    <p:sldId id="256" r:id="rId2"/>
    <p:sldId id="371" r:id="rId3"/>
    <p:sldId id="382" r:id="rId4"/>
    <p:sldId id="409" r:id="rId5"/>
    <p:sldId id="410" r:id="rId6"/>
    <p:sldId id="257" r:id="rId7"/>
    <p:sldId id="388" r:id="rId8"/>
    <p:sldId id="399" r:id="rId9"/>
    <p:sldId id="394" r:id="rId10"/>
    <p:sldId id="360" r:id="rId11"/>
    <p:sldId id="359" r:id="rId12"/>
    <p:sldId id="361" r:id="rId13"/>
    <p:sldId id="369" r:id="rId14"/>
    <p:sldId id="395" r:id="rId15"/>
    <p:sldId id="362" r:id="rId16"/>
    <p:sldId id="370" r:id="rId17"/>
    <p:sldId id="334" r:id="rId18"/>
    <p:sldId id="333" r:id="rId19"/>
    <p:sldId id="258" r:id="rId20"/>
    <p:sldId id="396" r:id="rId21"/>
    <p:sldId id="400" r:id="rId22"/>
    <p:sldId id="402" r:id="rId23"/>
    <p:sldId id="408" r:id="rId24"/>
    <p:sldId id="367" r:id="rId25"/>
    <p:sldId id="353" r:id="rId26"/>
    <p:sldId id="377" r:id="rId27"/>
    <p:sldId id="405" r:id="rId28"/>
    <p:sldId id="357" r:id="rId29"/>
    <p:sldId id="404" r:id="rId30"/>
    <p:sldId id="407" r:id="rId31"/>
    <p:sldId id="406" r:id="rId32"/>
    <p:sldId id="403" r:id="rId33"/>
    <p:sldId id="358" r:id="rId34"/>
    <p:sldId id="379" r:id="rId35"/>
    <p:sldId id="397" r:id="rId36"/>
    <p:sldId id="387" r:id="rId37"/>
    <p:sldId id="295" r:id="rId38"/>
    <p:sldId id="326" r:id="rId39"/>
    <p:sldId id="381" r:id="rId40"/>
    <p:sldId id="327" r:id="rId41"/>
    <p:sldId id="390" r:id="rId42"/>
    <p:sldId id="391" r:id="rId43"/>
    <p:sldId id="392"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8799A-EE66-4627-A187-8133A3FB786A}">
  <a:tblStyle styleId="{6B78799A-EE66-4627-A187-8133A3FB78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94"/>
    <p:restoredTop sz="78049" autoAdjust="0"/>
  </p:normalViewPr>
  <p:slideViewPr>
    <p:cSldViewPr snapToGrid="0">
      <p:cViewPr varScale="1">
        <p:scale>
          <a:sx n="119" d="100"/>
          <a:sy n="119" d="100"/>
        </p:scale>
        <p:origin x="99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此論文提出了以太坊查詢語言</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其實作主要是將區塊鏈上的所有資訊儲存至本地資料庫，並</a:t>
            </a:r>
            <a:r>
              <a:rPr lang="zh-TW" altLang="zh-TW" sz="1100" b="0" i="0" u="none" strike="noStrike" cap="none" dirty="0">
                <a:solidFill>
                  <a:srgbClr val="000000"/>
                </a:solidFill>
                <a:effectLst/>
                <a:latin typeface="Arial"/>
                <a:ea typeface="Arial"/>
                <a:cs typeface="Arial"/>
                <a:sym typeface="Arial"/>
              </a:rPr>
              <a:t>允許用戶通過編寫類似</a:t>
            </a:r>
            <a:r>
              <a:rPr lang="en-US" altLang="zh-TW" sz="1100" b="0" i="0" u="none" strike="noStrike" cap="none" dirty="0">
                <a:solidFill>
                  <a:srgbClr val="000000"/>
                </a:solidFill>
                <a:effectLst/>
                <a:latin typeface="Arial"/>
                <a:ea typeface="Arial"/>
                <a:cs typeface="Arial"/>
                <a:sym typeface="Arial"/>
              </a:rPr>
              <a:t>SQL</a:t>
            </a:r>
            <a:r>
              <a:rPr lang="zh-TW" altLang="zh-TW" sz="1100" b="0" i="0" u="none" strike="noStrike" cap="none" dirty="0">
                <a:solidFill>
                  <a:srgbClr val="000000"/>
                </a:solidFill>
                <a:effectLst/>
                <a:latin typeface="Arial"/>
                <a:ea typeface="Arial"/>
                <a:cs typeface="Arial"/>
                <a:sym typeface="Arial"/>
              </a:rPr>
              <a:t>的查詢從區塊鏈中檢索信息的查詢語言。</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雖然提供了使用者易於查詢區塊資訊的方法，但還缺乏取得智能合約內部資訊的功能。</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下圖是</a:t>
            </a:r>
            <a:r>
              <a:rPr lang="en-US" altLang="zh-TW" sz="1100" b="0" i="0" u="none" strike="noStrike" cap="none" dirty="0">
                <a:solidFill>
                  <a:srgbClr val="000000"/>
                </a:solidFill>
                <a:effectLst/>
                <a:latin typeface="Arial"/>
                <a:ea typeface="Arial"/>
                <a:cs typeface="Arial"/>
                <a:sym typeface="Arial"/>
              </a:rPr>
              <a:t>EQL </a:t>
            </a:r>
            <a:r>
              <a:rPr lang="zh-TW" altLang="zh-TW" sz="1100" b="0" i="0" u="none" strike="noStrike" cap="none" dirty="0">
                <a:solidFill>
                  <a:srgbClr val="000000"/>
                </a:solidFill>
                <a:effectLst/>
                <a:latin typeface="Arial"/>
                <a:ea typeface="Arial"/>
                <a:cs typeface="Arial"/>
                <a:sym typeface="Arial"/>
              </a:rPr>
              <a:t>對</a:t>
            </a:r>
            <a:r>
              <a:rPr lang="en-US" altLang="zh-TW" sz="1100" b="0" i="0" u="none" strike="noStrike" cap="none" dirty="0">
                <a:solidFill>
                  <a:srgbClr val="000000"/>
                </a:solidFill>
                <a:effectLst/>
                <a:latin typeface="Arial"/>
                <a:ea typeface="Arial"/>
                <a:cs typeface="Arial"/>
                <a:sym typeface="Arial"/>
              </a:rPr>
              <a:t>Block</a:t>
            </a:r>
            <a:r>
              <a:rPr lang="zh-TW" altLang="zh-TW" sz="1100" b="0" i="0" u="none" strike="noStrike" cap="none" dirty="0">
                <a:solidFill>
                  <a:srgbClr val="000000"/>
                </a:solidFill>
                <a:effectLst/>
                <a:latin typeface="Arial"/>
                <a:ea typeface="Arial"/>
                <a:cs typeface="Arial"/>
                <a:sym typeface="Arial"/>
              </a:rPr>
              <a:t>查詢的語法範例。</a:t>
            </a: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安裝 維護伺服器</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920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zh-TW" altLang="en-US" sz="1100" b="0" i="0" u="none" strike="noStrike" cap="none" baseline="0" dirty="0">
                <a:solidFill>
                  <a:srgbClr val="000000"/>
                </a:solidFill>
                <a:latin typeface="Arial"/>
                <a:ea typeface="Arial"/>
                <a:cs typeface="Arial"/>
                <a:sym typeface="Arial"/>
              </a:rPr>
              <a:t>是一個去中心資料庫。它的設計起源於分散式資料庫，加入了很多區塊鏈的特性，像是去中心控制、不可改變性、數字資產的建立和移動。</a:t>
            </a:r>
          </a:p>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本身也支援</a:t>
            </a:r>
            <a:r>
              <a:rPr lang="en-US" altLang="zh-TW" sz="1100" b="0" i="0" u="none" strike="noStrike" cap="none" baseline="0" dirty="0">
                <a:solidFill>
                  <a:srgbClr val="000000"/>
                </a:solidFill>
                <a:latin typeface="Arial"/>
                <a:ea typeface="Arial"/>
                <a:cs typeface="Arial"/>
                <a:sym typeface="Arial"/>
              </a:rPr>
              <a:t>NoSQL </a:t>
            </a:r>
            <a:r>
              <a:rPr lang="zh-TW" altLang="en-US" sz="1100" b="0" i="0" u="none" strike="noStrike" cap="none" baseline="0" dirty="0">
                <a:solidFill>
                  <a:srgbClr val="000000"/>
                </a:solidFill>
                <a:latin typeface="Arial"/>
                <a:ea typeface="Arial"/>
                <a:cs typeface="Arial"/>
                <a:sym typeface="Arial"/>
              </a:rPr>
              <a:t>查詢語言，可透過每個節點的 </a:t>
            </a:r>
            <a:r>
              <a:rPr lang="en-US" altLang="zh-TW" sz="1100" b="0" i="0" u="none" strike="noStrike" cap="none" baseline="0" dirty="0" err="1">
                <a:solidFill>
                  <a:srgbClr val="000000"/>
                </a:solidFill>
                <a:latin typeface="Arial"/>
                <a:ea typeface="Arial"/>
                <a:cs typeface="Arial"/>
                <a:sym typeface="Arial"/>
              </a:rPr>
              <a:t>mongoDB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資料庫進行鏈上資訊</a:t>
            </a:r>
            <a:r>
              <a:rPr lang="en-US" altLang="zh-TW" sz="1100" b="0" i="0" u="none" strike="noStrike" cap="none" baseline="0" dirty="0">
                <a:solidFill>
                  <a:srgbClr val="000000"/>
                </a:solidFill>
                <a:latin typeface="Arial"/>
                <a:ea typeface="Arial"/>
                <a:cs typeface="Arial"/>
                <a:sym typeface="Arial"/>
              </a:rPr>
              <a:t>(Block</a:t>
            </a:r>
            <a:r>
              <a:rPr lang="zh-TW" altLang="en-US" sz="1100" b="0" i="0" u="none" strike="noStrike" cap="none" baseline="0" dirty="0">
                <a:solidFill>
                  <a:srgbClr val="000000"/>
                </a:solidFill>
                <a:latin typeface="Arial"/>
                <a:ea typeface="Arial"/>
                <a:cs typeface="Arial"/>
                <a:sym typeface="Arial"/>
              </a:rPr>
              <a:t>、</a:t>
            </a:r>
            <a:r>
              <a:rPr lang="en-US" altLang="zh-TW" sz="1100" b="0" i="0" u="none" strike="noStrike" cap="none" baseline="0" dirty="0">
                <a:solidFill>
                  <a:srgbClr val="000000"/>
                </a:solidFill>
                <a:latin typeface="Arial"/>
                <a:ea typeface="Arial"/>
                <a:cs typeface="Arial"/>
                <a:sym typeface="Arial"/>
              </a:rPr>
              <a:t>Transaction </a:t>
            </a:r>
            <a:r>
              <a:rPr lang="zh-TW" altLang="en-US" sz="1100" b="0" i="0" u="none" strike="noStrike" cap="none" baseline="0" dirty="0">
                <a:solidFill>
                  <a:srgbClr val="000000"/>
                </a:solidFill>
                <a:latin typeface="Arial"/>
                <a:ea typeface="Arial"/>
                <a:cs typeface="Arial"/>
                <a:sym typeface="Arial"/>
              </a:rPr>
              <a:t>等</a:t>
            </a:r>
            <a:r>
              <a:rPr lang="en-US" altLang="zh-TW" sz="1100" b="0" i="0" u="none" strike="noStrike" cap="none" baseline="0" dirty="0">
                <a:solidFill>
                  <a:srgbClr val="000000"/>
                </a:solidFill>
                <a:latin typeface="Arial"/>
                <a:ea typeface="Arial"/>
                <a:cs typeface="Arial"/>
                <a:sym typeface="Arial"/>
              </a:rPr>
              <a:t>)</a:t>
            </a:r>
            <a:r>
              <a:rPr lang="zh-TW" altLang="en-US" sz="1100" b="0" i="0" u="none" strike="noStrike" cap="none" baseline="0" dirty="0">
                <a:solidFill>
                  <a:srgbClr val="000000"/>
                </a:solidFill>
                <a:latin typeface="Arial"/>
                <a:ea typeface="Arial"/>
                <a:cs typeface="Arial"/>
                <a:sym typeface="Arial"/>
              </a:rPr>
              <a:t>之搜索</a:t>
            </a:r>
            <a:endParaRPr lang="en-US" altLang="zh-TW" sz="1100" b="0" i="0" u="none" strike="noStrike" cap="none" baseline="0" dirty="0">
              <a:solidFill>
                <a:srgbClr val="000000"/>
              </a:solidFill>
              <a:latin typeface="Arial"/>
              <a:ea typeface="Arial"/>
              <a:cs typeface="Arial"/>
              <a:sym typeface="Arial"/>
            </a:endParaRPr>
          </a:p>
          <a:p>
            <a:pPr marL="158750" indent="0">
              <a:buNone/>
            </a:pPr>
            <a:r>
              <a:rPr lang="zh-TW" altLang="en-US" sz="1100" b="0" i="0" u="none" strike="noStrike" cap="none" baseline="0" dirty="0">
                <a:solidFill>
                  <a:srgbClr val="000000"/>
                </a:solidFill>
                <a:latin typeface="Arial"/>
                <a:ea typeface="Arial"/>
                <a:cs typeface="Arial"/>
                <a:sym typeface="Arial"/>
              </a:rPr>
              <a:t>但缺點是不包含智能合約內部數據查詢，該技術主要是用於儲存鏈上資料之</a:t>
            </a:r>
            <a:r>
              <a:rPr lang="zh-TW" altLang="en-US" sz="1100" b="0" i="0" u="none" strike="noStrike" cap="none" baseline="0" dirty="0" smtClean="0">
                <a:solidFill>
                  <a:srgbClr val="000000"/>
                </a:solidFill>
                <a:latin typeface="Arial"/>
                <a:ea typeface="Arial"/>
                <a:cs typeface="Arial"/>
                <a:sym typeface="Arial"/>
              </a:rPr>
              <a:t>用</a:t>
            </a:r>
            <a:endParaRPr lang="en-US" altLang="zh-TW" sz="1100" b="0" i="0" u="none" strike="noStrike" cap="none" baseline="0" dirty="0" smtClean="0">
              <a:solidFill>
                <a:srgbClr val="000000"/>
              </a:solidFill>
              <a:latin typeface="Arial"/>
              <a:ea typeface="Arial"/>
              <a:cs typeface="Arial"/>
              <a:sym typeface="Arial"/>
            </a:endParaRPr>
          </a:p>
          <a:p>
            <a:pPr marL="158750" indent="0">
              <a:buNone/>
            </a:pPr>
            <a:endParaRPr lang="en-US" altLang="zh-TW" sz="1100" b="0" i="0" u="none" strike="noStrike" cap="none" baseline="0" dirty="0" smtClean="0">
              <a:solidFill>
                <a:srgbClr val="000000"/>
              </a:solidFill>
              <a:latin typeface="Arial"/>
              <a:ea typeface="Arial"/>
              <a:cs typeface="Arial"/>
              <a:sym typeface="Arial"/>
            </a:endParaRPr>
          </a:p>
          <a:p>
            <a:pPr marL="158750" indent="0">
              <a:buNone/>
            </a:pPr>
            <a:r>
              <a:rPr lang="zh-TW" altLang="en-US" sz="1100" b="0" i="0" u="none" strike="noStrike" cap="none" baseline="0" dirty="0" smtClean="0">
                <a:solidFill>
                  <a:srgbClr val="000000"/>
                </a:solidFill>
                <a:latin typeface="Arial"/>
                <a:ea typeface="Arial"/>
                <a:cs typeface="Arial"/>
                <a:sym typeface="Arial"/>
              </a:rPr>
              <a:t>解釋圖片</a:t>
            </a:r>
            <a:endParaRPr lang="en-US" altLang="zh-TW" sz="1100" b="0" i="0" u="none" strike="noStrike" cap="none" baseline="0" dirty="0">
              <a:solidFill>
                <a:srgbClr val="000000"/>
              </a:solidFill>
              <a:latin typeface="Arial"/>
              <a:ea typeface="Arial"/>
              <a:cs typeface="Arial"/>
              <a:sym typeface="Arial"/>
            </a:endParaRPr>
          </a:p>
          <a:p>
            <a:pPr marL="158750" indent="0">
              <a:buNone/>
            </a:pPr>
            <a:endParaRPr lang="en-US" altLang="zh-TW" sz="1100" b="0" i="0" u="none" strike="noStrike" cap="none" baseline="0" dirty="0">
              <a:solidFill>
                <a:srgbClr val="000000"/>
              </a:solidFill>
              <a:effectLst/>
              <a:latin typeface="Arial"/>
              <a:ea typeface="Microsoft JhengHei" panose="020B0604030504040204" pitchFamily="34" charset="-120"/>
              <a:cs typeface="Arial"/>
              <a:sym typeface="Arial"/>
            </a:endParaRPr>
          </a:p>
          <a:p>
            <a:pPr marL="158750" indent="0">
              <a:buNone/>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228429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，是一個</a:t>
            </a:r>
            <a:r>
              <a:rPr lang="en-US" altLang="zh-TW" sz="1100" b="0" i="0" u="none" strike="noStrike" cap="none" dirty="0" err="1">
                <a:solidFill>
                  <a:srgbClr val="000000"/>
                </a:solidFill>
                <a:effectLst/>
                <a:latin typeface="Arial"/>
                <a:ea typeface="Arial"/>
                <a:cs typeface="Arial"/>
                <a:sym typeface="Arial"/>
              </a:rPr>
              <a:t>Ethereum</a:t>
            </a:r>
            <a:r>
              <a:rPr lang="en-US" altLang="zh-TW" sz="1100" b="0" i="0" u="none" strike="noStrike" cap="none" dirty="0">
                <a:solidFill>
                  <a:srgbClr val="000000"/>
                </a:solidFill>
                <a:effectLst/>
                <a:latin typeface="Arial"/>
                <a:ea typeface="Arial"/>
                <a:cs typeface="Arial"/>
                <a:sym typeface="Arial"/>
              </a:rPr>
              <a:t> Block Explorer</a:t>
            </a:r>
            <a:r>
              <a:rPr lang="zh-TW" altLang="zh-TW" sz="1100" b="0" i="0" u="none" strike="noStrike" cap="none" dirty="0">
                <a:solidFill>
                  <a:srgbClr val="000000"/>
                </a:solidFill>
                <a:effectLst/>
                <a:latin typeface="Arial"/>
                <a:ea typeface="Arial"/>
                <a:cs typeface="Arial"/>
                <a:sym typeface="Arial"/>
              </a:rPr>
              <a:t>，可以查看區塊鏈上所有發生的交易、交易狀態或是查詢</a:t>
            </a:r>
            <a:r>
              <a:rPr lang="en-US" altLang="zh-TW" sz="1100" b="0" i="0" u="none" strike="noStrike" cap="none" dirty="0">
                <a:solidFill>
                  <a:srgbClr val="000000"/>
                </a:solidFill>
                <a:effectLst/>
                <a:latin typeface="Arial"/>
                <a:ea typeface="Arial"/>
                <a:cs typeface="Arial"/>
                <a:sym typeface="Arial"/>
              </a:rPr>
              <a:t>ETH</a:t>
            </a:r>
            <a:r>
              <a:rPr lang="zh-TW" altLang="zh-TW" sz="1100" b="0" i="0" u="none" strike="noStrike" cap="none" dirty="0">
                <a:solidFill>
                  <a:srgbClr val="000000"/>
                </a:solidFill>
                <a:effectLst/>
                <a:latin typeface="Arial"/>
                <a:ea typeface="Arial"/>
                <a:cs typeface="Arial"/>
                <a:sym typeface="Arial"/>
              </a:rPr>
              <a:t>錢包餘額等功能。其中，</a:t>
            </a: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也能瀏覽相關</a:t>
            </a:r>
            <a:r>
              <a:rPr lang="zh-TW" altLang="en-US" sz="1100" b="0" i="0" u="none" strike="noStrike" cap="none" dirty="0">
                <a:solidFill>
                  <a:srgbClr val="000000"/>
                </a:solidFill>
                <a:effectLst/>
                <a:latin typeface="Arial"/>
                <a:ea typeface="Arial"/>
                <a:cs typeface="Arial"/>
                <a:sym typeface="Arial"/>
              </a:rPr>
              <a:t>數位貨幣的</a:t>
            </a:r>
            <a:r>
              <a:rPr lang="zh-TW" altLang="zh-TW" sz="1100" b="0" i="0" u="none" strike="noStrike" cap="none" dirty="0">
                <a:solidFill>
                  <a:srgbClr val="000000"/>
                </a:solidFill>
                <a:effectLst/>
                <a:latin typeface="Arial"/>
                <a:ea typeface="Arial"/>
                <a:cs typeface="Arial"/>
                <a:sym typeface="Arial"/>
              </a:rPr>
              <a:t>價格、相關交易以及代幣持有者等。該網站也提供了統計圖表和數據，進而分析供應量的增長、代幣價格的漲幅或是交易頻率等服務。</a:t>
            </a:r>
          </a:p>
        </p:txBody>
      </p:sp>
    </p:spTree>
    <p:extLst>
      <p:ext uri="{BB962C8B-B14F-4D97-AF65-F5344CB8AC3E}">
        <p14:creationId xmlns:p14="http://schemas.microsoft.com/office/powerpoint/2010/main" val="134757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en-US" sz="1100" b="0" i="0" u="none" strike="noStrike" cap="none" dirty="0">
                <a:solidFill>
                  <a:srgbClr val="000000"/>
                </a:solidFill>
                <a:effectLst/>
                <a:latin typeface="Arial"/>
                <a:ea typeface="Arial"/>
                <a:cs typeface="Arial"/>
                <a:sym typeface="Arial"/>
              </a:rPr>
              <a:t>這是一個比較常看到取得歷史交易紀錄的方法，</a:t>
            </a:r>
            <a:r>
              <a:rPr lang="en-US" altLang="zh-TW" sz="1100" b="0" i="0" u="none" strike="noStrike" cap="none" dirty="0">
                <a:solidFill>
                  <a:srgbClr val="000000"/>
                </a:solidFill>
                <a:effectLst/>
                <a:latin typeface="Arial"/>
                <a:ea typeface="Arial"/>
                <a:cs typeface="Arial"/>
                <a:sym typeface="Arial"/>
              </a:rPr>
              <a:t>event listener</a:t>
            </a:r>
            <a:r>
              <a:rPr lang="zh-TW" altLang="en-US" sz="1100" b="0" i="0" u="none" strike="noStrike" cap="none" dirty="0">
                <a:solidFill>
                  <a:srgbClr val="000000"/>
                </a:solidFill>
                <a:effectLst/>
                <a:latin typeface="Arial"/>
                <a:ea typeface="Arial"/>
                <a:cs typeface="Arial"/>
                <a:sym typeface="Arial"/>
              </a:rPr>
              <a:t>，主要是利用</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監聽並取得該智能合約的特定</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。例如今天我要轉送一枚代幣給</a:t>
            </a:r>
            <a:r>
              <a:rPr lang="en-US" altLang="zh-TW" sz="1100" b="0" i="0" u="none" strike="noStrike" cap="none" dirty="0">
                <a:solidFill>
                  <a:srgbClr val="000000"/>
                </a:solidFill>
                <a:effectLst/>
                <a:latin typeface="Arial"/>
                <a:ea typeface="Arial"/>
                <a:cs typeface="Arial"/>
                <a:sym typeface="Arial"/>
              </a:rPr>
              <a:t>Alice</a:t>
            </a:r>
            <a:r>
              <a:rPr lang="zh-TW" altLang="en-US" sz="1100" b="0" i="0" u="none" strike="noStrike" cap="none" dirty="0">
                <a:solidFill>
                  <a:srgbClr val="000000"/>
                </a:solidFill>
                <a:effectLst/>
                <a:latin typeface="Arial"/>
                <a:ea typeface="Arial"/>
                <a:cs typeface="Arial"/>
                <a:sym typeface="Arial"/>
              </a:rPr>
              <a:t>，我可以在合約內部訂定一個</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，當我下達轉送的指令時同時發出</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，而我就可以在區塊鏈外部是否有此</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的發生，以取得交易紀錄。</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而這類方法主要缺點在於</a:t>
            </a:r>
            <a:r>
              <a:rPr lang="en-US" altLang="zh-TW" sz="1100" b="0" i="0" u="none" strike="noStrike" cap="none" dirty="0">
                <a:solidFill>
                  <a:srgbClr val="000000"/>
                </a:solidFill>
                <a:effectLst/>
                <a:latin typeface="Arial"/>
                <a:ea typeface="Arial"/>
                <a:cs typeface="Arial"/>
                <a:sym typeface="Arial"/>
              </a:rPr>
              <a: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需要在智能合約內部加入</a:t>
            </a:r>
            <a:r>
              <a:rPr lang="en-US" altLang="zh-TW" sz="1100" b="0" i="0" u="none" strike="noStrike" cap="none" dirty="0">
                <a:solidFill>
                  <a:srgbClr val="000000"/>
                </a:solidFill>
                <a:effectLst/>
                <a:latin typeface="Arial"/>
                <a:ea typeface="Arial"/>
                <a:cs typeface="Arial"/>
                <a:sym typeface="Arial"/>
              </a:rPr>
              <a:t>Event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從外部取得的事件 </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交易紀錄</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，大多儲存於本地的資料庫中。</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必須修改修改合約</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發送事件</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伺服器必須一直監聽，可以直接針對我要的交易做接收</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75144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402113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此為本實驗的設計發想，將區塊鏈</a:t>
            </a:r>
            <a:r>
              <a:rPr lang="en-US" altLang="zh-TW" dirty="0"/>
              <a:t>A</a:t>
            </a:r>
            <a:r>
              <a:rPr lang="zh-TW" altLang="en-US" dirty="0"/>
              <a:t>的交易紀錄儲存於另一區塊鏈</a:t>
            </a:r>
            <a:r>
              <a:rPr lang="en-US" altLang="zh-TW" dirty="0"/>
              <a:t>B</a:t>
            </a:r>
            <a:r>
              <a:rPr lang="zh-TW" altLang="en-US" dirty="0"/>
              <a:t>中．在實作的情況當中，我們是取得以太坊主網上的交易紀錄，並儲存於私有鏈當中，主要考量到鏈上可能發生交易擁塞的狀況，也可以透過自訂義私有鏈的環境來加速同步交易的效率</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使用智能合約顯示，代替區塊鏈</a:t>
            </a:r>
            <a:endParaRPr lang="en-US" altLang="zh-TW" dirty="0"/>
          </a:p>
          <a:p>
            <a:pPr marL="0" lvl="0" indent="0" algn="l" rtl="0">
              <a:spcBef>
                <a:spcPts val="0"/>
              </a:spcBef>
              <a:spcAft>
                <a:spcPts val="0"/>
              </a:spcAft>
              <a:buNone/>
            </a:pPr>
            <a:r>
              <a:rPr lang="zh-TW" altLang="en-US" dirty="0"/>
              <a:t>擷取我們想要的</a:t>
            </a:r>
            <a:r>
              <a:rPr lang="zh-TW" altLang="en-US" dirty="0" smtClean="0"/>
              <a:t>資料</a:t>
            </a:r>
            <a:r>
              <a:rPr lang="en-US" altLang="zh-TW" dirty="0" smtClean="0"/>
              <a:t>(</a:t>
            </a:r>
            <a:r>
              <a:rPr lang="zh-TW" altLang="en-US" dirty="0" smtClean="0"/>
              <a:t>針對單一貨幣，取得我們想要的資料</a:t>
            </a:r>
            <a:r>
              <a:rPr lang="en-US" altLang="zh-TW" dirty="0" smtClean="0"/>
              <a:t>)</a:t>
            </a:r>
            <a:r>
              <a:rPr lang="zh-TW" altLang="en-US" dirty="0" smtClean="0"/>
              <a:t>，將每一種數位貨幣的紀錄分別用不同的合約儲存</a:t>
            </a:r>
            <a:endParaRPr lang="en-US" altLang="zh-TW" dirty="0"/>
          </a:p>
        </p:txBody>
      </p:sp>
    </p:spTree>
    <p:extLst>
      <p:ext uri="{BB962C8B-B14F-4D97-AF65-F5344CB8AC3E}">
        <p14:creationId xmlns:p14="http://schemas.microsoft.com/office/powerpoint/2010/main" val="2945922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867910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區塊鏈中的特殊協議，內容與代碼皆由程式所編寫</a:t>
            </a:r>
            <a:endParaRPr lang="en-US" altLang="zh-TW" sz="1100" b="0" i="0" u="none" strike="noStrike" cap="none" dirty="0" smtClean="0">
              <a:solidFill>
                <a:srgbClr val="000000"/>
              </a:solidFill>
              <a:effectLst/>
              <a:latin typeface="Arial"/>
              <a:ea typeface="Arial"/>
              <a:cs typeface="Arial"/>
              <a:sym typeface="Arial"/>
            </a:endParaRPr>
          </a:p>
          <a:p>
            <a:pPr marL="158750" indent="0" fontAlgn="base">
              <a:buNone/>
            </a:pPr>
            <a:r>
              <a:rPr lang="zh-TW" altLang="en-US" sz="1100" b="0" i="0" u="none" strike="noStrike" cap="none" dirty="0" smtClean="0">
                <a:solidFill>
                  <a:srgbClr val="000000"/>
                </a:solidFill>
                <a:effectLst/>
                <a:latin typeface="Arial"/>
                <a:ea typeface="Arial"/>
                <a:cs typeface="Arial"/>
                <a:sym typeface="Arial"/>
              </a:rPr>
              <a:t>智能</a:t>
            </a:r>
            <a:r>
              <a:rPr lang="zh-TW" altLang="en-US" sz="1100" b="0" i="0" u="none" strike="noStrike" cap="none" dirty="0">
                <a:solidFill>
                  <a:srgbClr val="000000"/>
                </a:solidFill>
                <a:effectLst/>
                <a:latin typeface="Arial"/>
                <a:ea typeface="Arial"/>
                <a:cs typeface="Arial"/>
                <a:sym typeface="Arial"/>
              </a:rPr>
              <a:t>合約是區塊鏈中一種制訂合約時所使用的特殊協議，智能合約中內含了程式碼函式，可用於做決策、儲存資料等。</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安全性高：智能合約經過部屬後，在未經許可的情況下不會有更改、遺失的狀況。</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交易效率高：智能合約的流程幾乎為自動化，使其交易效率提高。</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可客制化：現在存有的智能合約種類多樣，並能依照客戶需求進行修改。</a:t>
            </a:r>
          </a:p>
        </p:txBody>
      </p:sp>
    </p:spTree>
    <p:extLst>
      <p:ext uri="{BB962C8B-B14F-4D97-AF65-F5344CB8AC3E}">
        <p14:creationId xmlns:p14="http://schemas.microsoft.com/office/powerpoint/2010/main" val="4178501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228600" fontAlgn="base">
              <a:buAutoNum type="arabicPeriod"/>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區塊鏈是為一個「去中心化的分散式資料庫」，透過集體維護讓區塊鏈裡面的資料更可靠；區塊鏈技術依靠複雜的密碼學與分散式演算法，解決了安全信任問題，並</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過該技術到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數據儲存、交易驗證、訊息傳遞</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387350" indent="-228600" fontAlgn="base">
              <a:buAutoNum type="arabicPeriod"/>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indent="0" fontAlgn="base">
              <a:buNone/>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2.</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後來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透過權限管理機制，而有了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私有鏈與聯盟鏈。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而建立私有鏈也可以自訂其區塊大小、挖礦速度，達到使用者的應用需求。</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3.</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而我所提及的區塊大小、挖礦速度則是關連到區塊鏈中的交易。</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區塊鏈上的交易是在於打包交易並出塊，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以更新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帳本內容</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r>
              <a:rPr lang="zh-TW" altLang="en-US" dirty="0">
                <a:effectLst/>
                <a:latin typeface="DengXian" panose="02010600030101010101" pitchFamily="2" charset="-122"/>
                <a:ea typeface="DengXian" panose="02010600030101010101" pitchFamily="2" charset="-122"/>
              </a:rPr>
              <a:t>例如</a:t>
            </a:r>
            <a:r>
              <a:rPr lang="en-US" altLang="zh-TW" dirty="0">
                <a:effectLst/>
                <a:latin typeface="DengXian" panose="02010600030101010101" pitchFamily="2" charset="-122"/>
                <a:ea typeface="DengXian" panose="02010600030101010101" pitchFamily="2" charset="-122"/>
              </a:rPr>
              <a:t>:</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以太坊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區塊鏈中</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，每個區塊都有</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固定</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的大小限制</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，每筆交易會因內容不同而大小不定，所以每個區塊能夠打包的交易數量是有限的。但是，在私有鏈當中，我們能自訂義區塊大小，以及打包速度，能夠加速我們處理鏈上交易的狀況</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使用區塊鏈的優點</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p:txBody>
      </p:sp>
    </p:spTree>
    <p:extLst>
      <p:ext uri="{BB962C8B-B14F-4D97-AF65-F5344CB8AC3E}">
        <p14:creationId xmlns:p14="http://schemas.microsoft.com/office/powerpoint/2010/main" val="625669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本研究將利用區塊鏈跨鏈技術，取得主鏈上的數位貨幣交易紀錄並儲存至私有鏈當中。</a:t>
            </a:r>
            <a:endParaRPr lang="en-US" altLang="zh-TW" dirty="0"/>
          </a:p>
          <a:p>
            <a:pPr marL="0" lvl="0" indent="0" algn="l" rtl="0">
              <a:spcBef>
                <a:spcPts val="0"/>
              </a:spcBef>
              <a:spcAft>
                <a:spcPts val="0"/>
              </a:spcAft>
              <a:buNone/>
            </a:pPr>
            <a:r>
              <a:rPr lang="zh-TW" altLang="en-US" dirty="0"/>
              <a:t>然而，為了使區塊鏈能夠擁有互操作性，必須先讓區塊鏈間的資料能夠流通。</a:t>
            </a:r>
          </a:p>
          <a:p>
            <a:pPr marL="0" lvl="0" indent="0" algn="l" rtl="0">
              <a:spcBef>
                <a:spcPts val="0"/>
              </a:spcBef>
              <a:spcAft>
                <a:spcPts val="0"/>
              </a:spcAft>
              <a:buNone/>
            </a:pPr>
            <a:r>
              <a:rPr lang="zh-TW" altLang="en-US" dirty="0"/>
              <a:t>能讓兩個或多個區塊鏈間資料交換技術稱之為跨鏈技術。</a:t>
            </a:r>
          </a:p>
          <a:p>
            <a:pPr marL="0" lvl="0" indent="0" algn="l" rtl="0">
              <a:spcBef>
                <a:spcPts val="0"/>
              </a:spcBef>
              <a:spcAft>
                <a:spcPts val="0"/>
              </a:spcAft>
              <a:buNone/>
            </a:pPr>
            <a:r>
              <a:rPr lang="zh-TW" altLang="en-US" dirty="0"/>
              <a:t>跨鏈技術主要有兩種，見證人與中繼。</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表示用見證人</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放個圖，表示中間人傳遞訊息</a:t>
            </a:r>
            <a:endParaRPr lang="en-US" altLang="zh-TW" dirty="0"/>
          </a:p>
          <a:p>
            <a:pPr marL="0" lvl="0" indent="0" algn="l" rtl="0">
              <a:spcBef>
                <a:spcPts val="0"/>
              </a:spcBef>
              <a:spcAft>
                <a:spcPts val="0"/>
              </a:spcAft>
              <a:buNone/>
            </a:pPr>
            <a:endParaRPr lang="en-US" dirty="0" smtClean="0"/>
          </a:p>
          <a:p>
            <a:pPr marL="0" lvl="0" indent="0" algn="l" rtl="0">
              <a:spcBef>
                <a:spcPts val="0"/>
              </a:spcBef>
              <a:spcAft>
                <a:spcPts val="0"/>
              </a:spcAft>
              <a:buNone/>
            </a:pPr>
            <a:r>
              <a:rPr lang="zh-TW" altLang="en-US" dirty="0" smtClean="0"/>
              <a:t>依據依賴第三方的程度，可分為兩種模式</a:t>
            </a:r>
            <a:endParaRPr lang="en-US" dirty="0" smtClean="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前提是信任大家，但有</a:t>
            </a:r>
            <a:r>
              <a:rPr lang="zh-TW" altLang="en-US" dirty="0" smtClean="0"/>
              <a:t>可能存在</a:t>
            </a:r>
            <a:r>
              <a:rPr lang="zh-TW" altLang="en-US" dirty="0"/>
              <a:t>壞人，依賴程度</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922745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系統架構、使用者網頁架構圖</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智能合約與</a:t>
            </a:r>
            <a:r>
              <a:rPr lang="en-US" altLang="zh-TW" sz="20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(Provable) </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服務</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交易內容剖析</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 JSON</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資料格式處理</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「區塊範圍」與「時間範圍」的搜索功能</a:t>
            </a:r>
            <a:endParaRPr lang="en-US" altLang="zh-TW"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73503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832568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841659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581838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我們藉由</a:t>
            </a:r>
            <a:r>
              <a:rPr lang="en-US" altLang="zh-TW" sz="1100" b="0" i="0" u="none" strike="noStrike" cap="none" dirty="0" err="1">
                <a:solidFill>
                  <a:srgbClr val="000000"/>
                </a:solidFill>
                <a:effectLst/>
                <a:latin typeface="Arial"/>
                <a:ea typeface="Arial"/>
                <a:cs typeface="Arial"/>
                <a:sym typeface="Arial"/>
              </a:rPr>
              <a:t>Oraclize</a:t>
            </a:r>
            <a:r>
              <a:rPr lang="en-US" altLang="zh-TW" sz="1100" b="0" i="0" u="none" strike="noStrike" cap="none" dirty="0">
                <a:solidFill>
                  <a:srgbClr val="000000"/>
                </a:solidFill>
                <a:effectLst/>
                <a:latin typeface="Arial"/>
                <a:ea typeface="Arial"/>
                <a:cs typeface="Arial"/>
                <a:sym typeface="Arial"/>
              </a:rPr>
              <a:t>(Provable)</a:t>
            </a:r>
            <a:r>
              <a:rPr lang="zh-TW" altLang="en-US" sz="1100" b="0" i="0" u="none" strike="noStrike" cap="none" dirty="0">
                <a:solidFill>
                  <a:srgbClr val="000000"/>
                </a:solidFill>
                <a:effectLst/>
                <a:latin typeface="Arial"/>
                <a:ea typeface="Arial"/>
                <a:cs typeface="Arial"/>
                <a:sym typeface="Arial"/>
              </a:rPr>
              <a:t>服務，其</a:t>
            </a:r>
            <a:r>
              <a:rPr lang="zh-TW" altLang="zh-TW" sz="1100" b="0" i="0" u="none" strike="noStrike" cap="none" dirty="0">
                <a:solidFill>
                  <a:srgbClr val="000000"/>
                </a:solidFill>
                <a:effectLst/>
                <a:latin typeface="Arial"/>
                <a:ea typeface="Arial"/>
                <a:cs typeface="Arial"/>
                <a:sym typeface="Arial"/>
              </a:rPr>
              <a:t>作為</a:t>
            </a:r>
            <a:r>
              <a:rPr lang="zh-TW" altLang="en-US" sz="1100" b="0" i="0" u="none" strike="noStrike" cap="none" dirty="0">
                <a:solidFill>
                  <a:srgbClr val="000000"/>
                </a:solidFill>
                <a:effectLst/>
                <a:latin typeface="Arial"/>
                <a:ea typeface="Arial"/>
                <a:cs typeface="Arial"/>
                <a:sym typeface="Arial"/>
              </a:rPr>
              <a:t>兩</a:t>
            </a:r>
            <a:r>
              <a:rPr lang="zh-TW" altLang="zh-TW" sz="1100" b="0" i="0" u="none" strike="noStrike" cap="none" dirty="0">
                <a:solidFill>
                  <a:srgbClr val="000000"/>
                </a:solidFill>
                <a:effectLst/>
                <a:latin typeface="Arial"/>
                <a:ea typeface="Arial"/>
                <a:cs typeface="Arial"/>
                <a:sym typeface="Arial"/>
              </a:rPr>
              <a:t>區塊鏈</a:t>
            </a:r>
            <a:r>
              <a:rPr lang="zh-TW" altLang="en-US" sz="1100" b="0" i="0" u="none" strike="noStrike" cap="none" dirty="0">
                <a:solidFill>
                  <a:srgbClr val="000000"/>
                </a:solidFill>
                <a:effectLst/>
                <a:latin typeface="Arial"/>
                <a:ea typeface="Arial"/>
                <a:cs typeface="Arial"/>
                <a:sym typeface="Arial"/>
              </a:rPr>
              <a:t>間的信息提供者，將區塊鏈主網上的數位貨幣交易傳遞至私有鏈儲存</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該服務也提供</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調用功能，使得我們可以從區塊鏈內部取得外部世界的資訊，或是其他鏈上的交易資料等</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而在本研究中，我們使用見證人機制來實現跨鏈技術</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01744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251733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806272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389052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1926558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Topics[0]:</a:t>
            </a:r>
            <a:r>
              <a:rPr lang="en-US" altLang="zh-TW" baseline="0" dirty="0" smtClean="0"/>
              <a:t> function method</a:t>
            </a:r>
          </a:p>
          <a:p>
            <a:pPr marL="0" lvl="0" indent="0" algn="l" rtl="0">
              <a:spcBef>
                <a:spcPts val="0"/>
              </a:spcBef>
              <a:spcAft>
                <a:spcPts val="0"/>
              </a:spcAft>
              <a:buNone/>
            </a:pPr>
            <a:r>
              <a:rPr lang="en-US" altLang="zh-TW" dirty="0" smtClean="0"/>
              <a:t>Topics[1]: sender</a:t>
            </a:r>
          </a:p>
          <a:p>
            <a:pPr marL="0" lvl="0" indent="0" algn="l" rtl="0">
              <a:spcBef>
                <a:spcPts val="0"/>
              </a:spcBef>
              <a:spcAft>
                <a:spcPts val="0"/>
              </a:spcAft>
              <a:buNone/>
            </a:pPr>
            <a:r>
              <a:rPr lang="en-US" altLang="zh-TW" dirty="0" smtClean="0"/>
              <a:t>Topics[2]: receiver</a:t>
            </a:r>
            <a:endParaRPr lang="zh-TW" altLang="en-US" dirty="0"/>
          </a:p>
        </p:txBody>
      </p:sp>
    </p:spTree>
    <p:extLst>
      <p:ext uri="{BB962C8B-B14F-4D97-AF65-F5344CB8AC3E}">
        <p14:creationId xmlns:p14="http://schemas.microsoft.com/office/powerpoint/2010/main" val="83203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35215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Topics[0]:</a:t>
            </a:r>
            <a:r>
              <a:rPr lang="en-US" altLang="zh-TW" baseline="0" dirty="0" smtClean="0"/>
              <a:t> function method</a:t>
            </a:r>
          </a:p>
          <a:p>
            <a:pPr marL="0" lvl="0" indent="0" algn="l" rtl="0">
              <a:spcBef>
                <a:spcPts val="0"/>
              </a:spcBef>
              <a:spcAft>
                <a:spcPts val="0"/>
              </a:spcAft>
              <a:buNone/>
            </a:pPr>
            <a:r>
              <a:rPr lang="en-US" altLang="zh-TW" dirty="0" smtClean="0"/>
              <a:t>Topics[1]: sender</a:t>
            </a:r>
          </a:p>
          <a:p>
            <a:pPr marL="0" lvl="0" indent="0" algn="l" rtl="0">
              <a:spcBef>
                <a:spcPts val="0"/>
              </a:spcBef>
              <a:spcAft>
                <a:spcPts val="0"/>
              </a:spcAft>
              <a:buNone/>
            </a:pPr>
            <a:r>
              <a:rPr lang="en-US" altLang="zh-TW" dirty="0" smtClean="0"/>
              <a:t>Topics[2]: receiver</a:t>
            </a:r>
            <a:endParaRPr lang="zh-TW" altLang="en-US" dirty="0"/>
          </a:p>
        </p:txBody>
      </p:sp>
    </p:spTree>
    <p:extLst>
      <p:ext uri="{BB962C8B-B14F-4D97-AF65-F5344CB8AC3E}">
        <p14:creationId xmlns:p14="http://schemas.microsoft.com/office/powerpoint/2010/main" val="3885285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769279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400234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a:t>
            </a:r>
            <a:endParaRPr lang="en-US" altLang="zh-TW" dirty="0"/>
          </a:p>
          <a:p>
            <a:pPr marL="0" lvl="0" indent="0" algn="l" rtl="0">
              <a:spcBef>
                <a:spcPts val="0"/>
              </a:spcBef>
              <a:spcAft>
                <a:spcPts val="0"/>
              </a:spcAft>
              <a:buNone/>
            </a:pPr>
            <a:r>
              <a:rPr lang="zh-TW" altLang="en-US" dirty="0"/>
              <a:t>我們更透過</a:t>
            </a:r>
            <a:r>
              <a:rPr lang="en-US" altLang="zh-TW" dirty="0"/>
              <a:t>Binary</a:t>
            </a:r>
            <a:r>
              <a:rPr lang="zh-TW" altLang="en-US" dirty="0"/>
              <a:t> </a:t>
            </a:r>
            <a:r>
              <a:rPr lang="en-US" altLang="zh-TW" dirty="0"/>
              <a:t>Search</a:t>
            </a:r>
            <a:r>
              <a:rPr lang="zh-TW" altLang="en-US" dirty="0"/>
              <a:t>的方式，更快速的取得欲查詢的交易內容</a:t>
            </a:r>
          </a:p>
        </p:txBody>
      </p:sp>
    </p:spTree>
    <p:extLst>
      <p:ext uri="{BB962C8B-B14F-4D97-AF65-F5344CB8AC3E}">
        <p14:creationId xmlns:p14="http://schemas.microsoft.com/office/powerpoint/2010/main" val="299667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服務取得的歷史交易，是由區塊高度依序存取得之，所以於智能合約中所儲存的所有皆是透過區塊高度去排序過的資料集，，我們更透過</a:t>
            </a:r>
            <a:r>
              <a:rPr lang="en-US" altLang="zh-TW" dirty="0"/>
              <a:t>Binary</a:t>
            </a:r>
            <a:r>
              <a:rPr lang="zh-TW" altLang="en-US" dirty="0"/>
              <a:t> </a:t>
            </a:r>
            <a:r>
              <a:rPr lang="en-US" altLang="zh-TW" dirty="0"/>
              <a:t>Search</a:t>
            </a:r>
            <a:r>
              <a:rPr lang="zh-TW" altLang="en-US" dirty="0"/>
              <a:t>的方式，更快速的取得欲查詢的交易內容</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10-10. 50-50</a:t>
            </a:r>
          </a:p>
          <a:p>
            <a:pPr marL="0" lvl="0" indent="0" algn="l" rtl="0">
              <a:spcBef>
                <a:spcPts val="0"/>
              </a:spcBef>
              <a:spcAft>
                <a:spcPts val="0"/>
              </a:spcAft>
              <a:buNone/>
            </a:pPr>
            <a:r>
              <a:rPr lang="zh-TW" altLang="en-US" dirty="0"/>
              <a:t>每個區塊高度有</a:t>
            </a:r>
            <a:r>
              <a:rPr lang="en-US" altLang="zh-TW" dirty="0"/>
              <a:t>10</a:t>
            </a:r>
            <a:r>
              <a:rPr lang="zh-TW" altLang="en-US" dirty="0"/>
              <a:t>筆要寫出來</a:t>
            </a:r>
            <a:endParaRPr lang="en-US" altLang="zh-TW" dirty="0"/>
          </a:p>
        </p:txBody>
      </p:sp>
    </p:spTree>
    <p:extLst>
      <p:ext uri="{BB962C8B-B14F-4D97-AF65-F5344CB8AC3E}">
        <p14:creationId xmlns:p14="http://schemas.microsoft.com/office/powerpoint/2010/main" val="358317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2784498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新增</a:t>
            </a:r>
            <a:r>
              <a:rPr lang="en-US" altLang="zh-TW" dirty="0"/>
              <a:t>/</a:t>
            </a:r>
            <a:r>
              <a:rPr lang="zh-TW" altLang="en-US" dirty="0"/>
              <a:t>修改 域追蹤的</a:t>
            </a:r>
            <a:r>
              <a:rPr lang="en-US" altLang="zh-TW" dirty="0"/>
              <a:t>ERC20 </a:t>
            </a:r>
            <a:r>
              <a:rPr lang="en-US" altLang="zh-TW" dirty="0" smtClean="0"/>
              <a:t>Token</a:t>
            </a:r>
          </a:p>
          <a:p>
            <a:pPr marL="0" lvl="0" indent="0" algn="l" rtl="0">
              <a:spcBef>
                <a:spcPts val="0"/>
              </a:spcBef>
              <a:spcAft>
                <a:spcPts val="0"/>
              </a:spcAft>
              <a:buNone/>
            </a:pPr>
            <a:endParaRPr lang="en-US" altLang="zh-TW" dirty="0" smtClean="0"/>
          </a:p>
          <a:p>
            <a:pPr marL="0" lvl="0" indent="0" algn="l" rtl="0">
              <a:spcBef>
                <a:spcPts val="0"/>
              </a:spcBef>
              <a:spcAft>
                <a:spcPts val="0"/>
              </a:spcAft>
              <a:buNone/>
            </a:pPr>
            <a:r>
              <a:rPr lang="zh-TW" altLang="en-US" dirty="0" smtClean="0"/>
              <a:t>重作一張圖</a:t>
            </a:r>
            <a:endParaRPr lang="zh-TW" altLang="en-US" dirty="0"/>
          </a:p>
        </p:txBody>
      </p:sp>
    </p:spTree>
    <p:extLst>
      <p:ext uri="{BB962C8B-B14F-4D97-AF65-F5344CB8AC3E}">
        <p14:creationId xmlns:p14="http://schemas.microsoft.com/office/powerpoint/2010/main" val="2210080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f7241b6e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f7241b6e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extLst>
      <p:ext uri="{BB962C8B-B14F-4D97-AF65-F5344CB8AC3E}">
        <p14:creationId xmlns:p14="http://schemas.microsoft.com/office/powerpoint/2010/main" val="2577616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3560455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f6ddfc01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f6ddfc01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最後感謝各位委員今日的參與</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2328533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575663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此</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圖太抽象，給一個表，交易內容有什麼</a:t>
            </a:r>
            <a:endPar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問題：區塊</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100~ 200</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間 Ａ給Ｂ多少</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USDT</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token…</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發生的交易</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-&gt; </a:t>
            </a:r>
            <a:r>
              <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1" lang="zh-TW" altLang="en-US" sz="1100" b="1" dirty="0" smtClean="0">
                <a:latin typeface="Times New Roman" panose="02020603050405020304" pitchFamily="18" charset="0"/>
                <a:cs typeface="Times New Roman" panose="02020603050405020304" pitchFamily="18" charset="0"/>
              </a:rPr>
              <a:t>給範圍查詢的例子 </a:t>
            </a:r>
            <a:r>
              <a:rPr kumimoji="1" lang="en-US" altLang="zh-TW" sz="1100" b="1" dirty="0" smtClean="0">
                <a:latin typeface="Times New Roman" panose="02020603050405020304" pitchFamily="18" charset="0"/>
                <a:cs typeface="Times New Roman" panose="02020603050405020304" pitchFamily="18" charset="0"/>
              </a:rPr>
              <a:t>or </a:t>
            </a:r>
            <a:r>
              <a:rPr kumimoji="1" lang="zh-TW" altLang="en-US" sz="1100" b="1" dirty="0" smtClean="0">
                <a:latin typeface="Times New Roman" panose="02020603050405020304" pitchFamily="18" charset="0"/>
                <a:cs typeface="Times New Roman" panose="02020603050405020304" pitchFamily="18" charset="0"/>
              </a:rPr>
              <a:t>網頁截圖</a:t>
            </a:r>
            <a:endParaRPr kumimoji="1" lang="en-US" altLang="zh-TW" sz="11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0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85041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13309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10.png"/><Relationship Id="rId1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去中心化數位貨幣交易記錄與查詢服務：設計與</a:t>
            </a:r>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以太坊實作</a:t>
            </a:r>
            <a:endParaRPr sz="3600" dirty="0">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A Decentralized Digital Currency Tracing Service: Design and Implementation on Ethereum</a:t>
            </a:r>
            <a:endParaRPr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8" y="3235341"/>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研究生：</a:t>
            </a:r>
            <a:r>
              <a:rPr lang="zh-TW" altLang="en-US" sz="2400" dirty="0">
                <a:solidFill>
                  <a:schemeClr val="tx1"/>
                </a:solidFill>
                <a:latin typeface="標楷體" panose="03000509000000000000" pitchFamily="65" charset="-120"/>
                <a:ea typeface="標楷體" panose="03000509000000000000" pitchFamily="65" charset="-120"/>
              </a:rPr>
              <a:t>朱奕寧</a:t>
            </a:r>
            <a:endParaRPr sz="2400" dirty="0">
              <a:solidFill>
                <a:schemeClr val="tx1"/>
              </a:solidFill>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 指導教授：</a:t>
            </a:r>
            <a:r>
              <a:rPr lang="zh-TW" altLang="en-US" sz="2400" dirty="0">
                <a:solidFill>
                  <a:schemeClr val="tx1"/>
                </a:solidFill>
                <a:latin typeface="標楷體" panose="03000509000000000000" pitchFamily="65" charset="-120"/>
                <a:ea typeface="標楷體" panose="03000509000000000000" pitchFamily="65" charset="-120"/>
              </a:rPr>
              <a:t>郭桐惟</a:t>
            </a:r>
            <a:r>
              <a:rPr lang="zh-TW" sz="2400" dirty="0">
                <a:solidFill>
                  <a:schemeClr val="tx1"/>
                </a:solidFill>
                <a:latin typeface="標楷體" panose="03000509000000000000" pitchFamily="65" charset="-120"/>
                <a:ea typeface="標楷體" panose="03000509000000000000" pitchFamily="65" charset="-120"/>
              </a:rPr>
              <a:t> 教授</a:t>
            </a:r>
            <a:endParaRPr sz="2400" dirty="0">
              <a:solidFill>
                <a:schemeClr val="tx1"/>
              </a:solidFill>
              <a:latin typeface="標楷體" panose="03000509000000000000" pitchFamily="65" charset="-120"/>
              <a:ea typeface="標楷體" panose="03000509000000000000" pitchFamily="65" charset="-120"/>
            </a:endParaRPr>
          </a:p>
        </p:txBody>
      </p:sp>
      <p:pic>
        <p:nvPicPr>
          <p:cNvPr id="56" name="Google Shape;56;p13"/>
          <p:cNvPicPr preferRelativeResize="0"/>
          <p:nvPr/>
        </p:nvPicPr>
        <p:blipFill>
          <a:blip r:embed="rId3">
            <a:alphaModFix/>
          </a:blip>
          <a:stretch>
            <a:fillRect/>
          </a:stretch>
        </p:blipFill>
        <p:spPr>
          <a:xfrm>
            <a:off x="8226279" y="0"/>
            <a:ext cx="917724" cy="89784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Ethereum</a:t>
            </a:r>
            <a:r>
              <a:rPr lang="en-US" sz="3200" dirty="0">
                <a:latin typeface="Times New Roman" panose="02020603050405020304" pitchFamily="18" charset="0"/>
                <a:ea typeface="標楷體" panose="03000509000000000000" pitchFamily="65" charset="-120"/>
                <a:cs typeface="Times New Roman" panose="02020603050405020304" pitchFamily="18" charset="0"/>
              </a:rPr>
              <a:t> Query Language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將區塊鏈上之信息儲存至本地資料庫</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SQL</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相似之查詢</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語言：檢索區塊鏈</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中的區塊內容、交易內容</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檢索</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數位</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pic>
        <p:nvPicPr>
          <p:cNvPr id="6" name="圖片 5"/>
          <p:cNvPicPr/>
          <p:nvPr/>
        </p:nvPicPr>
        <p:blipFill>
          <a:blip r:embed="rId4">
            <a:extLst>
              <a:ext uri="{28A0092B-C50C-407E-A947-70E740481C1C}">
                <a14:useLocalDpi xmlns:a14="http://schemas.microsoft.com/office/drawing/2010/main" val="0"/>
              </a:ext>
            </a:extLst>
          </a:blip>
          <a:srcRect/>
          <a:stretch>
            <a:fillRect/>
          </a:stretch>
        </p:blipFill>
        <p:spPr bwMode="auto">
          <a:xfrm>
            <a:off x="1739376" y="2911115"/>
            <a:ext cx="5665248" cy="2307886"/>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43731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err="1" smtClean="0">
                <a:latin typeface="Times New Roman" panose="02020603050405020304" pitchFamily="18" charset="0"/>
                <a:ea typeface="標楷體" panose="03000509000000000000" pitchFamily="65" charset="-120"/>
                <a:cs typeface="Times New Roman" panose="02020603050405020304" pitchFamily="18" charset="0"/>
              </a:rPr>
              <a:t>BigchainDB</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去中心</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化資料庫、支援</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NoSQL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語言</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保有</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區塊鏈特性：不可改變性、數字資產的建立和轉移</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檢索</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數位</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677158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Etherscan</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Block Explorer</a:t>
            </a: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可察看數位貨幣交易</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內容</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雙方位址、時間和數量</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提供統計圖表和數據，分析供應量增長、貨幣價格漲幅等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無提供範圍搜索</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功能</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區塊高度範圍</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、時間範圍等</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功能</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endParaRPr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1195934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ea typeface="標楷體" panose="03000509000000000000" pitchFamily="65" charset="-120"/>
                <a:cs typeface="Times New Roman" panose="02020603050405020304" pitchFamily="18" charset="0"/>
              </a:rPr>
              <a:t>Event Listener</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web3 API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訂閱並</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監聽特定事件（可自訂義事件內容）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必須修</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改</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智能合約，</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並</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於交易</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發生</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時發送事件</a:t>
            </a:r>
            <a:endPar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無法修改已部署的智能</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合約</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取得之交易信息大多儲存於本地資料庫</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中</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有一外部伺服器負責監聽事件</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1096790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2130392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cxnSp>
        <p:nvCxnSpPr>
          <p:cNvPr id="4" name="直線接點 3"/>
          <p:cNvCxnSpPr/>
          <p:nvPr/>
        </p:nvCxnSpPr>
        <p:spPr>
          <a:xfrm flipV="1">
            <a:off x="97274" y="2484911"/>
            <a:ext cx="8781393" cy="15768"/>
          </a:xfrm>
          <a:prstGeom prst="line">
            <a:avLst/>
          </a:prstGeom>
          <a:ln w="3175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881847" y="2099660"/>
            <a:ext cx="136447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A</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12" name="文字方塊 11"/>
          <p:cNvSpPr txBox="1"/>
          <p:nvPr/>
        </p:nvSpPr>
        <p:spPr>
          <a:xfrm>
            <a:off x="3887457" y="2501924"/>
            <a:ext cx="135325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B</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44" name="投影片編號版面配置區 4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graphicFrame>
        <p:nvGraphicFramePr>
          <p:cNvPr id="28" name="表格 27"/>
          <p:cNvGraphicFramePr>
            <a:graphicFrameLocks noGrp="1"/>
          </p:cNvGraphicFramePr>
          <p:nvPr>
            <p:extLst>
              <p:ext uri="{D42A27DB-BD31-4B8C-83A1-F6EECF244321}">
                <p14:modId xmlns:p14="http://schemas.microsoft.com/office/powerpoint/2010/main" val="1265400087"/>
              </p:ext>
            </p:extLst>
          </p:nvPr>
        </p:nvGraphicFramePr>
        <p:xfrm>
          <a:off x="922790"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29" name="圓角矩形 28"/>
          <p:cNvSpPr/>
          <p:nvPr/>
        </p:nvSpPr>
        <p:spPr>
          <a:xfrm>
            <a:off x="750161"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727804"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180463308"/>
              </p:ext>
            </p:extLst>
          </p:nvPr>
        </p:nvGraphicFramePr>
        <p:xfrm>
          <a:off x="5529872"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34" name="圓角矩形 33"/>
          <p:cNvSpPr/>
          <p:nvPr/>
        </p:nvSpPr>
        <p:spPr>
          <a:xfrm>
            <a:off x="5357243"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6334886"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37" name="直線接點 36"/>
          <p:cNvCxnSpPr/>
          <p:nvPr/>
        </p:nvCxnSpPr>
        <p:spPr>
          <a:xfrm>
            <a:off x="4001548" y="1293230"/>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2749648396"/>
              </p:ext>
            </p:extLst>
          </p:nvPr>
        </p:nvGraphicFramePr>
        <p:xfrm>
          <a:off x="1600721" y="2939927"/>
          <a:ext cx="5777941" cy="1920240"/>
        </p:xfrm>
        <a:graphic>
          <a:graphicData uri="http://schemas.openxmlformats.org/drawingml/2006/table">
            <a:tbl>
              <a:tblPr firstRow="1" bandRow="1">
                <a:tableStyleId>{8A107856-5554-42FB-B03E-39F5DBC370BA}</a:tableStyleId>
              </a:tblPr>
              <a:tblGrid>
                <a:gridCol w="1097030">
                  <a:extLst>
                    <a:ext uri="{9D8B030D-6E8A-4147-A177-3AD203B41FA5}">
                      <a16:colId xmlns:a16="http://schemas.microsoft.com/office/drawing/2014/main" val="3442735279"/>
                    </a:ext>
                  </a:extLst>
                </a:gridCol>
                <a:gridCol w="573193">
                  <a:extLst>
                    <a:ext uri="{9D8B030D-6E8A-4147-A177-3AD203B41FA5}">
                      <a16:colId xmlns:a16="http://schemas.microsoft.com/office/drawing/2014/main" val="3800973247"/>
                    </a:ext>
                  </a:extLst>
                </a:gridCol>
                <a:gridCol w="1304708">
                  <a:extLst>
                    <a:ext uri="{9D8B030D-6E8A-4147-A177-3AD203B41FA5}">
                      <a16:colId xmlns:a16="http://schemas.microsoft.com/office/drawing/2014/main" val="3935157640"/>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err="1" smtClean="0">
                          <a:solidFill>
                            <a:schemeClr val="tx1"/>
                          </a:solidFill>
                          <a:latin typeface="Times New Roman" panose="02020603050405020304" pitchFamily="18" charset="0"/>
                          <a:cs typeface="Times New Roman" panose="02020603050405020304" pitchFamily="18" charset="0"/>
                        </a:rPr>
                        <a:t>Tx</a:t>
                      </a:r>
                      <a:r>
                        <a:rPr lang="en-US" altLang="zh-TW" sz="1200" dirty="0" smtClean="0">
                          <a:solidFill>
                            <a:schemeClr val="tx1"/>
                          </a:solidFill>
                          <a:latin typeface="Times New Roman" panose="02020603050405020304" pitchFamily="18" charset="0"/>
                          <a:cs typeface="Times New Roman" panose="02020603050405020304" pitchFamily="18" charset="0"/>
                        </a:rPr>
                        <a:t> Hash</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Time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324.91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1138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41" name="文字方塊 40"/>
          <p:cNvSpPr txBox="1"/>
          <p:nvPr/>
        </p:nvSpPr>
        <p:spPr>
          <a:xfrm>
            <a:off x="3201389" y="4918317"/>
            <a:ext cx="2573162"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Smart Contract</a:t>
            </a:r>
            <a:r>
              <a:rPr lang="zh-TW" altLang="en-US" sz="1200" dirty="0" smtClean="0">
                <a:latin typeface="Times New Roman" panose="02020603050405020304" pitchFamily="18" charset="0"/>
                <a:cs typeface="Times New Roman" panose="02020603050405020304" pitchFamily="18" charset="0"/>
              </a:rPr>
              <a:t>（</a:t>
            </a:r>
            <a:r>
              <a:rPr lang="en-US" altLang="zh-TW" sz="1200" dirty="0" smtClean="0">
                <a:latin typeface="Times New Roman" panose="02020603050405020304" pitchFamily="18" charset="0"/>
                <a:cs typeface="Times New Roman" panose="02020603050405020304" pitchFamily="18" charset="0"/>
              </a:rPr>
              <a:t>USDT TX Storage</a:t>
            </a:r>
            <a:r>
              <a:rPr lang="zh-TW" altLang="en-US"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p:txBody>
      </p:sp>
      <p:sp>
        <p:nvSpPr>
          <p:cNvPr id="5" name="矩形 4"/>
          <p:cNvSpPr/>
          <p:nvPr/>
        </p:nvSpPr>
        <p:spPr>
          <a:xfrm>
            <a:off x="1499017" y="2880293"/>
            <a:ext cx="5980925" cy="2048318"/>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3159950" y="2235864"/>
            <a:ext cx="289133" cy="60461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673477" y="2203829"/>
            <a:ext cx="284486" cy="636649"/>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943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系統</a:t>
            </a:r>
            <a:r>
              <a:rPr lang="zh-TW" altLang="en-US" sz="3200" dirty="0">
                <a:latin typeface="標楷體" panose="03000509000000000000" pitchFamily="65" charset="-120"/>
                <a:ea typeface="標楷體" panose="03000509000000000000" pitchFamily="65" charset="-120"/>
              </a:rPr>
              <a:t>設計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5"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使用者可自行</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新增</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欲</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追蹤之數位貨幣</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儲存交易</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利用跨鏈技術存取兩不同區塊鏈上的資訊</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提供「區塊範圍」與「時間範圍」的搜索功能</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2288675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為何是智能合約</a:t>
            </a:r>
            <a:r>
              <a:rPr lang="zh-TW" altLang="en-US" sz="3200" dirty="0">
                <a:latin typeface="標楷體" panose="03000509000000000000" pitchFamily="65" charset="-120"/>
                <a:ea typeface="標楷體" panose="03000509000000000000" pitchFamily="65" charset="-120"/>
              </a:rPr>
              <a:t>？</a:t>
            </a:r>
            <a:endParaRPr sz="3200" dirty="0">
              <a:latin typeface="標楷體" panose="03000509000000000000" pitchFamily="65" charset="-120"/>
              <a:ea typeface="標楷體" panose="03000509000000000000" pitchFamily="65" charset="-120"/>
            </a:endParaRPr>
          </a:p>
        </p:txBody>
      </p:sp>
      <p:sp>
        <p:nvSpPr>
          <p:cNvPr id="94"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可用於儲存資料</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高效率：自動化</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內容</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高安全性：佈署後不可改變、且內容不可任意竄改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客製</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化：能依照需求進行開發</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681422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為何使用另一區塊</a:t>
            </a:r>
            <a:r>
              <a:rPr lang="zh-TW" altLang="en-US" sz="3200" dirty="0" smtClean="0">
                <a:latin typeface="標楷體" panose="03000509000000000000" pitchFamily="65" charset="-120"/>
                <a:ea typeface="標楷體" panose="03000509000000000000" pitchFamily="65" charset="-120"/>
              </a:rPr>
              <a:t>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
        <p:nvSpPr>
          <p:cNvPr id="7"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去中心化</a:t>
            </a:r>
            <a:endParaRPr lang="en-US" altLang="zh-TW" dirty="0">
              <a:ea typeface="標楷體" panose="03000509000000000000" pitchFamily="65" charset="-12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紀錄不得任意竄改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避免區塊鏈上之交易擁塞</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buFont typeface="Arial"/>
              <a:buAutoNum type="arabicPeriod"/>
            </a:pP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26193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為何需</a:t>
            </a:r>
            <a:r>
              <a:rPr lang="zh-TW" altLang="en-US" sz="3200" dirty="0">
                <a:latin typeface="標楷體" panose="03000509000000000000" pitchFamily="65" charset="-120"/>
                <a:ea typeface="標楷體" panose="03000509000000000000" pitchFamily="65" charset="-120"/>
              </a:rPr>
              <a:t>要</a:t>
            </a:r>
            <a:r>
              <a:rPr lang="zh-TW" altLang="en-US" sz="3200" dirty="0" smtClean="0">
                <a:latin typeface="標楷體" panose="03000509000000000000" pitchFamily="65" charset="-120"/>
                <a:ea typeface="標楷體" panose="03000509000000000000" pitchFamily="65" charset="-120"/>
              </a:rPr>
              <a:t>跨</a:t>
            </a:r>
            <a:r>
              <a:rPr lang="zh-TW" altLang="en-US" sz="3200" dirty="0">
                <a:latin typeface="標楷體" panose="03000509000000000000" pitchFamily="65" charset="-120"/>
                <a:ea typeface="標楷體" panose="03000509000000000000" pitchFamily="65" charset="-120"/>
              </a:rPr>
              <a:t>鏈</a:t>
            </a:r>
            <a:r>
              <a:rPr lang="zh-TW" altLang="en-US" sz="3200" dirty="0" smtClean="0">
                <a:latin typeface="標楷體" panose="03000509000000000000" pitchFamily="65" charset="-120"/>
                <a:ea typeface="標楷體" panose="03000509000000000000" pitchFamily="65" charset="-120"/>
              </a:rPr>
              <a:t>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兩區塊鏈間無法直接交換</a:t>
            </a:r>
            <a:r>
              <a:rPr lang="zh-TW" altLang="en-US" sz="2400" dirty="0">
                <a:solidFill>
                  <a:schemeClr val="tx1"/>
                </a:solidFill>
                <a:latin typeface="標楷體" panose="03000509000000000000" pitchFamily="65" charset="-120"/>
                <a:ea typeface="標楷體" panose="03000509000000000000" pitchFamily="65" charset="-120"/>
              </a:rPr>
              <a:t>彼此</a:t>
            </a:r>
            <a:r>
              <a:rPr lang="zh-TW" altLang="en-US" sz="2400" dirty="0" smtClean="0">
                <a:solidFill>
                  <a:schemeClr val="tx1"/>
                </a:solidFill>
                <a:latin typeface="標楷體" panose="03000509000000000000" pitchFamily="65" charset="-120"/>
                <a:ea typeface="標楷體" panose="03000509000000000000" pitchFamily="65" charset="-120"/>
              </a:rPr>
              <a:t>鏈上數據</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需仰賴第三方角色，負責傳遞兩方信息</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技術種類：對第三方的依賴程度區分</a:t>
            </a:r>
            <a:endParaRPr lang="en-US" altLang="zh-TW" sz="2400" dirty="0" smtClean="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smtClean="0">
                <a:solidFill>
                  <a:srgbClr val="FF0000"/>
                </a:solidFill>
                <a:latin typeface="標楷體" panose="03000509000000000000" pitchFamily="65" charset="-120"/>
                <a:ea typeface="標楷體" panose="03000509000000000000" pitchFamily="65" charset="-120"/>
              </a:rPr>
              <a:t>見證人（</a:t>
            </a:r>
            <a:r>
              <a:rPr lang="en-US" altLang="zh-TW" sz="2000" dirty="0" smtClean="0">
                <a:solidFill>
                  <a:srgbClr val="FF0000"/>
                </a:solidFill>
                <a:latin typeface="標楷體" panose="03000509000000000000" pitchFamily="65" charset="-120"/>
                <a:ea typeface="標楷體" panose="03000509000000000000" pitchFamily="65" charset="-120"/>
              </a:rPr>
              <a:t>Notary</a:t>
            </a:r>
            <a:r>
              <a:rPr lang="zh-TW" altLang="en-US" sz="2000" dirty="0">
                <a:solidFill>
                  <a:srgbClr val="FF0000"/>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中心化的機制，完全信任由第三方傳遞的資料正確性</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smtClean="0">
                <a:solidFill>
                  <a:schemeClr val="tx1"/>
                </a:solidFill>
                <a:latin typeface="標楷體" panose="03000509000000000000" pitchFamily="65" charset="-120"/>
                <a:ea typeface="標楷體" panose="03000509000000000000" pitchFamily="65" charset="-120"/>
              </a:rPr>
              <a:t>中繼（</a:t>
            </a:r>
            <a:r>
              <a:rPr lang="en-US" altLang="zh-TW" sz="2000" dirty="0" smtClean="0">
                <a:solidFill>
                  <a:schemeClr val="tx1"/>
                </a:solidFill>
                <a:latin typeface="標楷體" panose="03000509000000000000" pitchFamily="65" charset="-120"/>
                <a:ea typeface="標楷體" panose="03000509000000000000" pitchFamily="65" charset="-120"/>
              </a:rPr>
              <a:t>Relay</a:t>
            </a:r>
            <a:r>
              <a:rPr lang="zh-TW" altLang="en-US" sz="2000" dirty="0">
                <a:solidFill>
                  <a:schemeClr val="tx1"/>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中繼者負責傳遞信息，但不保證其正確性，需自行驗證</a:t>
            </a:r>
            <a:endParaRPr lang="en"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2770345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3769341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3"/>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4"/>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5"/>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cxnSp>
        <p:nvCxnSpPr>
          <p:cNvPr id="59" name="直線接點 58"/>
          <p:cNvCxnSpPr>
            <a:stCxn id="52" idx="2"/>
          </p:cNvCxnSpPr>
          <p:nvPr/>
        </p:nvCxnSpPr>
        <p:spPr>
          <a:xfrm flipH="1">
            <a:off x="7630696" y="2790611"/>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7095549" y="943520"/>
            <a:ext cx="1076513" cy="877073"/>
            <a:chOff x="7095549" y="943520"/>
            <a:chExt cx="1076513" cy="877073"/>
          </a:xfrm>
        </p:grpSpPr>
        <p:grpSp>
          <p:nvGrpSpPr>
            <p:cNvPr id="46" name="群組 45"/>
            <p:cNvGrpSpPr/>
            <p:nvPr/>
          </p:nvGrpSpPr>
          <p:grpSpPr>
            <a:xfrm>
              <a:off x="7095549" y="945538"/>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7848190" y="943520"/>
              <a:ext cx="177800" cy="177800"/>
            </a:xfrm>
            <a:prstGeom prst="rect">
              <a:avLst/>
            </a:prstGeom>
          </p:spPr>
        </p:pic>
      </p:grpSp>
      <p:grpSp>
        <p:nvGrpSpPr>
          <p:cNvPr id="5" name="群組 4"/>
          <p:cNvGrpSpPr/>
          <p:nvPr/>
        </p:nvGrpSpPr>
        <p:grpSpPr>
          <a:xfrm>
            <a:off x="7092440" y="1915556"/>
            <a:ext cx="1076513" cy="875055"/>
            <a:chOff x="7092440" y="1915556"/>
            <a:chExt cx="1076513" cy="875055"/>
          </a:xfrm>
        </p:grpSpPr>
        <p:grpSp>
          <p:nvGrpSpPr>
            <p:cNvPr id="50" name="群組 49"/>
            <p:cNvGrpSpPr/>
            <p:nvPr/>
          </p:nvGrpSpPr>
          <p:grpSpPr>
            <a:xfrm>
              <a:off x="7092440" y="1915556"/>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7850422" y="1926740"/>
              <a:ext cx="203200" cy="203200"/>
            </a:xfrm>
            <a:prstGeom prst="rect">
              <a:avLst/>
            </a:prstGeom>
          </p:spPr>
        </p:pic>
      </p:grpSp>
      <p:grpSp>
        <p:nvGrpSpPr>
          <p:cNvPr id="12" name="群組 11"/>
          <p:cNvGrpSpPr/>
          <p:nvPr/>
        </p:nvGrpSpPr>
        <p:grpSpPr>
          <a:xfrm>
            <a:off x="7092440" y="3306676"/>
            <a:ext cx="1076513" cy="875055"/>
            <a:chOff x="7092440" y="3306676"/>
            <a:chExt cx="1076513" cy="875055"/>
          </a:xfrm>
        </p:grpSpPr>
        <p:grpSp>
          <p:nvGrpSpPr>
            <p:cNvPr id="54" name="群組 53"/>
            <p:cNvGrpSpPr/>
            <p:nvPr/>
          </p:nvGrpSpPr>
          <p:grpSpPr>
            <a:xfrm>
              <a:off x="7092440" y="3306676"/>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7850422" y="3309950"/>
              <a:ext cx="203200" cy="203200"/>
            </a:xfrm>
            <a:prstGeom prst="rect">
              <a:avLst/>
            </a:prstGeom>
          </p:spPr>
        </p:pic>
      </p:grpSp>
      <p:sp>
        <p:nvSpPr>
          <p:cNvPr id="48"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合約設計</a:t>
            </a:r>
            <a:endParaRPr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502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par>
                                <p:cTn id="14" presetID="14"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par>
                                <p:cTn id="25" presetID="14" presetClass="entr" presetSubtype="1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par>
                                <p:cTn id="28" presetID="14" presetClass="entr" presetSubtype="1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randombar(horizontal)">
                                      <p:cBhvr>
                                        <p:cTn id="30" dur="500"/>
                                        <p:tgtEl>
                                          <p:spTgt spid="39"/>
                                        </p:tgtEl>
                                      </p:cBhvr>
                                    </p:animEffect>
                                  </p:childTnLst>
                                </p:cTn>
                              </p:par>
                              <p:par>
                                <p:cTn id="31" presetID="14" presetClass="entr" presetSubtype="1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500"/>
                                        <p:tgtEl>
                                          <p:spTgt spid="31"/>
                                        </p:tgtEl>
                                      </p:cBhvr>
                                    </p:animEffect>
                                  </p:childTnLst>
                                </p:cTn>
                              </p:par>
                              <p:par>
                                <p:cTn id="37" presetID="14" presetClass="entr" presetSubtype="1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randombar(horizontal)">
                                      <p:cBhvr>
                                        <p:cTn id="39" dur="500"/>
                                        <p:tgtEl>
                                          <p:spTgt spid="41"/>
                                        </p:tgtEl>
                                      </p:cBhvr>
                                    </p:animEffect>
                                  </p:childTnLst>
                                </p:cTn>
                              </p:par>
                              <p:par>
                                <p:cTn id="40" presetID="14" presetClass="entr" presetSubtype="1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randombar(horizontal)">
                                      <p:cBhvr>
                                        <p:cTn id="42" dur="500"/>
                                        <p:tgtEl>
                                          <p:spTgt spid="37"/>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randombar(horizontal)">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randombar(horizontal)">
                                      <p:cBhvr>
                                        <p:cTn id="50" dur="500"/>
                                        <p:tgtEl>
                                          <p:spTgt spid="71"/>
                                        </p:tgtEl>
                                      </p:cBhvr>
                                    </p:animEffect>
                                  </p:childTnLst>
                                </p:cTn>
                              </p:par>
                              <p:par>
                                <p:cTn id="51" presetID="14" presetClass="entr" presetSubtype="1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randombar(horizontal)">
                                      <p:cBhvr>
                                        <p:cTn id="53" dur="500"/>
                                        <p:tgtEl>
                                          <p:spTgt spid="6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randombar(horizontal)">
                                      <p:cBhvr>
                                        <p:cTn id="56" dur="500"/>
                                        <p:tgtEl>
                                          <p:spTgt spid="72"/>
                                        </p:tgtEl>
                                      </p:cBhvr>
                                    </p:animEffect>
                                  </p:childTnLst>
                                </p:cTn>
                              </p:par>
                              <p:par>
                                <p:cTn id="57" presetID="14" presetClass="entr" presetSubtype="1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randombar(horizontal)">
                                      <p:cBhvr>
                                        <p:cTn id="59" dur="500"/>
                                        <p:tgtEl>
                                          <p:spTgt spid="6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randombar(horizontal)">
                                      <p:cBhvr>
                                        <p:cTn id="62" dur="500"/>
                                        <p:tgtEl>
                                          <p:spTgt spid="73"/>
                                        </p:tgtEl>
                                      </p:cBhvr>
                                    </p:animEffect>
                                  </p:childTnLst>
                                </p:cTn>
                              </p:par>
                              <p:par>
                                <p:cTn id="63" presetID="14" presetClass="entr" presetSubtype="1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randombar(horizontal)">
                                      <p:cBhvr>
                                        <p:cTn id="65" dur="500"/>
                                        <p:tgtEl>
                                          <p:spTgt spid="70"/>
                                        </p:tgtEl>
                                      </p:cBhvr>
                                    </p:animEffect>
                                  </p:childTnLst>
                                </p:cTn>
                              </p:par>
                              <p:par>
                                <p:cTn id="66" presetID="14" presetClass="entr" presetSubtype="1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randombar(horizontal)">
                                      <p:cBhvr>
                                        <p:cTn id="68" dur="500"/>
                                        <p:tgtEl>
                                          <p:spTgt spid="12"/>
                                        </p:tgtEl>
                                      </p:cBhvr>
                                    </p:animEffect>
                                  </p:childTnLst>
                                </p:cTn>
                              </p:par>
                              <p:par>
                                <p:cTn id="69" presetID="14" presetClass="entr" presetSubtype="1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randombar(horizontal)">
                                      <p:cBhvr>
                                        <p:cTn id="71" dur="500"/>
                                        <p:tgtEl>
                                          <p:spTgt spid="5"/>
                                        </p:tgtEl>
                                      </p:cBhvr>
                                    </p:animEffect>
                                  </p:childTnLst>
                                </p:cTn>
                              </p:par>
                              <p:par>
                                <p:cTn id="72" presetID="14" presetClass="entr" presetSubtype="10"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randombar(horizontal)">
                                      <p:cBhvr>
                                        <p:cTn id="74" dur="500"/>
                                        <p:tgtEl>
                                          <p:spTgt spid="59"/>
                                        </p:tgtEl>
                                      </p:cBhvr>
                                    </p:animEffect>
                                  </p:childTnLst>
                                </p:cTn>
                              </p:par>
                              <p:par>
                                <p:cTn id="75" presetID="14" presetClass="entr" presetSubtype="10"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randombar(horizontal)">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31" grpId="0"/>
      <p:bldP spid="35" grpId="0"/>
      <p:bldP spid="38" grpId="0"/>
      <p:bldP spid="71" grpId="0"/>
      <p:bldP spid="72" grpId="0"/>
      <p:bldP spid="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04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0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5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randombar(horizontal)">
                                      <p:cBhvr>
                                        <p:cTn id="18" dur="500"/>
                                        <p:tgtEl>
                                          <p:spTgt spid="109"/>
                                        </p:tgtEl>
                                      </p:cBhvr>
                                    </p:animEffect>
                                  </p:childTnLst>
                                </p:cTn>
                              </p:par>
                              <p:par>
                                <p:cTn id="19" presetID="14" presetClass="entr" presetSubtype="1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randombar(horizontal)">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randombar(horizontal)">
                                      <p:cBhvr>
                                        <p:cTn id="26" dur="500"/>
                                        <p:tgtEl>
                                          <p:spTgt spid="107"/>
                                        </p:tgtEl>
                                      </p:cBhvr>
                                    </p:animEffect>
                                  </p:childTnLst>
                                </p:cTn>
                              </p:par>
                              <p:par>
                                <p:cTn id="27" presetID="14" presetClass="entr" presetSubtype="1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randombar(horizontal)">
                                      <p:cBhvr>
                                        <p:cTn id="29" dur="500"/>
                                        <p:tgtEl>
                                          <p:spTgt spid="30"/>
                                        </p:tgtEl>
                                      </p:cBhvr>
                                    </p:animEffect>
                                  </p:childTnLst>
                                </p:cTn>
                              </p:par>
                              <p:par>
                                <p:cTn id="30" presetID="14"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randombar(horizontal)">
                                      <p:cBhvr>
                                        <p:cTn id="37" dur="500"/>
                                        <p:tgtEl>
                                          <p:spTgt spid="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5"/>
                                        </p:tgtEl>
                                        <p:attrNameLst>
                                          <p:attrName>style.visibility</p:attrName>
                                        </p:attrNameLst>
                                      </p:cBhvr>
                                      <p:to>
                                        <p:strVal val="visible"/>
                                      </p:to>
                                    </p:set>
                                    <p:animEffect transition="in" filter="randombar(horizontal)">
                                      <p:cBhvr>
                                        <p:cTn id="40" dur="500"/>
                                        <p:tgtEl>
                                          <p:spTgt spid="135"/>
                                        </p:tgtEl>
                                      </p:cBhvr>
                                    </p:animEffect>
                                  </p:childTnLst>
                                </p:cTn>
                              </p:par>
                              <p:par>
                                <p:cTn id="41" presetID="14" presetClass="entr" presetSubtype="1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randombar(horizontal)">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randombar(horizontal)">
                                      <p:cBhvr>
                                        <p:cTn id="48" dur="500"/>
                                        <p:tgtEl>
                                          <p:spTgt spid="95"/>
                                        </p:tgtEl>
                                      </p:cBhvr>
                                    </p:animEffect>
                                  </p:childTnLst>
                                </p:cTn>
                              </p:par>
                              <p:par>
                                <p:cTn id="49" presetID="14" presetClass="entr" presetSubtype="1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randombar(horizontal)">
                                      <p:cBhvr>
                                        <p:cTn id="51" dur="500"/>
                                        <p:tgtEl>
                                          <p:spTgt spid="93"/>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animEffect transition="in" filter="randombar(horizontal)">
                                      <p:cBhvr>
                                        <p:cTn id="59" dur="500"/>
                                        <p:tgtEl>
                                          <p:spTgt spid="149"/>
                                        </p:tgtEl>
                                      </p:cBhvr>
                                    </p:animEffect>
                                  </p:childTnLst>
                                </p:cTn>
                              </p:par>
                              <p:par>
                                <p:cTn id="60" presetID="14" presetClass="entr" presetSubtype="10" fill="hold" nodeType="withEffect">
                                  <p:stCondLst>
                                    <p:cond delay="0"/>
                                  </p:stCondLst>
                                  <p:childTnLst>
                                    <p:set>
                                      <p:cBhvr>
                                        <p:cTn id="61" dur="1" fill="hold">
                                          <p:stCondLst>
                                            <p:cond delay="0"/>
                                          </p:stCondLst>
                                        </p:cTn>
                                        <p:tgtEl>
                                          <p:spTgt spid="147"/>
                                        </p:tgtEl>
                                        <p:attrNameLst>
                                          <p:attrName>style.visibility</p:attrName>
                                        </p:attrNameLst>
                                      </p:cBhvr>
                                      <p:to>
                                        <p:strVal val="visible"/>
                                      </p:to>
                                    </p:set>
                                    <p:animEffect transition="in" filter="randombar(horizontal)">
                                      <p:cBhvr>
                                        <p:cTn id="62" dur="500"/>
                                        <p:tgtEl>
                                          <p:spTgt spid="147"/>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randombar(horizontal)">
                                      <p:cBhvr>
                                        <p:cTn id="67" dur="500"/>
                                        <p:tgtEl>
                                          <p:spTgt spid="108"/>
                                        </p:tgtEl>
                                      </p:cBhvr>
                                    </p:animEffect>
                                  </p:childTnLst>
                                </p:cTn>
                              </p:par>
                              <p:par>
                                <p:cTn id="68" presetID="14" presetClass="entr" presetSubtype="10" fill="hold"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randombar(horizontal)">
                                      <p:cBhvr>
                                        <p:cTn id="70" dur="500"/>
                                        <p:tgtEl>
                                          <p:spTgt spid="96"/>
                                        </p:tgtEl>
                                      </p:cBhvr>
                                    </p:animEffect>
                                  </p:childTnLst>
                                </p:cTn>
                              </p:par>
                              <p:par>
                                <p:cTn id="71" presetID="14" presetClass="entr" presetSubtype="1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randombar(horizontal)">
                                      <p:cBhvr>
                                        <p:cTn id="73" dur="500"/>
                                        <p:tgtEl>
                                          <p:spTgt spid="42"/>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138"/>
                                        </p:tgtEl>
                                        <p:attrNameLst>
                                          <p:attrName>style.visibility</p:attrName>
                                        </p:attrNameLst>
                                      </p:cBhvr>
                                      <p:to>
                                        <p:strVal val="visible"/>
                                      </p:to>
                                    </p:set>
                                    <p:animEffect transition="in" filter="randombar(horizontal)">
                                      <p:cBhvr>
                                        <p:cTn id="76" dur="500"/>
                                        <p:tgtEl>
                                          <p:spTgt spid="138"/>
                                        </p:tgtEl>
                                      </p:cBhvr>
                                    </p:animEffect>
                                  </p:childTnLst>
                                </p:cTn>
                              </p:par>
                              <p:par>
                                <p:cTn id="77" presetID="14" presetClass="entr" presetSubtype="10" fill="hold" nodeType="withEffect">
                                  <p:stCondLst>
                                    <p:cond delay="0"/>
                                  </p:stCondLst>
                                  <p:childTnLst>
                                    <p:set>
                                      <p:cBhvr>
                                        <p:cTn id="78" dur="1" fill="hold">
                                          <p:stCondLst>
                                            <p:cond delay="0"/>
                                          </p:stCondLst>
                                        </p:cTn>
                                        <p:tgtEl>
                                          <p:spTgt spid="136"/>
                                        </p:tgtEl>
                                        <p:attrNameLst>
                                          <p:attrName>style.visibility</p:attrName>
                                        </p:attrNameLst>
                                      </p:cBhvr>
                                      <p:to>
                                        <p:strVal val="visible"/>
                                      </p:to>
                                    </p:set>
                                    <p:animEffect transition="in" filter="randombar(horizontal)">
                                      <p:cBhvr>
                                        <p:cTn id="79" dur="500"/>
                                        <p:tgtEl>
                                          <p:spTgt spid="136"/>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randombar(horizontal)">
                                      <p:cBhvr>
                                        <p:cTn id="84" dur="500"/>
                                        <p:tgtEl>
                                          <p:spTgt spid="99"/>
                                        </p:tgtEl>
                                      </p:cBhvr>
                                    </p:animEffect>
                                  </p:childTnLst>
                                </p:cTn>
                              </p:par>
                              <p:par>
                                <p:cTn id="85" presetID="14" presetClass="entr" presetSubtype="1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randombar(horizontal)">
                                      <p:cBhvr>
                                        <p:cTn id="87" dur="500"/>
                                        <p:tgtEl>
                                          <p:spTgt spid="137"/>
                                        </p:tgtEl>
                                      </p:cBhvr>
                                    </p:animEffect>
                                  </p:childTnLst>
                                </p:cTn>
                              </p:par>
                              <p:par>
                                <p:cTn id="88" presetID="14" presetClass="entr" presetSubtype="10" fill="hold" nodeType="withEffect">
                                  <p:stCondLst>
                                    <p:cond delay="0"/>
                                  </p:stCondLst>
                                  <p:childTnLst>
                                    <p:set>
                                      <p:cBhvr>
                                        <p:cTn id="89" dur="1" fill="hold">
                                          <p:stCondLst>
                                            <p:cond delay="0"/>
                                          </p:stCondLst>
                                        </p:cTn>
                                        <p:tgtEl>
                                          <p:spTgt spid="144"/>
                                        </p:tgtEl>
                                        <p:attrNameLst>
                                          <p:attrName>style.visibility</p:attrName>
                                        </p:attrNameLst>
                                      </p:cBhvr>
                                      <p:to>
                                        <p:strVal val="visible"/>
                                      </p:to>
                                    </p:set>
                                    <p:animEffect transition="in" filter="randombar(horizontal)">
                                      <p:cBhvr>
                                        <p:cTn id="90" dur="500"/>
                                        <p:tgtEl>
                                          <p:spTgt spid="144"/>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randombar(horizontal)">
                                      <p:cBhvr>
                                        <p:cTn id="95" dur="500"/>
                                        <p:tgtEl>
                                          <p:spTgt spid="60"/>
                                        </p:tgtEl>
                                      </p:cBhvr>
                                    </p:animEffect>
                                  </p:childTnLst>
                                </p:cTn>
                              </p:par>
                              <p:par>
                                <p:cTn id="96" presetID="14" presetClass="entr" presetSubtype="1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randombar(horizontal)">
                                      <p:cBhvr>
                                        <p:cTn id="98" dur="500"/>
                                        <p:tgtEl>
                                          <p:spTgt spid="71"/>
                                        </p:tgtEl>
                                      </p:cBhvr>
                                    </p:animEffect>
                                  </p:childTnLst>
                                </p:cTn>
                              </p:par>
                              <p:par>
                                <p:cTn id="99" presetID="14" presetClass="entr" presetSubtype="1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randombar(horizontal)">
                                      <p:cBhvr>
                                        <p:cTn id="101" dur="500"/>
                                        <p:tgtEl>
                                          <p:spTgt spid="67"/>
                                        </p:tgtEl>
                                      </p:cBhvr>
                                    </p:animEffect>
                                  </p:childTnLst>
                                </p:cTn>
                              </p:par>
                              <p:par>
                                <p:cTn id="102" presetID="14" presetClass="entr" presetSubtype="10" fill="hold" nodeType="with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randombar(horizontal)">
                                      <p:cBhvr>
                                        <p:cTn id="104" dur="500"/>
                                        <p:tgtEl>
                                          <p:spTgt spid="21"/>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randombar(horizontal)">
                                      <p:cBhvr>
                                        <p:cTn id="107" dur="500"/>
                                        <p:tgtEl>
                                          <p:spTgt spid="64"/>
                                        </p:tgtEl>
                                      </p:cBhvr>
                                    </p:animEffect>
                                  </p:childTnLst>
                                </p:cTn>
                              </p:par>
                              <p:par>
                                <p:cTn id="108" presetID="14" presetClass="entr" presetSubtype="10" fill="hold"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randombar(horizontal)">
                                      <p:cBhvr>
                                        <p:cTn id="110" dur="500"/>
                                        <p:tgtEl>
                                          <p:spTgt spid="62"/>
                                        </p:tgtEl>
                                      </p:cBhvr>
                                    </p:animEffect>
                                  </p:childTnLst>
                                </p:cTn>
                              </p:par>
                              <p:par>
                                <p:cTn id="111" presetID="14" presetClass="entr" presetSubtype="10" fill="hold" nodeType="withEffect">
                                  <p:stCondLst>
                                    <p:cond delay="0"/>
                                  </p:stCondLst>
                                  <p:childTnLst>
                                    <p:set>
                                      <p:cBhvr>
                                        <p:cTn id="112" dur="1" fill="hold">
                                          <p:stCondLst>
                                            <p:cond delay="0"/>
                                          </p:stCondLst>
                                        </p:cTn>
                                        <p:tgtEl>
                                          <p:spTgt spid="57"/>
                                        </p:tgtEl>
                                        <p:attrNameLst>
                                          <p:attrName>style.visibility</p:attrName>
                                        </p:attrNameLst>
                                      </p:cBhvr>
                                      <p:to>
                                        <p:strVal val="visible"/>
                                      </p:to>
                                    </p:set>
                                    <p:animEffect transition="in" filter="randombar(horizontal)">
                                      <p:cBhvr>
                                        <p:cTn id="113" dur="500"/>
                                        <p:tgtEl>
                                          <p:spTgt spid="57"/>
                                        </p:tgtEl>
                                      </p:cBhvr>
                                    </p:animEffect>
                                  </p:childTnLst>
                                </p:cTn>
                              </p:par>
                            </p:childTnLst>
                          </p:cTn>
                        </p:par>
                      </p:childTnLst>
                    </p:cTn>
                  </p:par>
                  <p:par>
                    <p:cTn id="114" fill="hold">
                      <p:stCondLst>
                        <p:cond delay="indefinite"/>
                      </p:stCondLst>
                      <p:childTnLst>
                        <p:par>
                          <p:cTn id="115" fill="hold">
                            <p:stCondLst>
                              <p:cond delay="0"/>
                            </p:stCondLst>
                            <p:childTnLst>
                              <p:par>
                                <p:cTn id="116" presetID="14" presetClass="entr" presetSubtype="10" fill="hold" nodeType="clickEffect">
                                  <p:stCondLst>
                                    <p:cond delay="0"/>
                                  </p:stCondLst>
                                  <p:childTnLst>
                                    <p:set>
                                      <p:cBhvr>
                                        <p:cTn id="117" dur="1" fill="hold">
                                          <p:stCondLst>
                                            <p:cond delay="0"/>
                                          </p:stCondLst>
                                        </p:cTn>
                                        <p:tgtEl>
                                          <p:spTgt spid="4"/>
                                        </p:tgtEl>
                                        <p:attrNameLst>
                                          <p:attrName>style.visibility</p:attrName>
                                        </p:attrNameLst>
                                      </p:cBhvr>
                                      <p:to>
                                        <p:strVal val="visible"/>
                                      </p:to>
                                    </p:set>
                                    <p:animEffect transition="in" filter="randombar(horizontal)">
                                      <p:cBhvr>
                                        <p:cTn id="118" dur="500"/>
                                        <p:tgtEl>
                                          <p:spTgt spid="4"/>
                                        </p:tgtEl>
                                      </p:cBhvr>
                                    </p:animEffect>
                                  </p:childTnLst>
                                </p:cTn>
                              </p:par>
                              <p:par>
                                <p:cTn id="119" presetID="14" presetClass="entr" presetSubtype="1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randombar(horizontal)">
                                      <p:cBhvr>
                                        <p:cTn id="121" dur="500"/>
                                        <p:tgtEl>
                                          <p:spTgt spid="76"/>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92"/>
                                        </p:tgtEl>
                                        <p:attrNameLst>
                                          <p:attrName>style.visibility</p:attrName>
                                        </p:attrNameLst>
                                      </p:cBhvr>
                                      <p:to>
                                        <p:strVal val="visible"/>
                                      </p:to>
                                    </p:set>
                                    <p:animEffect transition="in" filter="randombar(horizontal)">
                                      <p:cBhvr>
                                        <p:cTn id="12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p:bldP spid="95" grpId="0"/>
      <p:bldP spid="108" grpId="0"/>
      <p:bldP spid="138" grpId="0"/>
      <p:bldP spid="92" grpId="0"/>
      <p:bldP spid="107" grpId="0"/>
      <p:bldP spid="109" grpId="0"/>
      <p:bldP spid="135" grpId="0"/>
      <p:bldP spid="1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服務</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作為兩區塊鏈間的信息提供者</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可使用</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000" dirty="0">
                <a:solidFill>
                  <a:schemeClr val="tx1"/>
                </a:solidFill>
                <a:latin typeface="標楷體" panose="03000509000000000000" pitchFamily="65" charset="-120"/>
                <a:ea typeface="標楷體" panose="03000509000000000000" pitchFamily="65" charset="-120"/>
              </a:rPr>
              <a:t>取得鏈外資訊</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提供</a:t>
            </a:r>
            <a:r>
              <a:rPr lang="zh-TW" altLang="en-US" sz="2000" dirty="0">
                <a:solidFill>
                  <a:srgbClr val="FF0000"/>
                </a:solidFill>
                <a:latin typeface="標楷體" panose="03000509000000000000" pitchFamily="65" charset="-120"/>
                <a:ea typeface="標楷體" panose="03000509000000000000" pitchFamily="65" charset="-120"/>
              </a:rPr>
              <a:t>見證人</a:t>
            </a:r>
            <a:r>
              <a:rPr lang="zh-TW" altLang="en-US" sz="2000" dirty="0">
                <a:solidFill>
                  <a:schemeClr val="tx1"/>
                </a:solidFill>
                <a:latin typeface="標楷體" panose="03000509000000000000" pitchFamily="65" charset="-120"/>
                <a:ea typeface="標楷體" panose="03000509000000000000" pitchFamily="65" charset="-120"/>
              </a:rPr>
              <a:t>與中繼者的</a:t>
            </a:r>
            <a:r>
              <a:rPr lang="zh-TW" altLang="en-US" sz="2000" dirty="0" smtClean="0">
                <a:solidFill>
                  <a:schemeClr val="tx1"/>
                </a:solidFill>
                <a:latin typeface="標楷體" panose="03000509000000000000" pitchFamily="65" charset="-120"/>
                <a:ea typeface="標楷體" panose="03000509000000000000" pitchFamily="65" charset="-120"/>
              </a:rPr>
              <a:t>服務</a:t>
            </a:r>
            <a:endParaRPr lang="en-US" altLang="zh-TW" sz="2000" dirty="0" smtClean="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endParaRPr lang="en-US" altLang="zh-TW" sz="2000" dirty="0" smtClean="0">
              <a:solidFill>
                <a:schemeClr val="tx1"/>
              </a:solidFill>
              <a:latin typeface="標楷體" panose="03000509000000000000" pitchFamily="65" charset="-120"/>
              <a:ea typeface="標楷體" panose="03000509000000000000" pitchFamily="65" charset="-12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extLst>
      <p:ext uri="{BB962C8B-B14F-4D97-AF65-F5344CB8AC3E}">
        <p14:creationId xmlns:p14="http://schemas.microsoft.com/office/powerpoint/2010/main" val="28921376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服務使用方法</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 Tracer</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繼承</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採用</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Etherscan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提供之</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Logs</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APIs</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取得交易紀錄</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Bridge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負責監聽</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）所發出</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、執行該</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再</a:t>
            </a:r>
            <a:r>
              <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其</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結果回傳</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可設定</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區</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塊高度之順序</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逐一存取交易紀錄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extLst>
      <p:ext uri="{BB962C8B-B14F-4D97-AF65-F5344CB8AC3E}">
        <p14:creationId xmlns:p14="http://schemas.microsoft.com/office/powerpoint/2010/main" val="41153196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rPr>
              <a:t>範例：</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依據區塊高度之順序逐一存取交易</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2244757"/>
            <a:ext cx="9144000" cy="1986785"/>
          </a:xfrm>
          <a:prstGeom prst="rect">
            <a:avLst/>
          </a:prstGeom>
        </p:spPr>
      </p:pic>
      <p:sp>
        <p:nvSpPr>
          <p:cNvPr id="4" name="矩形 3"/>
          <p:cNvSpPr/>
          <p:nvPr/>
        </p:nvSpPr>
        <p:spPr>
          <a:xfrm>
            <a:off x="192947" y="3045204"/>
            <a:ext cx="1518407" cy="3858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644243" y="3084260"/>
            <a:ext cx="1620957"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設定區塊高度</a:t>
            </a:r>
            <a:r>
              <a:rPr lang="zh-TW" altLang="en-US" dirty="0">
                <a:solidFill>
                  <a:srgbClr val="FF0000"/>
                </a:solidFill>
                <a:latin typeface="標楷體" panose="03000509000000000000" pitchFamily="65" charset="-120"/>
                <a:ea typeface="標楷體" panose="03000509000000000000" pitchFamily="65" charset="-120"/>
              </a:rPr>
              <a:t>範圍</a:t>
            </a:r>
          </a:p>
        </p:txBody>
      </p:sp>
      <p:sp>
        <p:nvSpPr>
          <p:cNvPr id="7" name="矩形 6"/>
          <p:cNvSpPr/>
          <p:nvPr/>
        </p:nvSpPr>
        <p:spPr>
          <a:xfrm>
            <a:off x="192947" y="3392037"/>
            <a:ext cx="354854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3727902" y="3345762"/>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矩形 10"/>
          <p:cNvSpPr/>
          <p:nvPr/>
        </p:nvSpPr>
        <p:spPr>
          <a:xfrm>
            <a:off x="228386" y="3569061"/>
            <a:ext cx="501473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                </a:t>
            </a:r>
            <a:endParaRPr lang="zh-TW" altLang="en-US" dirty="0"/>
          </a:p>
        </p:txBody>
      </p:sp>
      <p:sp>
        <p:nvSpPr>
          <p:cNvPr id="12" name="文字方塊 11"/>
          <p:cNvSpPr txBox="1"/>
          <p:nvPr/>
        </p:nvSpPr>
        <p:spPr>
          <a:xfrm>
            <a:off x="5225985" y="3511779"/>
            <a:ext cx="1620957"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欲取得之交易類型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891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1" nodeType="clickEffect">
                                  <p:stCondLst>
                                    <p:cond delay="0"/>
                                  </p:stCondLst>
                                  <p:childTnLst>
                                    <p:animEffect transition="out" filter="randombar(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4" presetClass="exit" presetSubtype="10" fill="hold" grpId="1" nodeType="withEffect">
                                  <p:stCondLst>
                                    <p:cond delay="0"/>
                                  </p:stCondLst>
                                  <p:childTnLst>
                                    <p:animEffect transition="out" filter="randombar(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7" grpId="0" animBg="1"/>
      <p:bldP spid="7" grpId="1" animBg="1"/>
      <p:bldP spid="10" grpId="0"/>
      <p:bldP spid="10" grpId="1"/>
      <p:bldP spid="11" grpId="0" animBg="1"/>
      <p:bldP spid="11" grpId="1" animBg="1"/>
      <p:bldP spid="12" grpId="0"/>
      <p:bldP spid="1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範例</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36941"/>
            <a:ext cx="9144000" cy="1844076"/>
          </a:xfrm>
          <a:prstGeom prst="rect">
            <a:avLst/>
          </a:prstGeom>
        </p:spPr>
      </p:pic>
      <p:sp>
        <p:nvSpPr>
          <p:cNvPr id="4" name="矩形 3"/>
          <p:cNvSpPr/>
          <p:nvPr/>
        </p:nvSpPr>
        <p:spPr>
          <a:xfrm>
            <a:off x="5654181" y="2924087"/>
            <a:ext cx="830510"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028115" y="3630161"/>
            <a:ext cx="1466674"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5584444" y="3370446"/>
            <a:ext cx="1800493"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同步之區塊高度設</a:t>
            </a:r>
            <a:r>
              <a:rPr lang="zh-TW" altLang="en-US" dirty="0">
                <a:solidFill>
                  <a:srgbClr val="FF0000"/>
                </a:solidFill>
                <a:latin typeface="標楷體" panose="03000509000000000000" pitchFamily="65" charset="-120"/>
                <a:ea typeface="標楷體" panose="03000509000000000000" pitchFamily="65" charset="-120"/>
              </a:rPr>
              <a:t>定</a:t>
            </a:r>
          </a:p>
        </p:txBody>
      </p:sp>
      <p:sp>
        <p:nvSpPr>
          <p:cNvPr id="6" name="矩形 5"/>
          <p:cNvSpPr/>
          <p:nvPr/>
        </p:nvSpPr>
        <p:spPr>
          <a:xfrm>
            <a:off x="2223083" y="3158979"/>
            <a:ext cx="94795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592831" y="3641873"/>
            <a:ext cx="249244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759274" y="3260307"/>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0" name="矩形 9"/>
          <p:cNvSpPr/>
          <p:nvPr/>
        </p:nvSpPr>
        <p:spPr>
          <a:xfrm>
            <a:off x="2223083" y="3260307"/>
            <a:ext cx="4369748" cy="264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0757" y="3216557"/>
            <a:ext cx="2228495"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設定同步</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Transfer</a:t>
            </a:r>
            <a:r>
              <a:rPr lang="zh-TW" altLang="en-US" dirty="0" smtClean="0">
                <a:solidFill>
                  <a:srgbClr val="FF0000"/>
                </a:solidFill>
                <a:latin typeface="標楷體" panose="03000509000000000000" pitchFamily="65" charset="-120"/>
                <a:ea typeface="標楷體" panose="03000509000000000000" pitchFamily="65" charset="-120"/>
              </a:rPr>
              <a:t>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2156604" y="2924087"/>
            <a:ext cx="540457" cy="182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156604" y="3534496"/>
            <a:ext cx="3427840" cy="2495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3353551" y="3109183"/>
            <a:ext cx="3297698" cy="307777"/>
          </a:xfrm>
          <a:prstGeom prst="rect">
            <a:avLst/>
          </a:prstGeom>
          <a:noFill/>
        </p:spPr>
        <p:txBody>
          <a:bodyPr wrap="none" rtlCol="0">
            <a:spAutoFit/>
          </a:bodyPr>
          <a:lstStyle/>
          <a:p>
            <a:r>
              <a:rPr lang="en-US" altLang="zh-TW" dirty="0" err="1"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solidFill>
                  <a:srgbClr val="FF0000"/>
                </a:solidFill>
                <a:latin typeface="標楷體" panose="03000509000000000000" pitchFamily="65" charset="-120"/>
                <a:ea typeface="標楷體" panose="03000509000000000000" pitchFamily="65" charset="-120"/>
              </a:rPr>
              <a:t>支援</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smtClean="0">
                <a:solidFill>
                  <a:srgbClr val="FF0000"/>
                </a:solidFill>
                <a:latin typeface="標楷體" panose="03000509000000000000" pitchFamily="65" charset="-120"/>
                <a:ea typeface="標楷體" panose="03000509000000000000" pitchFamily="65" charset="-120"/>
              </a:rPr>
              <a:t>格式解析</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5" name="矩形 14"/>
          <p:cNvSpPr/>
          <p:nvPr/>
        </p:nvSpPr>
        <p:spPr>
          <a:xfrm>
            <a:off x="776377" y="3784050"/>
            <a:ext cx="2484408" cy="209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3351499" y="3738115"/>
            <a:ext cx="2388795"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執行</a:t>
            </a:r>
            <a:r>
              <a:rPr lang="en-US" altLang="zh-TW" dirty="0" err="1"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provable_query</a:t>
            </a:r>
            <a:r>
              <a:rPr lang="zh-TW" altLang="en-US" dirty="0" smtClean="0">
                <a:solidFill>
                  <a:srgbClr val="FF0000"/>
                </a:solidFill>
                <a:latin typeface="標楷體" panose="03000509000000000000" pitchFamily="65" charset="-120"/>
                <a:ea typeface="標楷體" panose="03000509000000000000" pitchFamily="65" charset="-120"/>
              </a:rPr>
              <a:t>取得交易</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50531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randombar(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4" presetClass="exit" presetSubtype="10" fill="hold" grpId="1" nodeType="withEffect">
                                  <p:stCondLst>
                                    <p:cond delay="0"/>
                                  </p:stCondLst>
                                  <p:childTnLst>
                                    <p:animEffect transition="out" filter="randombar(horizontal)">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randombar(horizont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par>
                                <p:cTn id="82" presetID="14" presetClass="exit" presetSubtype="10" fill="hold" grpId="1" nodeType="withEffect">
                                  <p:stCondLst>
                                    <p:cond delay="0"/>
                                  </p:stCondLst>
                                  <p:childTnLst>
                                    <p:animEffect transition="out" filter="randombar(horizontal)">
                                      <p:cBhvr>
                                        <p:cTn id="83" dur="500"/>
                                        <p:tgtEl>
                                          <p:spTgt spid="13"/>
                                        </p:tgtEl>
                                      </p:cBhvr>
                                    </p:animEffect>
                                    <p:set>
                                      <p:cBhvr>
                                        <p:cTn id="84" dur="1" fill="hold">
                                          <p:stCondLst>
                                            <p:cond delay="499"/>
                                          </p:stCondLst>
                                        </p:cTn>
                                        <p:tgtEl>
                                          <p:spTgt spid="1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randombar(horizontal)">
                                      <p:cBhvr>
                                        <p:cTn id="89" dur="500"/>
                                        <p:tgtEl>
                                          <p:spTgt spid="17"/>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randombar(horizont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par>
                                <p:cTn id="98" presetID="14" presetClass="exit" presetSubtype="10" fill="hold" grpId="1" nodeType="withEffect">
                                  <p:stCondLst>
                                    <p:cond delay="0"/>
                                  </p:stCondLst>
                                  <p:childTnLst>
                                    <p:animEffect transition="out" filter="randombar(horizontal)">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5" grpId="0"/>
      <p:bldP spid="5" grpId="1"/>
      <p:bldP spid="6" grpId="0" animBg="1"/>
      <p:bldP spid="6" grpId="1" animBg="1"/>
      <p:bldP spid="11" grpId="0" animBg="1"/>
      <p:bldP spid="11" grpId="1" animBg="1"/>
      <p:bldP spid="7" grpId="0"/>
      <p:bldP spid="7" grpId="1"/>
      <p:bldP spid="10" grpId="0" animBg="1"/>
      <p:bldP spid="10" grpId="1" animBg="1"/>
      <p:bldP spid="12" grpId="0"/>
      <p:bldP spid="12" grpId="1"/>
      <p:bldP spid="13" grpId="0" animBg="1"/>
      <p:bldP spid="13" grpId="1" animBg="1"/>
      <p:bldP spid="16" grpId="0" animBg="1"/>
      <p:bldP spid="16" grpId="1" animBg="1"/>
      <p:bldP spid="14" grpId="0"/>
      <p:bldP spid="14" grpId="1"/>
      <p:bldP spid="15" grpId="0" animBg="1"/>
      <p:bldP spid="15" grpId="1" animBg="1"/>
      <p:bldP spid="17" grpId="0"/>
      <p:bldP spid="1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剖析回傳之交易明細</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並儲存於智能合約中</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本身不支援處理</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資料格式</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GitHub</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上之開源專案「</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jsmnSol</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中針對</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的資料格式進行處理</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Tree>
    <p:extLst>
      <p:ext uri="{BB962C8B-B14F-4D97-AF65-F5344CB8AC3E}">
        <p14:creationId xmlns:p14="http://schemas.microsoft.com/office/powerpoint/2010/main" val="742408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3" name="矩形 2"/>
          <p:cNvSpPr/>
          <p:nvPr/>
        </p:nvSpPr>
        <p:spPr>
          <a:xfrm>
            <a:off x="422787" y="1641987"/>
            <a:ext cx="5319252" cy="2851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5742039" y="1619346"/>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7" name="矩形 6"/>
          <p:cNvSpPr/>
          <p:nvPr/>
        </p:nvSpPr>
        <p:spPr>
          <a:xfrm>
            <a:off x="580103" y="2084439"/>
            <a:ext cx="6423820"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003923" y="2051965"/>
            <a:ext cx="1568058"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Transfer</a:t>
            </a:r>
            <a:r>
              <a:rPr lang="zh-TW" altLang="en-US" dirty="0" smtClean="0">
                <a:solidFill>
                  <a:srgbClr val="FF0000"/>
                </a:solidFill>
                <a:latin typeface="標楷體" panose="03000509000000000000" pitchFamily="65" charset="-120"/>
                <a:ea typeface="標楷體" panose="03000509000000000000" pitchFamily="65" charset="-120"/>
              </a:rPr>
              <a:t>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0" name="矩形 9"/>
          <p:cNvSpPr/>
          <p:nvPr/>
        </p:nvSpPr>
        <p:spPr>
          <a:xfrm>
            <a:off x="580103" y="2359742"/>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80103" y="2561995"/>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871854" y="2306980"/>
            <a:ext cx="108234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交易發送方</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4" name="文字方塊 13"/>
          <p:cNvSpPr txBox="1"/>
          <p:nvPr/>
        </p:nvSpPr>
        <p:spPr>
          <a:xfrm>
            <a:off x="6862825" y="2490891"/>
            <a:ext cx="108234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交易接收方</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422787" y="2949677"/>
            <a:ext cx="7079226" cy="294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456093" y="2936868"/>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貨幣交易數量</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6" name="矩形 15"/>
          <p:cNvSpPr/>
          <p:nvPr/>
        </p:nvSpPr>
        <p:spPr>
          <a:xfrm>
            <a:off x="422787" y="3218665"/>
            <a:ext cx="2487561" cy="2064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2853111" y="3172335"/>
            <a:ext cx="902811"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區塊高度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8" name="矩形 17"/>
          <p:cNvSpPr/>
          <p:nvPr/>
        </p:nvSpPr>
        <p:spPr>
          <a:xfrm>
            <a:off x="422787" y="3425143"/>
            <a:ext cx="2487561" cy="222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2872775" y="3372553"/>
            <a:ext cx="54373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時間</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20" name="矩形 19"/>
          <p:cNvSpPr/>
          <p:nvPr/>
        </p:nvSpPr>
        <p:spPr>
          <a:xfrm>
            <a:off x="422787" y="4227871"/>
            <a:ext cx="8049671"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526498" y="4559585"/>
            <a:ext cx="855407" cy="307777"/>
          </a:xfrm>
          <a:prstGeom prst="rect">
            <a:avLst/>
          </a:prstGeom>
          <a:noFill/>
        </p:spPr>
        <p:txBody>
          <a:bodyPr wrap="square" rtlCol="0">
            <a:spAutoFit/>
          </a:bodyPr>
          <a:lstStyle/>
          <a:p>
            <a:r>
              <a:rPr lang="en-US" altLang="zh-TW" dirty="0" err="1" smtClean="0">
                <a:solidFill>
                  <a:srgbClr val="FF0000"/>
                </a:solidFill>
                <a:latin typeface="Times New Roman" panose="02020603050405020304" pitchFamily="18" charset="0"/>
                <a:cs typeface="Times New Roman" panose="02020603050405020304" pitchFamily="18" charset="0"/>
              </a:rPr>
              <a:t>Tx</a:t>
            </a:r>
            <a:r>
              <a:rPr lang="en-US" altLang="zh-TW" dirty="0" smtClean="0">
                <a:solidFill>
                  <a:srgbClr val="FF0000"/>
                </a:solidFill>
                <a:latin typeface="Times New Roman" panose="02020603050405020304" pitchFamily="18" charset="0"/>
                <a:cs typeface="Times New Roman" panose="02020603050405020304" pitchFamily="18" charset="0"/>
              </a:rPr>
              <a:t> Hash</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1" nodeType="clickEffect">
                                  <p:stCondLst>
                                    <p:cond delay="0"/>
                                  </p:stCondLst>
                                  <p:childTnLst>
                                    <p:animEffect transition="out" filter="randombar(horizontal)">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4" presetClass="exit" presetSubtype="10" fill="hold" grpId="1" nodeType="withEffect">
                                  <p:stCondLst>
                                    <p:cond delay="0"/>
                                  </p:stCondLst>
                                  <p:childTnLst>
                                    <p:animEffect transition="out" filter="randombar(horizontal)">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randombar(horizontal)">
                                      <p:cBhvr>
                                        <p:cTn id="69" dur="500"/>
                                        <p:tgtEl>
                                          <p:spTgt spid="15"/>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xit" presetSubtype="10" fill="hold" grpId="1" nodeType="clickEffect">
                                  <p:stCondLst>
                                    <p:cond delay="0"/>
                                  </p:stCondLst>
                                  <p:childTnLst>
                                    <p:animEffect transition="out" filter="randombar(horizontal)">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13"/>
                                        </p:tgtEl>
                                      </p:cBhvr>
                                    </p:animEffect>
                                    <p:set>
                                      <p:cBhvr>
                                        <p:cTn id="80" dur="1" fill="hold">
                                          <p:stCondLst>
                                            <p:cond delay="499"/>
                                          </p:stCondLst>
                                        </p:cTn>
                                        <p:tgtEl>
                                          <p:spTgt spid="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randombar(horizontal)">
                                      <p:cBhvr>
                                        <p:cTn id="85" dur="500"/>
                                        <p:tgtEl>
                                          <p:spTgt spid="1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randombar(horizontal)">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grpId="1" nodeType="clickEffect">
                                  <p:stCondLst>
                                    <p:cond delay="0"/>
                                  </p:stCondLst>
                                  <p:childTnLst>
                                    <p:animEffect transition="out" filter="randombar(horizontal)">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randombar(horizontal)">
                                      <p:cBhvr>
                                        <p:cTn id="101" dur="500"/>
                                        <p:tgtEl>
                                          <p:spTgt spid="19"/>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randombar(horizontal)">
                                      <p:cBhvr>
                                        <p:cTn id="104" dur="500"/>
                                        <p:tgtEl>
                                          <p:spTgt spid="1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xit" presetSubtype="10" fill="hold" grpId="1" nodeType="clickEffect">
                                  <p:stCondLst>
                                    <p:cond delay="0"/>
                                  </p:stCondLst>
                                  <p:childTnLst>
                                    <p:animEffect transition="out" filter="randombar(horizontal)">
                                      <p:cBhvr>
                                        <p:cTn id="108" dur="500"/>
                                        <p:tgtEl>
                                          <p:spTgt spid="19"/>
                                        </p:tgtEl>
                                      </p:cBhvr>
                                    </p:animEffect>
                                    <p:set>
                                      <p:cBhvr>
                                        <p:cTn id="109" dur="1" fill="hold">
                                          <p:stCondLst>
                                            <p:cond delay="499"/>
                                          </p:stCondLst>
                                        </p:cTn>
                                        <p:tgtEl>
                                          <p:spTgt spid="19"/>
                                        </p:tgtEl>
                                        <p:attrNameLst>
                                          <p:attrName>style.visibility</p:attrName>
                                        </p:attrNameLst>
                                      </p:cBhvr>
                                      <p:to>
                                        <p:strVal val="hidden"/>
                                      </p:to>
                                    </p:set>
                                  </p:childTnLst>
                                </p:cTn>
                              </p:par>
                              <p:par>
                                <p:cTn id="110" presetID="14" presetClass="exit" presetSubtype="10" fill="hold" grpId="1" nodeType="withEffect">
                                  <p:stCondLst>
                                    <p:cond delay="0"/>
                                  </p:stCondLst>
                                  <p:childTnLst>
                                    <p:animEffect transition="out" filter="randombar(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randombar(horizontal)">
                                      <p:cBhvr>
                                        <p:cTn id="117" dur="500"/>
                                        <p:tgtEl>
                                          <p:spTgt spid="21"/>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randombar(horizontal)">
                                      <p:cBhvr>
                                        <p:cTn id="120" dur="500"/>
                                        <p:tgtEl>
                                          <p:spTgt spid="20"/>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1" nodeType="clickEffect">
                                  <p:stCondLst>
                                    <p:cond delay="0"/>
                                  </p:stCondLst>
                                  <p:childTnLst>
                                    <p:animEffect transition="out" filter="randombar(horizontal)">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par>
                                <p:cTn id="126" presetID="14" presetClass="exit" presetSubtype="10" fill="hold" grpId="1" nodeType="withEffect">
                                  <p:stCondLst>
                                    <p:cond delay="0"/>
                                  </p:stCondLst>
                                  <p:childTnLst>
                                    <p:animEffect transition="out" filter="randombar(horizontal)">
                                      <p:cBhvr>
                                        <p:cTn id="127" dur="500"/>
                                        <p:tgtEl>
                                          <p:spTgt spid="20"/>
                                        </p:tgtEl>
                                      </p:cBhvr>
                                    </p:animEffect>
                                    <p:set>
                                      <p:cBhvr>
                                        <p:cTn id="1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7" grpId="0" animBg="1"/>
      <p:bldP spid="7" grpId="1" animBg="1"/>
      <p:bldP spid="8" grpId="0"/>
      <p:bldP spid="8" grpId="1"/>
      <p:bldP spid="10" grpId="0" animBg="1"/>
      <p:bldP spid="10" grpId="1" animBg="1"/>
      <p:bldP spid="12" grpId="0" animBg="1"/>
      <p:bldP spid="12" grpId="1" animBg="1"/>
      <p:bldP spid="11" grpId="0"/>
      <p:bldP spid="11" grpId="1"/>
      <p:bldP spid="14" grpId="0"/>
      <p:bldP spid="14" grpId="1"/>
      <p:bldP spid="13" grpId="0" animBg="1"/>
      <p:bldP spid="13" grpId="1" animBg="1"/>
      <p:bldP spid="15" grpId="0"/>
      <p:bldP spid="15" grpId="1"/>
      <p:bldP spid="16" grpId="0" animBg="1"/>
      <p:bldP spid="16" grpId="1" animBg="1"/>
      <p:bldP spid="17" grpId="0"/>
      <p:bldP spid="17" grpId="1"/>
      <p:bldP spid="18" grpId="0" animBg="1"/>
      <p:bldP spid="18" grpId="1" animBg="1"/>
      <p:bldP spid="19" grpId="0"/>
      <p:bldP spid="19" grpId="1"/>
      <p:bldP spid="20" grpId="0" animBg="1"/>
      <p:bldP spid="20" grpId="1" animBg="1"/>
      <p:bldP spid="21" grpId="0"/>
      <p:bldP spid="2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528062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22" name="文字方塊 21"/>
          <p:cNvSpPr txBox="1"/>
          <p:nvPr/>
        </p:nvSpPr>
        <p:spPr>
          <a:xfrm>
            <a:off x="137157" y="1651539"/>
            <a:ext cx="284052"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1</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453726" y="1700981"/>
            <a:ext cx="5081835" cy="2458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95752" y="2100675"/>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595752" y="2339849"/>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95752" y="2595127"/>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11700" y="2031129"/>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2</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9" name="文字方塊 28"/>
          <p:cNvSpPr txBox="1"/>
          <p:nvPr/>
        </p:nvSpPr>
        <p:spPr>
          <a:xfrm>
            <a:off x="311700" y="2273507"/>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3</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0" name="文字方塊 29"/>
          <p:cNvSpPr txBox="1"/>
          <p:nvPr/>
        </p:nvSpPr>
        <p:spPr>
          <a:xfrm>
            <a:off x="302082" y="2545141"/>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4</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2" name="矩形 31"/>
          <p:cNvSpPr/>
          <p:nvPr/>
        </p:nvSpPr>
        <p:spPr>
          <a:xfrm>
            <a:off x="448917" y="2954962"/>
            <a:ext cx="6984056"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448917" y="3216167"/>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448917" y="3434384"/>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448917" y="4276013"/>
            <a:ext cx="7937999" cy="2223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174483" y="2923654"/>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5</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7" name="文字方塊 36"/>
          <p:cNvSpPr txBox="1"/>
          <p:nvPr/>
        </p:nvSpPr>
        <p:spPr>
          <a:xfrm>
            <a:off x="160629" y="3163902"/>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6</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8" name="文字方塊 37"/>
          <p:cNvSpPr txBox="1"/>
          <p:nvPr/>
        </p:nvSpPr>
        <p:spPr>
          <a:xfrm>
            <a:off x="146775" y="3389603"/>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7</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9" name="文字方塊 38"/>
          <p:cNvSpPr txBox="1"/>
          <p:nvPr/>
        </p:nvSpPr>
        <p:spPr>
          <a:xfrm>
            <a:off x="174483" y="4190618"/>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8</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0834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45" y="0"/>
            <a:ext cx="7414510" cy="5143500"/>
          </a:xfrm>
          <a:prstGeom prst="rect">
            <a:avLst/>
          </a:prstGeom>
        </p:spPr>
      </p:pic>
      <p:sp>
        <p:nvSpPr>
          <p:cNvPr id="5" name="矩形 4"/>
          <p:cNvSpPr/>
          <p:nvPr/>
        </p:nvSpPr>
        <p:spPr>
          <a:xfrm>
            <a:off x="1691148" y="580103"/>
            <a:ext cx="3893575" cy="317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573085" y="590072"/>
            <a:ext cx="1332416"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a:t>
            </a:r>
            <a:r>
              <a:rPr lang="zh-TW" altLang="en-US" dirty="0">
                <a:solidFill>
                  <a:srgbClr val="FF0000"/>
                </a:solidFill>
                <a:latin typeface="標楷體" panose="03000509000000000000" pitchFamily="65" charset="-120"/>
                <a:ea typeface="標楷體" panose="03000509000000000000" pitchFamily="65" charset="-120"/>
              </a:rPr>
              <a:t>定</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smtClean="0">
                <a:solidFill>
                  <a:srgbClr val="FF0000"/>
                </a:solidFill>
                <a:latin typeface="標楷體" panose="03000509000000000000" pitchFamily="65" charset="-120"/>
                <a:ea typeface="標楷體" panose="03000509000000000000" pitchFamily="65" charset="-120"/>
              </a:rPr>
              <a:t>長度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8" name="矩形 7"/>
          <p:cNvSpPr/>
          <p:nvPr/>
        </p:nvSpPr>
        <p:spPr>
          <a:xfrm>
            <a:off x="1917290" y="1477952"/>
            <a:ext cx="6115786" cy="1943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p:cNvSpPr txBox="1"/>
          <p:nvPr/>
        </p:nvSpPr>
        <p:spPr>
          <a:xfrm>
            <a:off x="6149648" y="3421626"/>
            <a:ext cx="198002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轉換資料型態，並儲存</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矩形 10"/>
          <p:cNvSpPr/>
          <p:nvPr/>
        </p:nvSpPr>
        <p:spPr>
          <a:xfrm>
            <a:off x="2123768" y="3421626"/>
            <a:ext cx="3647767" cy="4326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183687" y="3854245"/>
            <a:ext cx="2159566"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更新下一回合的區塊高度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1691148" y="4344984"/>
            <a:ext cx="3441291" cy="5545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5159510" y="4468392"/>
            <a:ext cx="251863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避免同一區塊高度有多筆交易</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71274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P spid="11" grpId="0" animBg="1"/>
      <p:bldP spid="12" grpId="0"/>
      <p:bldP spid="13" grpId="0" animBg="1"/>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endParaRPr lang="zh-TW" altLang="en-US" sz="2400" dirty="0">
              <a:solidFill>
                <a:schemeClr val="tx1"/>
              </a:solidFill>
              <a:latin typeface="標楷體" panose="03000509000000000000" pitchFamily="65" charset="-120"/>
              <a:ea typeface="標楷體" panose="03000509000000000000" pitchFamily="65" charset="-120"/>
            </a:endParaRPr>
          </a:p>
        </p:txBody>
      </p:sp>
      <p:pic>
        <p:nvPicPr>
          <p:cNvPr id="8" name="圖片 7"/>
          <p:cNvPicPr/>
          <p:nvPr/>
        </p:nvPicPr>
        <p:blipFill>
          <a:blip r:embed="rId4" cstate="print">
            <a:extLst>
              <a:ext uri="{28A0092B-C50C-407E-A947-70E740481C1C}">
                <a14:useLocalDpi xmlns:a14="http://schemas.microsoft.com/office/drawing/2010/main" val="0"/>
              </a:ext>
            </a:extLst>
          </a:blip>
          <a:stretch>
            <a:fillRect/>
          </a:stretch>
        </p:blipFill>
        <p:spPr>
          <a:xfrm>
            <a:off x="81371" y="176980"/>
            <a:ext cx="8939787" cy="4879837"/>
          </a:xfrm>
          <a:prstGeom prst="rect">
            <a:avLst/>
          </a:prstGeom>
        </p:spPr>
      </p:pic>
      <p:sp>
        <p:nvSpPr>
          <p:cNvPr id="5" name="矩形 4"/>
          <p:cNvSpPr/>
          <p:nvPr/>
        </p:nvSpPr>
        <p:spPr>
          <a:xfrm>
            <a:off x="2359742" y="766916"/>
            <a:ext cx="707923" cy="4289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087636" y="370649"/>
            <a:ext cx="198002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區塊高度由小到大儲存</a:t>
            </a:r>
            <a:endParaRPr lang="zh-TW" altLang="en-US" dirty="0">
              <a:solidFill>
                <a:srgbClr val="FF0000"/>
              </a:solidFill>
              <a:latin typeface="標楷體" panose="03000509000000000000" pitchFamily="65" charset="-120"/>
              <a:ea typeface="標楷體" panose="03000509000000000000" pitchFamily="65" charset="-120"/>
            </a:endParaRPr>
          </a:p>
        </p:txBody>
      </p:sp>
      <p:cxnSp>
        <p:nvCxnSpPr>
          <p:cNvPr id="7" name="直線單箭頭接點 6"/>
          <p:cNvCxnSpPr/>
          <p:nvPr/>
        </p:nvCxnSpPr>
        <p:spPr>
          <a:xfrm>
            <a:off x="2231473" y="1694576"/>
            <a:ext cx="5424" cy="19508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6570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「區塊</a:t>
            </a:r>
            <a:r>
              <a:rPr lang="en-US" sz="3200" dirty="0" err="1">
                <a:latin typeface="標楷體" panose="03000509000000000000" pitchFamily="65" charset="-120"/>
                <a:ea typeface="標楷體" panose="03000509000000000000" pitchFamily="65" charset="-120"/>
                <a:cs typeface="Times New Roman" panose="02020603050405020304" pitchFamily="18" charset="0"/>
              </a:rPr>
              <a:t>範圍</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」與「時間範圍」</a:t>
            </a:r>
            <a:r>
              <a:rPr lang="en-US" sz="3200" dirty="0" err="1">
                <a:latin typeface="標楷體" panose="03000509000000000000" pitchFamily="65" charset="-120"/>
                <a:ea typeface="標楷體" panose="03000509000000000000" pitchFamily="65" charset="-120"/>
                <a:cs typeface="Times New Roman" panose="02020603050405020304" pitchFamily="18" charset="0"/>
              </a:rPr>
              <a:t>查詢功能</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根據區塊高度儲存</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於智能合約中實作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，提升查詢效率</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9355651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
        <p:nvSpPr>
          <p:cNvPr id="4" name="標題 3"/>
          <p:cNvSpPr>
            <a:spLocks noGrp="1"/>
          </p:cNvSpPr>
          <p:nvPr>
            <p:ph type="title"/>
          </p:nvPr>
        </p:nvSpPr>
        <p:spPr>
          <a:xfrm>
            <a:off x="311700" y="452462"/>
            <a:ext cx="8520600" cy="572700"/>
          </a:xfrm>
        </p:spPr>
        <p:txBody>
          <a:bodyPr/>
          <a:lstStyle/>
          <a:p>
            <a:r>
              <a:rPr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a:t>
            </a:r>
            <a:r>
              <a:rPr lang="en-US" altLang="zh-TW" sz="3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Search</a:t>
            </a:r>
            <a:r>
              <a:rPr lang="zh-TW" altLang="en-US" sz="32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效能之實驗結果</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AWS t3.xlarge</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zh-TW" altLang="en-US" sz="2400" dirty="0"/>
          </a:p>
        </p:txBody>
      </p:sp>
      <p:pic>
        <p:nvPicPr>
          <p:cNvPr id="10" name="圖片 9"/>
          <p:cNvPicPr>
            <a:picLocks noChangeAspect="1"/>
          </p:cNvPicPr>
          <p:nvPr/>
        </p:nvPicPr>
        <p:blipFill>
          <a:blip r:embed="rId4"/>
          <a:stretch>
            <a:fillRect/>
          </a:stretch>
        </p:blipFill>
        <p:spPr>
          <a:xfrm>
            <a:off x="649518" y="1167217"/>
            <a:ext cx="7844963" cy="3889600"/>
          </a:xfrm>
          <a:prstGeom prst="rect">
            <a:avLst/>
          </a:prstGeom>
        </p:spPr>
      </p:pic>
    </p:spTree>
    <p:extLst>
      <p:ext uri="{BB962C8B-B14F-4D97-AF65-F5344CB8AC3E}">
        <p14:creationId xmlns:p14="http://schemas.microsoft.com/office/powerpoint/2010/main" val="10239763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2259178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網頁架構圖</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研究為此設計操作介面，以提升使用時的便利性</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grpSp>
        <p:nvGrpSpPr>
          <p:cNvPr id="69" name="群組 68"/>
          <p:cNvGrpSpPr/>
          <p:nvPr/>
        </p:nvGrpSpPr>
        <p:grpSpPr>
          <a:xfrm>
            <a:off x="2052159" y="2042867"/>
            <a:ext cx="5039681" cy="2791808"/>
            <a:chOff x="1563948" y="2166337"/>
            <a:chExt cx="5039681" cy="2791808"/>
          </a:xfrm>
        </p:grpSpPr>
        <p:grpSp>
          <p:nvGrpSpPr>
            <p:cNvPr id="3" name="群組 2"/>
            <p:cNvGrpSpPr/>
            <p:nvPr/>
          </p:nvGrpSpPr>
          <p:grpSpPr>
            <a:xfrm>
              <a:off x="3994951" y="2166337"/>
              <a:ext cx="1154097" cy="589857"/>
              <a:chOff x="3806299" y="2406035"/>
              <a:chExt cx="1154097" cy="589857"/>
            </a:xfrm>
          </p:grpSpPr>
          <p:sp>
            <p:nvSpPr>
              <p:cNvPr id="17" name="圓角矩形 16"/>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06299" y="2516298"/>
                <a:ext cx="1154097" cy="369332"/>
              </a:xfrm>
              <a:prstGeom prst="rect">
                <a:avLst/>
              </a:prstGeom>
              <a:noFill/>
            </p:spPr>
            <p:txBody>
              <a:bodyPr wrap="square" rtlCol="0">
                <a:spAutoFit/>
              </a:bodyPr>
              <a:lstStyle/>
              <a:p>
                <a:pPr algn="ctr"/>
                <a:r>
                  <a:rPr lang="zh-TW" altLang="en-US" sz="1800" b="1" dirty="0" smtClean="0">
                    <a:latin typeface="標楷體" panose="03000509000000000000" pitchFamily="65" charset="-120"/>
                    <a:ea typeface="標楷體" panose="03000509000000000000" pitchFamily="65" charset="-120"/>
                  </a:rPr>
                  <a:t>首頁</a:t>
                </a:r>
                <a:endParaRPr lang="zh-TW" altLang="en-US" sz="1800" b="1" dirty="0">
                  <a:latin typeface="標楷體" panose="03000509000000000000" pitchFamily="65" charset="-120"/>
                  <a:ea typeface="標楷體" panose="03000509000000000000" pitchFamily="65" charset="-120"/>
                </a:endParaRPr>
              </a:p>
            </p:txBody>
          </p:sp>
        </p:grpSp>
        <p:grpSp>
          <p:nvGrpSpPr>
            <p:cNvPr id="38" name="群組 37"/>
            <p:cNvGrpSpPr/>
            <p:nvPr/>
          </p:nvGrpSpPr>
          <p:grpSpPr>
            <a:xfrm>
              <a:off x="2531612" y="3117727"/>
              <a:ext cx="1154097" cy="589857"/>
              <a:chOff x="3806296" y="2406035"/>
              <a:chExt cx="1154097" cy="589857"/>
            </a:xfrm>
          </p:grpSpPr>
          <p:sp>
            <p:nvSpPr>
              <p:cNvPr id="39" name="圓角矩形 3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3806296" y="2485519"/>
                <a:ext cx="1154097" cy="430887"/>
              </a:xfrm>
              <a:prstGeom prst="rect">
                <a:avLst/>
              </a:prstGeom>
              <a:noFill/>
            </p:spPr>
            <p:txBody>
              <a:bodyPr wrap="square" rtlCol="0">
                <a:spAutoFit/>
              </a:bodyPr>
              <a:lstStyle/>
              <a:p>
                <a:pPr algn="ctr"/>
                <a:r>
                  <a:rPr lang="zh-TW" altLang="en-US" sz="1100" b="1" dirty="0" smtClean="0">
                    <a:latin typeface="標楷體" panose="03000509000000000000" pitchFamily="65" charset="-120"/>
                    <a:ea typeface="標楷體" panose="03000509000000000000" pitchFamily="65" charset="-120"/>
                  </a:rPr>
                  <a:t>新</a:t>
                </a:r>
                <a:r>
                  <a:rPr lang="zh-TW" altLang="en-US" sz="1100" b="1" dirty="0">
                    <a:latin typeface="標楷體" panose="03000509000000000000" pitchFamily="65" charset="-120"/>
                    <a:ea typeface="標楷體" panose="03000509000000000000" pitchFamily="65" charset="-120"/>
                  </a:rPr>
                  <a:t>增</a:t>
                </a:r>
                <a:r>
                  <a:rPr lang="en-US" altLang="zh-TW" sz="1100" b="1" dirty="0" smtClean="0">
                    <a:latin typeface="標楷體" panose="03000509000000000000" pitchFamily="65" charset="-120"/>
                    <a:ea typeface="標楷體" panose="03000509000000000000" pitchFamily="65" charset="-120"/>
                  </a:rPr>
                  <a:t>/</a:t>
                </a:r>
                <a:r>
                  <a:rPr lang="zh-TW" altLang="en-US" sz="1100" b="1" dirty="0" smtClean="0">
                    <a:latin typeface="標楷體" panose="03000509000000000000" pitchFamily="65" charset="-120"/>
                    <a:ea typeface="標楷體" panose="03000509000000000000" pitchFamily="65" charset="-120"/>
                  </a:rPr>
                  <a:t>修改</a:t>
                </a:r>
                <a:endParaRPr lang="en-US" altLang="zh-TW" sz="1100" b="1" dirty="0" smtClean="0">
                  <a:latin typeface="標楷體" panose="03000509000000000000" pitchFamily="65" charset="-120"/>
                  <a:ea typeface="標楷體" panose="03000509000000000000" pitchFamily="65" charset="-120"/>
                </a:endParaRPr>
              </a:p>
              <a:p>
                <a:pPr algn="ctr"/>
                <a:r>
                  <a:rPr lang="zh-TW" altLang="en-US" sz="1100" b="1" dirty="0" smtClean="0">
                    <a:latin typeface="標楷體" panose="03000509000000000000" pitchFamily="65" charset="-120"/>
                    <a:ea typeface="標楷體" panose="03000509000000000000" pitchFamily="65" charset="-120"/>
                  </a:rPr>
                  <a:t>數位貨幣資訊</a:t>
                </a:r>
                <a:endParaRPr lang="zh-TW" altLang="en-US" sz="1100" b="1" dirty="0">
                  <a:latin typeface="標楷體" panose="03000509000000000000" pitchFamily="65" charset="-120"/>
                  <a:ea typeface="標楷體" panose="03000509000000000000" pitchFamily="65" charset="-120"/>
                </a:endParaRPr>
              </a:p>
            </p:txBody>
          </p:sp>
        </p:grpSp>
        <p:grpSp>
          <p:nvGrpSpPr>
            <p:cNvPr id="41" name="群組 40"/>
            <p:cNvGrpSpPr/>
            <p:nvPr/>
          </p:nvGrpSpPr>
          <p:grpSpPr>
            <a:xfrm>
              <a:off x="5449532" y="3117727"/>
              <a:ext cx="1154097" cy="589857"/>
              <a:chOff x="3806297" y="2406035"/>
              <a:chExt cx="1154097" cy="589857"/>
            </a:xfrm>
          </p:grpSpPr>
          <p:sp>
            <p:nvSpPr>
              <p:cNvPr id="42" name="圓角矩形 41"/>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3806297" y="2562464"/>
                <a:ext cx="1154097" cy="276999"/>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查詢交易頁</a:t>
                </a:r>
                <a:r>
                  <a:rPr lang="zh-TW" altLang="en-US" sz="1200" b="1" dirty="0">
                    <a:latin typeface="標楷體" panose="03000509000000000000" pitchFamily="65" charset="-120"/>
                    <a:ea typeface="標楷體" panose="03000509000000000000" pitchFamily="65" charset="-120"/>
                  </a:rPr>
                  <a:t>面</a:t>
                </a:r>
              </a:p>
            </p:txBody>
          </p:sp>
        </p:grpSp>
        <p:grpSp>
          <p:nvGrpSpPr>
            <p:cNvPr id="44" name="群組 43"/>
            <p:cNvGrpSpPr/>
            <p:nvPr/>
          </p:nvGrpSpPr>
          <p:grpSpPr>
            <a:xfrm>
              <a:off x="1563948" y="4368288"/>
              <a:ext cx="1154097" cy="589857"/>
              <a:chOff x="3806297" y="2406035"/>
              <a:chExt cx="1154097" cy="589857"/>
            </a:xfrm>
          </p:grpSpPr>
          <p:sp>
            <p:nvSpPr>
              <p:cNvPr id="45" name="圓角矩形 44"/>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806297" y="2490241"/>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新增</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grpSp>
          <p:nvGrpSpPr>
            <p:cNvPr id="47" name="群組 46"/>
            <p:cNvGrpSpPr/>
            <p:nvPr/>
          </p:nvGrpSpPr>
          <p:grpSpPr>
            <a:xfrm>
              <a:off x="3393244" y="4368288"/>
              <a:ext cx="1154097" cy="589857"/>
              <a:chOff x="3806297" y="2406035"/>
              <a:chExt cx="1154097" cy="589857"/>
            </a:xfrm>
          </p:grpSpPr>
          <p:sp>
            <p:nvSpPr>
              <p:cNvPr id="48" name="圓角矩形 47"/>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806297" y="2460435"/>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修改</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cxnSp>
          <p:nvCxnSpPr>
            <p:cNvPr id="22" name="直線接點 21"/>
            <p:cNvCxnSpPr/>
            <p:nvPr/>
          </p:nvCxnSpPr>
          <p:spPr>
            <a:xfrm>
              <a:off x="3108662" y="2902998"/>
              <a:ext cx="29179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endCxn id="39" idx="0"/>
            </p:cNvCxnSpPr>
            <p:nvPr/>
          </p:nvCxnSpPr>
          <p:spPr>
            <a:xfrm>
              <a:off x="3108661" y="2902998"/>
              <a:ext cx="2"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stCxn id="42" idx="0"/>
            </p:cNvCxnSpPr>
            <p:nvPr/>
          </p:nvCxnSpPr>
          <p:spPr>
            <a:xfrm flipH="1" flipV="1">
              <a:off x="6026581" y="2902998"/>
              <a:ext cx="1"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17" idx="2"/>
            </p:cNvCxnSpPr>
            <p:nvPr/>
          </p:nvCxnSpPr>
          <p:spPr>
            <a:xfrm flipH="1">
              <a:off x="4567621" y="2756194"/>
              <a:ext cx="4378" cy="1468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2140997" y="4128117"/>
              <a:ext cx="18292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stCxn id="39" idx="2"/>
            </p:cNvCxnSpPr>
            <p:nvPr/>
          </p:nvCxnSpPr>
          <p:spPr>
            <a:xfrm flipH="1">
              <a:off x="3108661" y="3707584"/>
              <a:ext cx="2" cy="4205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45" idx="0"/>
            </p:cNvCxnSpPr>
            <p:nvPr/>
          </p:nvCxnSpPr>
          <p:spPr>
            <a:xfrm>
              <a:off x="2140997"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a:endCxn id="48" idx="0"/>
            </p:cNvCxnSpPr>
            <p:nvPr/>
          </p:nvCxnSpPr>
          <p:spPr>
            <a:xfrm>
              <a:off x="3970293"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7901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Demo</a:t>
            </a:r>
            <a:endParaRPr sz="3200" dirty="0">
              <a:latin typeface="Times New Roman" panose="02020603050405020304" pitchFamily="18" charset="0"/>
              <a:cs typeface="Times New Roman" panose="02020603050405020304" pitchFamily="18" charset="0"/>
            </a:endParaRPr>
          </a:p>
        </p:txBody>
      </p:sp>
      <p:sp>
        <p:nvSpPr>
          <p:cNvPr id="379" name="Google Shape;379;p52"/>
          <p:cNvSpPr txBox="1">
            <a:spLocks noGrp="1"/>
          </p:cNvSpPr>
          <p:nvPr>
            <p:ph type="body" idx="1"/>
          </p:nvPr>
        </p:nvSpPr>
        <p:spPr>
          <a:xfrm>
            <a:off x="311700" y="1152475"/>
            <a:ext cx="8520600" cy="89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a:p>
        </p:txBody>
      </p:sp>
      <p:pic>
        <p:nvPicPr>
          <p:cNvPr id="380" name="Google Shape;380;p52"/>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pic>
        <p:nvPicPr>
          <p:cNvPr id="1026" name="Picture 2" descr="首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430" y="1289640"/>
            <a:ext cx="6461139" cy="317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(1)</a:t>
            </a:r>
            <a:r>
              <a:rPr lang="zh-TW" altLang="en-US" sz="2400" dirty="0">
                <a:solidFill>
                  <a:schemeClr val="dk1"/>
                </a:solidFill>
                <a:latin typeface="標楷體" panose="03000509000000000000" pitchFamily="65" charset="-120"/>
                <a:ea typeface="標楷體" panose="03000509000000000000" pitchFamily="65" charset="-120"/>
              </a:rPr>
              <a:t>解決信任問題：基於區塊鏈的特性，將數據公開記錄其中，以及難以破解的加密算法，確保數據的安全與正確性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(2)</a:t>
            </a:r>
            <a:r>
              <a:rPr lang="zh-TW" altLang="en-US" sz="2400" dirty="0">
                <a:solidFill>
                  <a:schemeClr val="dk1"/>
                </a:solidFill>
                <a:latin typeface="標楷體" panose="03000509000000000000" pitchFamily="65" charset="-120"/>
                <a:ea typeface="標楷體" panose="03000509000000000000" pitchFamily="65" charset="-120"/>
              </a:rPr>
              <a:t>避免人為的錯誤：結合智能合約的優點，使其數據達到自動化存取，可避免人為等因素導致數據偏差</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(3)</a:t>
            </a:r>
            <a:r>
              <a:rPr lang="zh-TW" altLang="en-US" sz="2400" dirty="0">
                <a:solidFill>
                  <a:schemeClr val="dk1"/>
                </a:solidFill>
                <a:latin typeface="標楷體" panose="03000509000000000000" pitchFamily="65" charset="-120"/>
                <a:ea typeface="標楷體" panose="03000509000000000000" pitchFamily="65" charset="-120"/>
              </a:rPr>
              <a:t>區塊鏈上的資料可查詢驗證：區塊鏈上的數據皆可經過驗證，保障數據的真實性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(4)</a:t>
            </a:r>
            <a:r>
              <a:rPr lang="zh-TW" altLang="en-US" sz="2400" dirty="0">
                <a:solidFill>
                  <a:schemeClr val="dk1"/>
                </a:solidFill>
                <a:latin typeface="標楷體" panose="03000509000000000000" pitchFamily="65" charset="-120"/>
                <a:ea typeface="標楷體" panose="03000509000000000000" pitchFamily="65" charset="-120"/>
              </a:rPr>
              <a:t>簡化數位貨幣交易紀錄查詢的複雜性：針對數位貨幣交易紀錄進行範圍搜索，優化區塊鏈搜索的不便</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0"/>
              </a:spcAft>
              <a:buClr>
                <a:schemeClr val="dk1"/>
              </a:buClr>
              <a:buSzPts val="1100"/>
              <a:buFont typeface="Arial"/>
              <a:buNone/>
            </a:pP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Tree>
    <p:extLst>
      <p:ext uri="{BB962C8B-B14F-4D97-AF65-F5344CB8AC3E}">
        <p14:creationId xmlns:p14="http://schemas.microsoft.com/office/powerpoint/2010/main" val="168220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前</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原生貨幣</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用戶能直接交易</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一般用於支付交易手續費</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Bitcoin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a:t>
            </a:r>
          </a:p>
          <a:p>
            <a:pPr marL="457200" lvl="1" indent="0">
              <a:lnSpc>
                <a:spcPct val="150000"/>
              </a:lnSpc>
              <a:buNone/>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extLst>
      <p:ext uri="{BB962C8B-B14F-4D97-AF65-F5344CB8AC3E}">
        <p14:creationId xmlns:p14="http://schemas.microsoft.com/office/powerpoint/2010/main" val="10214471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675" name="Google Shape;675;p8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
        <p:nvSpPr>
          <p:cNvPr id="4" name="標題 3"/>
          <p:cNvSpPr>
            <a:spLocks noGrp="1"/>
          </p:cNvSpPr>
          <p:nvPr>
            <p:ph type="title"/>
          </p:nvPr>
        </p:nvSpPr>
        <p:spPr>
          <a:xfrm>
            <a:off x="3655946" y="2218213"/>
            <a:ext cx="1926318" cy="572700"/>
          </a:xfrm>
        </p:spPr>
        <p:txBody>
          <a:bodyPr/>
          <a:lstStyle/>
          <a:p>
            <a:pPr algn="ctr"/>
            <a:r>
              <a:rPr lang="zh-TW" altLang="en-US" sz="3200" dirty="0">
                <a:latin typeface="標楷體" panose="03000509000000000000" pitchFamily="65" charset="-120"/>
                <a:ea typeface="標楷體" panose="03000509000000000000" pitchFamily="65" charset="-120"/>
              </a:rPr>
              <a:t>感謝聆聽</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grpSp>
        <p:nvGrpSpPr>
          <p:cNvPr id="2" name="群組 1"/>
          <p:cNvGrpSpPr/>
          <p:nvPr/>
        </p:nvGrpSpPr>
        <p:grpSpPr>
          <a:xfrm>
            <a:off x="346229" y="807868"/>
            <a:ext cx="8380521" cy="3875017"/>
            <a:chOff x="346229" y="807868"/>
            <a:chExt cx="8380521" cy="3875017"/>
          </a:xfrm>
        </p:grpSpPr>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2"/>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3"/>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4"/>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grpSp>
          <p:nvGrpSpPr>
            <p:cNvPr id="124" name="群組 123"/>
            <p:cNvGrpSpPr/>
            <p:nvPr/>
          </p:nvGrpSpPr>
          <p:grpSpPr>
            <a:xfrm>
              <a:off x="7092440" y="943520"/>
              <a:ext cx="1079622" cy="3238211"/>
              <a:chOff x="6124912" y="928152"/>
              <a:chExt cx="1079622" cy="3238211"/>
            </a:xfrm>
          </p:grpSpPr>
          <p:grpSp>
            <p:nvGrpSpPr>
              <p:cNvPr id="46" name="群組 45"/>
              <p:cNvGrpSpPr/>
              <p:nvPr/>
            </p:nvGrpSpPr>
            <p:grpSpPr>
              <a:xfrm>
                <a:off x="6128021" y="930170"/>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0" name="群組 49"/>
              <p:cNvGrpSpPr/>
              <p:nvPr/>
            </p:nvGrpSpPr>
            <p:grpSpPr>
              <a:xfrm>
                <a:off x="6124912" y="1900188"/>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4" name="群組 53"/>
              <p:cNvGrpSpPr/>
              <p:nvPr/>
            </p:nvGrpSpPr>
            <p:grpSpPr>
              <a:xfrm>
                <a:off x="6124912" y="3291308"/>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cxnSp>
            <p:nvCxnSpPr>
              <p:cNvPr id="59" name="直線接點 58"/>
              <p:cNvCxnSpPr>
                <a:stCxn id="52" idx="2"/>
              </p:cNvCxnSpPr>
              <p:nvPr/>
            </p:nvCxnSpPr>
            <p:spPr>
              <a:xfrm flipH="1">
                <a:off x="6663168" y="2775243"/>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6880662" y="928152"/>
                <a:ext cx="177800" cy="177800"/>
              </a:xfrm>
              <a:prstGeom prst="rect">
                <a:avLst/>
              </a:prstGeom>
            </p:spPr>
          </p:pic>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6882894" y="1911372"/>
                <a:ext cx="203200" cy="203200"/>
              </a:xfrm>
              <a:prstGeom prst="rect">
                <a:avLst/>
              </a:prstGeom>
            </p:spPr>
          </p:pic>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6882894" y="3294582"/>
                <a:ext cx="203200" cy="203200"/>
              </a:xfrm>
              <a:prstGeom prst="rect">
                <a:avLst/>
              </a:prstGeom>
            </p:spPr>
          </p:pic>
        </p:grpSp>
      </p:grpSp>
    </p:spTree>
    <p:extLst>
      <p:ext uri="{BB962C8B-B14F-4D97-AF65-F5344CB8AC3E}">
        <p14:creationId xmlns:p14="http://schemas.microsoft.com/office/powerpoint/2010/main" val="3237156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dirty="0"/>
          </a:p>
        </p:txBody>
      </p:sp>
      <p:grpSp>
        <p:nvGrpSpPr>
          <p:cNvPr id="148" name="群組 147"/>
          <p:cNvGrpSpPr/>
          <p:nvPr/>
        </p:nvGrpSpPr>
        <p:grpSpPr>
          <a:xfrm>
            <a:off x="-66296" y="157923"/>
            <a:ext cx="8853233" cy="4981801"/>
            <a:chOff x="-66296" y="157923"/>
            <a:chExt cx="8853233" cy="4981801"/>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3"/>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4"/>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5"/>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49" name="群組 48"/>
            <p:cNvGrpSpPr/>
            <p:nvPr/>
          </p:nvGrpSpPr>
          <p:grpSpPr>
            <a:xfrm>
              <a:off x="4776186" y="3453876"/>
              <a:ext cx="4010751" cy="1685848"/>
              <a:chOff x="4776186" y="3453876"/>
              <a:chExt cx="4010751" cy="1685848"/>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64733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400099203"/>
              </p:ext>
            </p:extLst>
          </p:nvPr>
        </p:nvGraphicFramePr>
        <p:xfrm>
          <a:off x="1550630" y="1694471"/>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11237358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0xfda20c…..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0x258337…...</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11237381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0xe80174…...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0x03d74b…...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700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0xf8e443…...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0xbc7c46…...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14000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0xb9c764…...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0xd0a3a4…...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Tree>
    <p:extLst>
      <p:ext uri="{BB962C8B-B14F-4D97-AF65-F5344CB8AC3E}">
        <p14:creationId xmlns:p14="http://schemas.microsoft.com/office/powerpoint/2010/main" val="1254454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前</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數位</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貨幣（</a:t>
            </a:r>
            <a:r>
              <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ERC–20 Token</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ERC–721</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以太坊智能合約應用（</a:t>
            </a:r>
            <a:r>
              <a:rPr lang="en-US" altLang="zh-TW" sz="20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Request for Comment</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須</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透過該智能合約才能進行交易</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代幣餘額、代幣資訊、交易紀錄皆儲存智能合約中</a:t>
            </a:r>
            <a:endParaRPr lang="en-US" altLang="zh-TW"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USDT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BNB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PAX…</a:t>
            </a:r>
          </a:p>
          <a:p>
            <a:pPr marL="742950" lvl="1" indent="-285750">
              <a:lnSpc>
                <a:spcPct val="150000"/>
              </a:lnSpc>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2773731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latin typeface="標楷體" panose="03000509000000000000" pitchFamily="65" charset="-120"/>
                <a:ea typeface="標楷體" panose="03000509000000000000" pitchFamily="65" charset="-120"/>
              </a:rPr>
              <a:t>背景動機</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未來</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會有數位</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貨幣的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支付、清算與結算等需求</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區塊鏈無搜尋功能</a:t>
            </a: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18456655"/>
              </p:ext>
            </p:extLst>
          </p:nvPr>
        </p:nvGraphicFramePr>
        <p:xfrm>
          <a:off x="776316"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7" name="圓角矩形 6"/>
          <p:cNvSpPr/>
          <p:nvPr/>
        </p:nvSpPr>
        <p:spPr>
          <a:xfrm>
            <a:off x="603687"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581330"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952196408"/>
              </p:ext>
            </p:extLst>
          </p:nvPr>
        </p:nvGraphicFramePr>
        <p:xfrm>
          <a:off x="5383398"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10" name="圓角矩形 9"/>
          <p:cNvSpPr/>
          <p:nvPr/>
        </p:nvSpPr>
        <p:spPr>
          <a:xfrm>
            <a:off x="5210769"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188412"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12" name="直線接點 11"/>
          <p:cNvCxnSpPr/>
          <p:nvPr/>
        </p:nvCxnSpPr>
        <p:spPr>
          <a:xfrm>
            <a:off x="3855074" y="3742686"/>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背景動</a:t>
            </a:r>
            <a:r>
              <a:rPr lang="zh-TW" altLang="en-US" sz="3200" dirty="0">
                <a:latin typeface="標楷體" panose="03000509000000000000" pitchFamily="65" charset="-120"/>
                <a:ea typeface="標楷體" panose="03000509000000000000" pitchFamily="65" charset="-120"/>
              </a:rPr>
              <a:t>機</a:t>
            </a:r>
            <a:r>
              <a:rPr lang="zh-TW" sz="3200" dirty="0">
                <a:latin typeface="標楷體" panose="03000509000000000000" pitchFamily="65" charset="-120"/>
                <a:ea typeface="標楷體" panose="03000509000000000000" pitchFamily="65" charset="-120"/>
              </a:rPr>
              <a:t>	</a:t>
            </a:r>
            <a:r>
              <a:rPr lang="zh-TW" dirty="0">
                <a:latin typeface="標楷體" panose="03000509000000000000" pitchFamily="65" charset="-120"/>
                <a:ea typeface="標楷體" panose="03000509000000000000" pitchFamily="65" charset="-120"/>
              </a:rPr>
              <a:t>	</a:t>
            </a:r>
            <a:endParaRPr dirty="0">
              <a:latin typeface="標楷體" panose="03000509000000000000" pitchFamily="65" charset="-120"/>
              <a:ea typeface="標楷體" panose="03000509000000000000" pitchFamily="65" charset="-12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86" name="投影片編號版面配置區 8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518494711"/>
              </p:ext>
            </p:extLst>
          </p:nvPr>
        </p:nvGraphicFramePr>
        <p:xfrm>
          <a:off x="1339047" y="1518679"/>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1119</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2" name="文字方塊 1"/>
          <p:cNvSpPr txBox="1"/>
          <p:nvPr/>
        </p:nvSpPr>
        <p:spPr>
          <a:xfrm>
            <a:off x="4244828" y="1173166"/>
            <a:ext cx="654342" cy="307777"/>
          </a:xfrm>
          <a:prstGeom prst="rect">
            <a:avLst/>
          </a:prstGeom>
          <a:noFill/>
        </p:spPr>
        <p:txBody>
          <a:bodyPr wrap="square" rtlCol="0">
            <a:spAutoFit/>
          </a:bodyPr>
          <a:lstStyle/>
          <a:p>
            <a:r>
              <a:rPr lang="en-US" altLang="zh-TW" dirty="0" smtClean="0">
                <a:latin typeface="Times New Roman" panose="02020603050405020304" pitchFamily="18" charset="0"/>
                <a:cs typeface="Times New Roman" panose="02020603050405020304" pitchFamily="18" charset="0"/>
              </a:rPr>
              <a:t>USDT</a:t>
            </a:r>
            <a:endParaRPr lang="zh-TW" altLang="en-US"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2789338" y="4199998"/>
            <a:ext cx="3565322" cy="307777"/>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區塊高度範圍、發送方、接收方之搜索</a:t>
            </a:r>
            <a:r>
              <a:rPr lang="zh-TW" altLang="en-US" dirty="0">
                <a:latin typeface="標楷體" panose="03000509000000000000" pitchFamily="65" charset="-120"/>
                <a:ea typeface="標楷體" panose="03000509000000000000" pitchFamily="65" charset="-120"/>
              </a:rPr>
              <a:t>結果</a:t>
            </a:r>
          </a:p>
        </p:txBody>
      </p:sp>
    </p:spTree>
    <p:extLst>
      <p:ext uri="{BB962C8B-B14F-4D97-AF65-F5344CB8AC3E}">
        <p14:creationId xmlns:p14="http://schemas.microsoft.com/office/powerpoint/2010/main" val="4018017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問</a:t>
            </a:r>
            <a:r>
              <a:rPr lang="zh-TW" altLang="en-US" sz="3200" dirty="0">
                <a:latin typeface="標楷體" panose="03000509000000000000" pitchFamily="65" charset="-120"/>
                <a:ea typeface="標楷體" panose="03000509000000000000" pitchFamily="65" charset="-120"/>
              </a:rPr>
              <a:t>題</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如何取得交易紀錄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將紀錄儲存於</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本地資料庫</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資料來源</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可信度</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、資料內容</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正確性</a:t>
            </a:r>
            <a:endParaRPr lang="en-US" altLang="zh-TW"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114300" lvl="0" indent="0" algn="l" rtl="0">
              <a:lnSpc>
                <a:spcPct val="100000"/>
              </a:lnSpc>
              <a:spcBef>
                <a:spcPts val="0"/>
              </a:spcBef>
              <a:spcAft>
                <a:spcPts val="0"/>
              </a:spcAft>
              <a:buSzPts val="1800"/>
              <a:buNone/>
            </a:pP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2421524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技術與</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1806902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14548</TotalTime>
  <Words>3100</Words>
  <Application>Microsoft Office PowerPoint</Application>
  <PresentationFormat>如螢幕大小 (16:9)</PresentationFormat>
  <Paragraphs>593</Paragraphs>
  <Slides>43</Slides>
  <Notes>41</Notes>
  <HiddenSlides>3</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43</vt:i4>
      </vt:variant>
    </vt:vector>
  </HeadingPairs>
  <TitlesOfParts>
    <vt:vector size="51" baseType="lpstr">
      <vt:lpstr>DengXian</vt:lpstr>
      <vt:lpstr>Microsoft JhengHei</vt:lpstr>
      <vt:lpstr>新細明體</vt:lpstr>
      <vt:lpstr>標楷體</vt:lpstr>
      <vt:lpstr>Arial</vt:lpstr>
      <vt:lpstr>Times New Roman</vt:lpstr>
      <vt:lpstr>Wingdings</vt:lpstr>
      <vt:lpstr>Simple Light</vt:lpstr>
      <vt:lpstr>去中心化數位貨幣交易記錄與查詢服務：設計與以太坊實作 A Decentralized Digital Currency Tracing Service: Design and Implementation on Ethereum</vt:lpstr>
      <vt:lpstr>Outline</vt:lpstr>
      <vt:lpstr>Outline</vt:lpstr>
      <vt:lpstr>前言</vt:lpstr>
      <vt:lpstr>前言</vt:lpstr>
      <vt:lpstr>背景動機  </vt:lpstr>
      <vt:lpstr>背景動機  </vt:lpstr>
      <vt:lpstr>問題  </vt:lpstr>
      <vt:lpstr>Outline</vt:lpstr>
      <vt:lpstr>Ethereum Query Language</vt:lpstr>
      <vt:lpstr>BigchainDB</vt:lpstr>
      <vt:lpstr>Etherscan</vt:lpstr>
      <vt:lpstr>Event Listener</vt:lpstr>
      <vt:lpstr>Outline</vt:lpstr>
      <vt:lpstr>PowerPoint 簡報</vt:lpstr>
      <vt:lpstr>系統設計</vt:lpstr>
      <vt:lpstr>為何是智能合約？</vt:lpstr>
      <vt:lpstr>為何使用另一區塊鏈</vt:lpstr>
      <vt:lpstr>為何需要跨鏈技術</vt:lpstr>
      <vt:lpstr>Outline</vt:lpstr>
      <vt:lpstr>合約設計</vt:lpstr>
      <vt:lpstr>PowerPoint 簡報</vt:lpstr>
      <vt:lpstr>PowerPoint 簡報</vt:lpstr>
      <vt:lpstr>跨鏈技術</vt:lpstr>
      <vt:lpstr>Oraclize（Provable）服務使用方法</vt:lpstr>
      <vt:lpstr>智能合約與Oraclize（Provable）服務</vt:lpstr>
      <vt:lpstr>智能合約與Oraclize（Provable）服務</vt:lpstr>
      <vt:lpstr>交易內容處理方法（Solidity）</vt:lpstr>
      <vt:lpstr>交易內容處理方法（Solidity）</vt:lpstr>
      <vt:lpstr>交易內容處理方法（Solidity）</vt:lpstr>
      <vt:lpstr>PowerPoint 簡報</vt:lpstr>
      <vt:lpstr>智能合約與Oraclize(Provable)服務</vt:lpstr>
      <vt:lpstr>「區塊範圍」與「時間範圍」查詢功能</vt:lpstr>
      <vt:lpstr>Binary Search效能之實驗結果（AWS t3.xlarge）</vt:lpstr>
      <vt:lpstr>Outline</vt:lpstr>
      <vt:lpstr>網頁架構圖</vt:lpstr>
      <vt:lpstr>Demo</vt:lpstr>
      <vt:lpstr>結論</vt:lpstr>
      <vt:lpstr>結論</vt:lpstr>
      <vt:lpstr>感謝聆聽</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區塊鏈跨鏈互操作性研究: 以 R3 Corda 與以太坊為例 Cross-Chain Interoperability Study: The Case of R3 Corda and Ethereum</dc:title>
  <dc:creator>wufx</dc:creator>
  <cp:lastModifiedBy>Windows 使用者</cp:lastModifiedBy>
  <cp:revision>434</cp:revision>
  <dcterms:modified xsi:type="dcterms:W3CDTF">2020-11-16T04:27:27Z</dcterms:modified>
</cp:coreProperties>
</file>