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1"/>
  </p:notesMasterIdLst>
  <p:sldIdLst>
    <p:sldId id="256" r:id="rId2"/>
    <p:sldId id="409" r:id="rId3"/>
    <p:sldId id="410" r:id="rId4"/>
    <p:sldId id="371" r:id="rId5"/>
    <p:sldId id="382" r:id="rId6"/>
    <p:sldId id="257" r:id="rId7"/>
    <p:sldId id="388" r:id="rId8"/>
    <p:sldId id="399" r:id="rId9"/>
    <p:sldId id="394" r:id="rId10"/>
    <p:sldId id="360" r:id="rId11"/>
    <p:sldId id="359" r:id="rId12"/>
    <p:sldId id="361" r:id="rId13"/>
    <p:sldId id="369" r:id="rId14"/>
    <p:sldId id="395" r:id="rId15"/>
    <p:sldId id="411" r:id="rId16"/>
    <p:sldId id="370" r:id="rId17"/>
    <p:sldId id="334" r:id="rId18"/>
    <p:sldId id="333" r:id="rId19"/>
    <p:sldId id="258" r:id="rId20"/>
    <p:sldId id="396" r:id="rId21"/>
    <p:sldId id="402" r:id="rId22"/>
    <p:sldId id="408" r:id="rId23"/>
    <p:sldId id="367" r:id="rId24"/>
    <p:sldId id="353" r:id="rId25"/>
    <p:sldId id="377" r:id="rId26"/>
    <p:sldId id="405" r:id="rId27"/>
    <p:sldId id="357" r:id="rId28"/>
    <p:sldId id="404" r:id="rId29"/>
    <p:sldId id="407" r:id="rId30"/>
    <p:sldId id="406" r:id="rId31"/>
    <p:sldId id="403" r:id="rId32"/>
    <p:sldId id="358" r:id="rId33"/>
    <p:sldId id="379" r:id="rId34"/>
    <p:sldId id="397" r:id="rId35"/>
    <p:sldId id="387" r:id="rId36"/>
    <p:sldId id="295" r:id="rId37"/>
    <p:sldId id="326" r:id="rId38"/>
    <p:sldId id="381" r:id="rId39"/>
    <p:sldId id="327"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654"/>
    <p:restoredTop sz="85947" autoAdjust="0"/>
  </p:normalViewPr>
  <p:slideViewPr>
    <p:cSldViewPr snapToGrid="0">
      <p:cViewPr varScale="1">
        <p:scale>
          <a:sx n="126" d="100"/>
          <a:sy n="126" d="100"/>
        </p:scale>
        <p:origin x="732"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但缺點是不包含智能合約內部數據查詢，該技術主要是用於儲存鏈上資料之用</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擷取我們想要的資料</a:t>
            </a:r>
            <a:r>
              <a:rPr lang="en-US" altLang="zh-TW" dirty="0"/>
              <a:t>(</a:t>
            </a:r>
            <a:r>
              <a:rPr lang="zh-TW" altLang="en-US" dirty="0"/>
              <a:t>針對單一貨幣，取得我們想要的資料</a:t>
            </a:r>
            <a:r>
              <a:rPr lang="en-US" altLang="zh-TW" dirty="0"/>
              <a:t>)</a:t>
            </a:r>
            <a:r>
              <a:rPr lang="zh-TW" altLang="en-US" dirty="0"/>
              <a:t>，將每一種數位貨幣的紀錄分別用不同的合約儲存</a:t>
            </a:r>
            <a:endParaRPr lang="en-US" altLang="zh-TW" dirty="0"/>
          </a:p>
        </p:txBody>
      </p:sp>
    </p:spTree>
    <p:extLst>
      <p:ext uri="{BB962C8B-B14F-4D97-AF65-F5344CB8AC3E}">
        <p14:creationId xmlns:p14="http://schemas.microsoft.com/office/powerpoint/2010/main" val="3926519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r>
              <a:rPr lang="zh-TW" altLang="en-US" sz="1100" b="0" i="0" u="none" strike="noStrike" cap="none" dirty="0">
                <a:solidFill>
                  <a:srgbClr val="000000"/>
                </a:solidFill>
                <a:effectLst/>
                <a:latin typeface="Arial"/>
                <a:ea typeface="Arial"/>
                <a:cs typeface="Arial"/>
                <a:sym typeface="Arial"/>
              </a:rPr>
              <a:t>智能合約是區塊鏈中一種制訂合約時所使用的特殊協議，智能合約中內含了程式碼函式，可用於做決策、儲存資料等</a:t>
            </a:r>
            <a:r>
              <a:rPr lang="zh-TW" altLang="en-US" sz="1100" b="0" i="0" u="none" strike="noStrike" cap="none" dirty="0" smtClean="0">
                <a:solidFill>
                  <a:srgbClr val="000000"/>
                </a:solidFill>
                <a:effectLst/>
                <a:latin typeface="Arial"/>
                <a:ea typeface="Arial"/>
                <a:cs typeface="Arial"/>
                <a:sym typeface="Arial"/>
              </a:rPr>
              <a:t>。</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依據依賴第三方的程度，可分為兩種模式</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前提是信任大家，但有可能存在壞人，依賴程度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Add token </a:t>
            </a:r>
            <a:r>
              <a:rPr lang="zh-TW" altLang="en-US" dirty="0"/>
              <a:t>例子（圖片、資料格式）</a:t>
            </a:r>
            <a:endParaRPr lang="en-US" altLang="zh-TW" dirty="0"/>
          </a:p>
          <a:p>
            <a:pPr marL="0" lvl="0" indent="0" algn="l" rtl="0">
              <a:spcBef>
                <a:spcPts val="0"/>
              </a:spcBef>
              <a:spcAft>
                <a:spcPts val="0"/>
              </a:spcAft>
              <a:buNone/>
            </a:pPr>
            <a:r>
              <a:rPr lang="zh-TW" altLang="en-US" dirty="0"/>
              <a:t>每個箭頭都加上例子，文字</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a:t>
            </a:r>
            <a:r>
              <a:rPr lang="zh-TW" altLang="en-US" dirty="0" smtClean="0"/>
              <a:t>流程</a:t>
            </a:r>
            <a:endParaRPr lang="en-US" altLang="zh-TW" dirty="0" smtClean="0"/>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換背景顏色</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用前面的表個作為例子</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區塊高度區間</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Token</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重作一張圖</a:t>
            </a:r>
          </a:p>
        </p:txBody>
      </p:sp>
    </p:spTree>
    <p:extLst>
      <p:ext uri="{BB962C8B-B14F-4D97-AF65-F5344CB8AC3E}">
        <p14:creationId xmlns:p14="http://schemas.microsoft.com/office/powerpoint/2010/main" val="2210080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加上問題，</a:t>
            </a:r>
            <a:r>
              <a:rPr lang="en-US" altLang="zh-TW" dirty="0">
                <a:latin typeface="Microsoft JhengHei" panose="020B0604030504040204" pitchFamily="34" charset="-120"/>
                <a:ea typeface="Microsoft JhengHei" panose="020B0604030504040204" pitchFamily="34" charset="-120"/>
              </a:rPr>
              <a:t>Query </a:t>
            </a:r>
            <a:r>
              <a:rPr lang="zh-TW" altLang="en-US" dirty="0">
                <a:latin typeface="Microsoft JhengHei" panose="020B0604030504040204" pitchFamily="34" charset="-120"/>
                <a:ea typeface="Microsoft JhengHei" panose="020B0604030504040204" pitchFamily="34" charset="-120"/>
              </a:rPr>
              <a:t>例子</a:t>
            </a:r>
            <a:r>
              <a:rPr lang="en-US" altLang="zh-TW" dirty="0">
                <a:latin typeface="Microsoft JhengHei" panose="020B0604030504040204" pitchFamily="34" charset="-120"/>
                <a:ea typeface="Microsoft JhengHei" panose="020B0604030504040204" pitchFamily="34" charset="-120"/>
              </a:rPr>
              <a:t>(1118~1138)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1" lang="en-US" altLang="zh-TW"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相似之查詢語言：檢索區塊鏈中的區塊內容、交易內容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p:cNvPicPr/>
          <p:nvPr/>
        </p:nvPicPr>
        <p:blipFill>
          <a:blip r:embed="rId3">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查詢語言</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可察看數位貨幣交易內容（交易雙方位址、時間和數量等）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無提供範圍搜索功能（區塊高度範圍、時間範圍等功能）</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必須修改智能合約，並於交易發生時發送事件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4" name="直線接點 3"/>
          <p:cNvCxnSpPr/>
          <p:nvPr/>
        </p:nvCxnSpPr>
        <p:spPr>
          <a:xfrm flipV="1">
            <a:off x="98024" y="2649287"/>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904201" y="2318617"/>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915421" y="2592235"/>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230653621"/>
              </p:ext>
            </p:extLst>
          </p:nvPr>
        </p:nvGraphicFramePr>
        <p:xfrm>
          <a:off x="964013" y="1251601"/>
          <a:ext cx="2624447" cy="109728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829796" y="1184851"/>
            <a:ext cx="2852258" cy="124170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69029" y="2384334"/>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3707907839"/>
              </p:ext>
            </p:extLst>
          </p:nvPr>
        </p:nvGraphicFramePr>
        <p:xfrm>
          <a:off x="5493979" y="1232894"/>
          <a:ext cx="2624447" cy="109728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61276" y="1166872"/>
            <a:ext cx="2889855" cy="126673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76111" y="2384334"/>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3915421" y="1836837"/>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957112492"/>
              </p:ext>
            </p:extLst>
          </p:nvPr>
        </p:nvGraphicFramePr>
        <p:xfrm>
          <a:off x="2919949" y="2953316"/>
          <a:ext cx="3376203" cy="1097280"/>
        </p:xfrm>
        <a:graphic>
          <a:graphicData uri="http://schemas.openxmlformats.org/drawingml/2006/table">
            <a:tbl>
              <a:tblPr firstRow="1" bandRow="1">
                <a:tableStyleId>{8A107856-5554-42FB-B03E-39F5DBC370BA}</a:tableStyleId>
              </a:tblPr>
              <a:tblGrid>
                <a:gridCol w="573193">
                  <a:extLst>
                    <a:ext uri="{9D8B030D-6E8A-4147-A177-3AD203B41FA5}">
                      <a16:colId xmlns:a16="http://schemas.microsoft.com/office/drawing/2014/main" val="3800973247"/>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321469" y="4113149"/>
            <a:ext cx="2573162"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Smart Contract</a:t>
            </a:r>
            <a:r>
              <a:rPr lang="zh-TW" altLang="en-US" sz="1200" dirty="0">
                <a:latin typeface="Times New Roman" panose="02020603050405020304" pitchFamily="18" charset="0"/>
                <a:cs typeface="Times New Roman" panose="02020603050405020304" pitchFamily="18" charset="0"/>
              </a:rPr>
              <a:t>（</a:t>
            </a:r>
            <a:r>
              <a:rPr lang="en-US" altLang="zh-TW" sz="1200" dirty="0">
                <a:latin typeface="Times New Roman" panose="02020603050405020304" pitchFamily="18" charset="0"/>
                <a:cs typeface="Times New Roman" panose="02020603050405020304" pitchFamily="18" charset="0"/>
              </a:rPr>
              <a:t>USDT TX Storage</a:t>
            </a:r>
            <a:r>
              <a:rPr lang="zh-TW" altLang="en-US" sz="1200" dirty="0">
                <a:latin typeface="Times New Roman" panose="02020603050405020304" pitchFamily="18" charset="0"/>
                <a:cs typeface="Times New Roman" panose="02020603050405020304" pitchFamily="18" charset="0"/>
              </a:rPr>
              <a:t>）</a:t>
            </a:r>
          </a:p>
        </p:txBody>
      </p:sp>
      <p:sp>
        <p:nvSpPr>
          <p:cNvPr id="5" name="矩形 4"/>
          <p:cNvSpPr/>
          <p:nvPr/>
        </p:nvSpPr>
        <p:spPr>
          <a:xfrm>
            <a:off x="2783445" y="2894638"/>
            <a:ext cx="3649212" cy="1240462"/>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265834" y="2326175"/>
            <a:ext cx="340314" cy="54263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490824" y="2338846"/>
            <a:ext cx="224315" cy="52996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93;p17">
            <a:extLst>
              <a:ext uri="{FF2B5EF4-FFF2-40B4-BE49-F238E27FC236}">
                <a16:creationId xmlns:a16="http://schemas.microsoft.com/office/drawing/2014/main" id="{19F0997D-C0B3-D445-A20C-E21BFDB4859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Times New Roman" panose="02020603050405020304" pitchFamily="18" charset="0"/>
                <a:ea typeface="標楷體" panose="03000509000000000000" pitchFamily="65" charset="-120"/>
                <a:cs typeface="Times New Roman" panose="02020603050405020304" pitchFamily="18" charset="0"/>
              </a:rPr>
              <a:t>High Level </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Idea</a:t>
            </a:r>
            <a:r>
              <a:rPr lang="en-US" sz="3200" dirty="0" err="1">
                <a:latin typeface="標楷體" panose="03000509000000000000" pitchFamily="65" charset="-120"/>
                <a:ea typeface="標楷體" panose="03000509000000000000" pitchFamily="65" charset="-120"/>
              </a:rPr>
              <a:t>：跨鏈</a:t>
            </a:r>
            <a:endParaRPr sz="3200" dirty="0">
              <a:latin typeface="標楷體" panose="03000509000000000000" pitchFamily="65" charset="-120"/>
              <a:ea typeface="標楷體" panose="03000509000000000000" pitchFamily="65" charset="-120"/>
            </a:endParaRPr>
          </a:p>
        </p:txBody>
      </p:sp>
      <p:sp>
        <p:nvSpPr>
          <p:cNvPr id="20" name="Google Shape;62;p14">
            <a:extLst>
              <a:ext uri="{FF2B5EF4-FFF2-40B4-BE49-F238E27FC236}">
                <a16:creationId xmlns:a16="http://schemas.microsoft.com/office/drawing/2014/main" id="{0A9FC834-A721-ED44-A172-0D8AE8E952E1}"/>
              </a:ext>
            </a:extLst>
          </p:cNvPr>
          <p:cNvSpPr txBox="1">
            <a:spLocks noGrp="1"/>
          </p:cNvSpPr>
          <p:nvPr>
            <p:ph type="body" idx="1"/>
          </p:nvPr>
        </p:nvSpPr>
        <p:spPr>
          <a:xfrm>
            <a:off x="311700" y="4251648"/>
            <a:ext cx="5086768" cy="714472"/>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我們使用智能合約追蹤交易記錄</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97344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使用者可自行新增欲追蹤之數位貨幣</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為何使用智能合約？</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spcBef>
                <a:spcPts val="600"/>
              </a:spcBef>
              <a:spcAft>
                <a:spcPts val="600"/>
              </a:spcAft>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為何不使用</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智能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合約的</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或</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儲存數據</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或</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花費的</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Gas</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較低</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無法透過合約查詢</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或</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spcBef>
                <a:spcPts val="600"/>
              </a:spcBef>
              <a:spcAft>
                <a:spcPts val="600"/>
              </a:spcAft>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佈署後不可改變、且內容不可任意竄改</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spcBef>
                <a:spcPts val="0"/>
              </a:spcBef>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查詢合約內之儲存數據</a:t>
            </a: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時</a:t>
            </a: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為去中心</a:t>
            </a: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化方式</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00000"/>
              </a:lnSpc>
              <a:spcBef>
                <a:spcPts val="600"/>
              </a:spcBef>
              <a:spcAft>
                <a:spcPts val="600"/>
              </a:spcAft>
            </a:pP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nSpc>
                <a:spcPct val="10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為何使用另一區塊鏈</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減輕原有區塊鏈上的負擔</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不須支付實際的</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Gas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費用</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兩區塊鏈間無法直接交換彼此鏈上數據</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rgbClr val="FF0000"/>
                </a:solidFill>
                <a:latin typeface="標楷體" panose="03000509000000000000" pitchFamily="65" charset="-120"/>
                <a:ea typeface="標楷體" panose="03000509000000000000" pitchFamily="65" charset="-120"/>
              </a:rPr>
              <a:t>見證人（</a:t>
            </a:r>
            <a:r>
              <a:rPr lang="en-US" altLang="zh-TW" sz="2000" dirty="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中繼（</a:t>
            </a:r>
            <a:r>
              <a:rPr lang="en-US" altLang="zh-TW" sz="2000" dirty="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1021447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64568"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3998716" cy="1726636"/>
            <a:chOff x="4776186" y="3453876"/>
            <a:chExt cx="3998716" cy="1726636"/>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06378" y="4872735"/>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5472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430276" y="2257587"/>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796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8782" y="4422956"/>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682712" y="2245294"/>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119027" y="3556743"/>
            <a:ext cx="1249060" cy="1412601"/>
            <a:chOff x="7093316" y="3548810"/>
            <a:chExt cx="1249060" cy="1412601"/>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93316" y="4653634"/>
              <a:ext cx="1249060" cy="307777"/>
            </a:xfrm>
            <a:prstGeom prst="rect">
              <a:avLst/>
            </a:prstGeom>
            <a:noFill/>
          </p:spPr>
          <p:txBody>
            <a:bodyPr wrap="none" rtlCol="0">
              <a:spAutoFit/>
            </a:bodyPr>
            <a:lstStyle/>
            <a:p>
              <a:pPr algn="ctr"/>
              <a:r>
                <a:rPr kumimoji="1" lang="en-US" altLang="zh-TW" b="1" dirty="0">
                  <a:solidFill>
                    <a:schemeClr val="tx1"/>
                  </a:solidFill>
                  <a:latin typeface="Times New Roman" panose="02020603050405020304" pitchFamily="18" charset="0"/>
                  <a:cs typeface="Times New Roman" panose="02020603050405020304" pitchFamily="18" charset="0"/>
                </a:rPr>
                <a:t>Token </a:t>
              </a:r>
              <a:r>
                <a:rPr kumimoji="1" lang="en-US" altLang="zh-TW" b="1" dirty="0" smtClean="0">
                  <a:solidFill>
                    <a:schemeClr val="tx1"/>
                  </a:solidFill>
                  <a:latin typeface="Times New Roman" panose="02020603050405020304" pitchFamily="18" charset="0"/>
                  <a:cs typeface="Times New Roman" panose="02020603050405020304" pitchFamily="18" charset="0"/>
                </a:rPr>
                <a:t>Tracer</a:t>
              </a:r>
              <a:endParaRPr lang="en-US" altLang="zh-TW" b="1" dirty="0">
                <a:solidFill>
                  <a:schemeClr val="tx1"/>
                </a:solidFill>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44540" cy="1717804"/>
            <a:chOff x="4776186" y="3453876"/>
            <a:chExt cx="4044540" cy="1717804"/>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52202" y="4863903"/>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74852" cy="79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411630" y="2271665"/>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582292" y="4011732"/>
            <a:ext cx="3333538"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lang="en-US" altLang="zh-TW"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264829">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73" name="圖片 72">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rot="17568857">
            <a:off x="6197727" y="1690473"/>
            <a:ext cx="203200" cy="203200"/>
          </a:xfrm>
          <a:prstGeom prst="rect">
            <a:avLst/>
          </a:prstGeom>
        </p:spPr>
      </p:pic>
      <p:pic>
        <p:nvPicPr>
          <p:cNvPr id="74" name="圖片 7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8115392" y="3642730"/>
            <a:ext cx="203200" cy="203200"/>
          </a:xfrm>
          <a:prstGeom prst="rect">
            <a:avLst/>
          </a:prstGeom>
        </p:spPr>
      </p:pic>
      <p:sp>
        <p:nvSpPr>
          <p:cNvPr id="8" name="文字方塊 7"/>
          <p:cNvSpPr txBox="1"/>
          <p:nvPr/>
        </p:nvSpPr>
        <p:spPr>
          <a:xfrm>
            <a:off x="3376068" y="1660304"/>
            <a:ext cx="2840155" cy="738664"/>
          </a:xfrm>
          <a:prstGeom prst="rect">
            <a:avLst/>
          </a:prstGeom>
          <a:noFill/>
        </p:spPr>
        <p:txBody>
          <a:bodyPr wrap="square" rtlCol="0">
            <a:spAutoFit/>
          </a:bodyPr>
          <a:lstStyle/>
          <a:p>
            <a:r>
              <a:rPr lang="en-US" altLang="zh-TW" b="1" dirty="0" smtClean="0">
                <a:latin typeface="Times New Roman" panose="02020603050405020304" pitchFamily="18" charset="0"/>
                <a:cs typeface="Times New Roman" panose="02020603050405020304" pitchFamily="18" charset="0"/>
              </a:rPr>
              <a:t>Add Token Info</a:t>
            </a:r>
          </a:p>
          <a:p>
            <a:pPr marL="285750" indent="-285750">
              <a:buFont typeface="Arial" panose="020B0604020202020204" pitchFamily="34" charset="0"/>
              <a:buChar char="•"/>
            </a:pPr>
            <a:r>
              <a:rPr lang="en-US" altLang="zh-TW" dirty="0" smtClean="0">
                <a:latin typeface="Times New Roman" panose="02020603050405020304" pitchFamily="18" charset="0"/>
                <a:cs typeface="Times New Roman" panose="02020603050405020304" pitchFamily="18" charset="0"/>
              </a:rPr>
              <a:t>Token Address</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0xdac17…</a:t>
            </a:r>
            <a:r>
              <a:rPr lang="zh-TW" altLang="en-US"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dirty="0" smtClean="0">
                <a:latin typeface="Times New Roman" panose="02020603050405020304" pitchFamily="18" charset="0"/>
                <a:cs typeface="Times New Roman" panose="02020603050405020304" pitchFamily="18" charset="0"/>
              </a:rPr>
              <a:t>Token Name</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USDT</a:t>
            </a:r>
            <a:r>
              <a:rPr lang="zh-TW" altLang="en-US" dirty="0">
                <a:latin typeface="Times New Roman" panose="02020603050405020304" pitchFamily="18" charset="0"/>
                <a:cs typeface="Times New Roman" panose="02020603050405020304" pitchFamily="18" charset="0"/>
              </a:rPr>
              <a:t>）</a:t>
            </a:r>
          </a:p>
        </p:txBody>
      </p:sp>
      <p:sp>
        <p:nvSpPr>
          <p:cNvPr id="15" name="文字方塊 14"/>
          <p:cNvSpPr txBox="1"/>
          <p:nvPr/>
        </p:nvSpPr>
        <p:spPr>
          <a:xfrm>
            <a:off x="2134986" y="955566"/>
            <a:ext cx="931665" cy="276999"/>
          </a:xfrm>
          <a:prstGeom prst="rect">
            <a:avLst/>
          </a:prstGeom>
          <a:noFill/>
        </p:spPr>
        <p:txBody>
          <a:bodyPr wrap="none" rtlCol="0">
            <a:spAutoFit/>
          </a:bodyPr>
          <a:lstStyle/>
          <a:p>
            <a:r>
              <a:rPr lang="en-US" altLang="zh-TW" sz="1200" b="1" dirty="0" smtClean="0">
                <a:solidFill>
                  <a:srgbClr val="7030A0"/>
                </a:solidFill>
                <a:latin typeface="Times New Roman" panose="02020603050405020304" pitchFamily="18" charset="0"/>
                <a:cs typeface="Times New Roman" panose="02020603050405020304" pitchFamily="18" charset="0"/>
              </a:rPr>
              <a:t>Return </a:t>
            </a:r>
            <a:r>
              <a:rPr lang="en-US" altLang="zh-TW" sz="1200" b="1" dirty="0" err="1" smtClean="0">
                <a:solidFill>
                  <a:srgbClr val="7030A0"/>
                </a:solidFill>
                <a:latin typeface="Times New Roman" panose="02020603050405020304" pitchFamily="18" charset="0"/>
                <a:cs typeface="Times New Roman" panose="02020603050405020304" pitchFamily="18" charset="0"/>
              </a:rPr>
              <a:t>Txs</a:t>
            </a:r>
            <a:endParaRPr lang="zh-TW" altLang="en-US" sz="1200" b="1" dirty="0">
              <a:solidFill>
                <a:srgbClr val="7030A0"/>
              </a:solidFill>
              <a:latin typeface="Times New Roman" panose="02020603050405020304" pitchFamily="18" charset="0"/>
              <a:cs typeface="Times New Roman" panose="02020603050405020304" pitchFamily="18" charset="0"/>
            </a:endParaRPr>
          </a:p>
        </p:txBody>
      </p:sp>
      <p:sp>
        <p:nvSpPr>
          <p:cNvPr id="81" name="文字方塊 80"/>
          <p:cNvSpPr txBox="1"/>
          <p:nvPr/>
        </p:nvSpPr>
        <p:spPr>
          <a:xfrm rot="1237262">
            <a:off x="4517083" y="2961097"/>
            <a:ext cx="931665" cy="276999"/>
          </a:xfrm>
          <a:prstGeom prst="rect">
            <a:avLst/>
          </a:prstGeom>
          <a:noFill/>
        </p:spPr>
        <p:txBody>
          <a:bodyPr wrap="none" rtlCol="0">
            <a:spAutoFit/>
          </a:bodyPr>
          <a:lstStyle/>
          <a:p>
            <a:r>
              <a:rPr lang="en-US" altLang="zh-TW" sz="1200" b="1" dirty="0" smtClean="0">
                <a:solidFill>
                  <a:srgbClr val="7030A0"/>
                </a:solidFill>
                <a:latin typeface="Times New Roman" panose="02020603050405020304" pitchFamily="18" charset="0"/>
                <a:cs typeface="Times New Roman" panose="02020603050405020304" pitchFamily="18" charset="0"/>
              </a:rPr>
              <a:t>Return </a:t>
            </a:r>
            <a:r>
              <a:rPr lang="en-US" altLang="zh-TW" sz="1200" b="1" dirty="0" err="1" smtClean="0">
                <a:solidFill>
                  <a:srgbClr val="7030A0"/>
                </a:solidFill>
                <a:latin typeface="Times New Roman" panose="02020603050405020304" pitchFamily="18" charset="0"/>
                <a:cs typeface="Times New Roman" panose="02020603050405020304" pitchFamily="18" charset="0"/>
              </a:rPr>
              <a:t>Txs</a:t>
            </a:r>
            <a:endParaRPr lang="zh-TW" altLang="en-US" sz="12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84" name="表格 83"/>
          <p:cNvGraphicFramePr>
            <a:graphicFrameLocks noGrp="1"/>
          </p:cNvGraphicFramePr>
          <p:nvPr>
            <p:extLst>
              <p:ext uri="{D42A27DB-BD31-4B8C-83A1-F6EECF244321}">
                <p14:modId xmlns:p14="http://schemas.microsoft.com/office/powerpoint/2010/main" val="3743064947"/>
              </p:ext>
            </p:extLst>
          </p:nvPr>
        </p:nvGraphicFramePr>
        <p:xfrm>
          <a:off x="1181434" y="2511589"/>
          <a:ext cx="3244241" cy="548640"/>
        </p:xfrm>
        <a:graphic>
          <a:graphicData uri="http://schemas.openxmlformats.org/drawingml/2006/table">
            <a:tbl>
              <a:tblPr firstRow="1" bandRow="1">
                <a:tableStyleId>{8A107856-5554-42FB-B03E-39F5DBC370BA}</a:tableStyleId>
              </a:tblPr>
              <a:tblGrid>
                <a:gridCol w="623595">
                  <a:extLst>
                    <a:ext uri="{9D8B030D-6E8A-4147-A177-3AD203B41FA5}">
                      <a16:colId xmlns:a16="http://schemas.microsoft.com/office/drawing/2014/main" val="3519034779"/>
                    </a:ext>
                  </a:extLst>
                </a:gridCol>
                <a:gridCol w="610750">
                  <a:extLst>
                    <a:ext uri="{9D8B030D-6E8A-4147-A177-3AD203B41FA5}">
                      <a16:colId xmlns:a16="http://schemas.microsoft.com/office/drawing/2014/main" val="263702050"/>
                    </a:ext>
                  </a:extLst>
                </a:gridCol>
                <a:gridCol w="508960">
                  <a:extLst>
                    <a:ext uri="{9D8B030D-6E8A-4147-A177-3AD203B41FA5}">
                      <a16:colId xmlns:a16="http://schemas.microsoft.com/office/drawing/2014/main" val="100866191"/>
                    </a:ext>
                  </a:extLst>
                </a:gridCol>
                <a:gridCol w="722697">
                  <a:extLst>
                    <a:ext uri="{9D8B030D-6E8A-4147-A177-3AD203B41FA5}">
                      <a16:colId xmlns:a16="http://schemas.microsoft.com/office/drawing/2014/main" val="3790254484"/>
                    </a:ext>
                  </a:extLst>
                </a:gridCol>
                <a:gridCol w="778239">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bl>
          </a:graphicData>
        </a:graphic>
      </p:graphicFrame>
      <p:graphicFrame>
        <p:nvGraphicFramePr>
          <p:cNvPr id="86" name="表格 85"/>
          <p:cNvGraphicFramePr>
            <a:graphicFrameLocks noGrp="1"/>
          </p:cNvGraphicFramePr>
          <p:nvPr>
            <p:extLst>
              <p:ext uri="{D42A27DB-BD31-4B8C-83A1-F6EECF244321}">
                <p14:modId xmlns:p14="http://schemas.microsoft.com/office/powerpoint/2010/main" val="900477862"/>
              </p:ext>
            </p:extLst>
          </p:nvPr>
        </p:nvGraphicFramePr>
        <p:xfrm>
          <a:off x="3106338" y="2281392"/>
          <a:ext cx="3376203" cy="1097280"/>
        </p:xfrm>
        <a:graphic>
          <a:graphicData uri="http://schemas.openxmlformats.org/drawingml/2006/table">
            <a:tbl>
              <a:tblPr firstRow="1" bandRow="1">
                <a:tableStyleId>{8A107856-5554-42FB-B03E-39F5DBC370BA}</a:tableStyleId>
              </a:tblPr>
              <a:tblGrid>
                <a:gridCol w="573193">
                  <a:extLst>
                    <a:ext uri="{9D8B030D-6E8A-4147-A177-3AD203B41FA5}">
                      <a16:colId xmlns:a16="http://schemas.microsoft.com/office/drawing/2014/main" val="3800973247"/>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9" name="矩形 8"/>
          <p:cNvSpPr/>
          <p:nvPr/>
        </p:nvSpPr>
        <p:spPr>
          <a:xfrm>
            <a:off x="3376068" y="1659026"/>
            <a:ext cx="2606457" cy="739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062346" y="2368654"/>
            <a:ext cx="3488025" cy="802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986532" y="2189459"/>
            <a:ext cx="3624290" cy="13142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par>
                                <p:cTn id="22" presetID="14" presetClass="entr" presetSubtype="1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randombar(horizontal)">
                                      <p:cBhvr>
                                        <p:cTn id="24" dur="500"/>
                                        <p:tgtEl>
                                          <p:spTgt spid="73"/>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randombar(horizontal)">
                                      <p:cBhvr>
                                        <p:cTn id="35" dur="500"/>
                                        <p:tgtEl>
                                          <p:spTgt spid="107"/>
                                        </p:tgtEl>
                                      </p:cBhvr>
                                    </p:animEffect>
                                  </p:childTnLst>
                                </p:cTn>
                              </p:par>
                              <p:par>
                                <p:cTn id="36" presetID="14" presetClass="entr" presetSubtype="1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randombar(horizontal)">
                                      <p:cBhvr>
                                        <p:cTn id="38" dur="500"/>
                                        <p:tgtEl>
                                          <p:spTgt spid="30"/>
                                        </p:tgtEl>
                                      </p:cBhvr>
                                    </p:animEffect>
                                  </p:childTnLst>
                                </p:cTn>
                              </p:par>
                              <p:par>
                                <p:cTn id="39" presetID="14" presetClass="entr" presetSubtype="1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par>
                                <p:cTn id="42" presetID="14" presetClass="entr" presetSubtype="10" fill="hold" nodeType="with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randombar(horizontal)">
                                      <p:cBhvr>
                                        <p:cTn id="44" dur="50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xit" presetSubtype="10" fill="hold" grpId="1" nodeType="clickEffect">
                                  <p:stCondLst>
                                    <p:cond delay="0"/>
                                  </p:stCondLst>
                                  <p:childTnLst>
                                    <p:animEffect transition="out" filter="randombar(horizontal)">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4" presetClass="exit" presetSubtype="10" fill="hold" grpId="1" nodeType="withEffect">
                                  <p:stCondLst>
                                    <p:cond delay="0"/>
                                  </p:stCondLst>
                                  <p:childTnLst>
                                    <p:animEffect transition="out" filter="randombar(horizontal)">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randombar(horizontal)">
                                      <p:cBhvr>
                                        <p:cTn id="57" dur="500"/>
                                        <p:tgtEl>
                                          <p:spTgt spid="3"/>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35"/>
                                        </p:tgtEl>
                                        <p:attrNameLst>
                                          <p:attrName>style.visibility</p:attrName>
                                        </p:attrNameLst>
                                      </p:cBhvr>
                                      <p:to>
                                        <p:strVal val="visible"/>
                                      </p:to>
                                    </p:set>
                                    <p:animEffect transition="in" filter="randombar(horizontal)">
                                      <p:cBhvr>
                                        <p:cTn id="60" dur="500"/>
                                        <p:tgtEl>
                                          <p:spTgt spid="135"/>
                                        </p:tgtEl>
                                      </p:cBhvr>
                                    </p:animEffect>
                                  </p:childTnLst>
                                </p:cTn>
                              </p:par>
                              <p:par>
                                <p:cTn id="61" presetID="14" presetClass="entr" presetSubtype="1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randombar(horizontal)">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95"/>
                                        </p:tgtEl>
                                        <p:attrNameLst>
                                          <p:attrName>style.visibility</p:attrName>
                                        </p:attrNameLst>
                                      </p:cBhvr>
                                      <p:to>
                                        <p:strVal val="visible"/>
                                      </p:to>
                                    </p:set>
                                    <p:animEffect transition="in" filter="randombar(horizontal)">
                                      <p:cBhvr>
                                        <p:cTn id="68" dur="500"/>
                                        <p:tgtEl>
                                          <p:spTgt spid="95"/>
                                        </p:tgtEl>
                                      </p:cBhvr>
                                    </p:animEffect>
                                  </p:childTnLst>
                                </p:cTn>
                              </p:par>
                              <p:par>
                                <p:cTn id="69" presetID="14" presetClass="entr" presetSubtype="10"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Effect transition="in" filter="randombar(horizontal)">
                                      <p:cBhvr>
                                        <p:cTn id="71" dur="500"/>
                                        <p:tgtEl>
                                          <p:spTgt spid="93"/>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randombar(horizontal)">
                                      <p:cBhvr>
                                        <p:cTn id="76" dur="500"/>
                                        <p:tgtEl>
                                          <p:spTgt spid="6"/>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149"/>
                                        </p:tgtEl>
                                        <p:attrNameLst>
                                          <p:attrName>style.visibility</p:attrName>
                                        </p:attrNameLst>
                                      </p:cBhvr>
                                      <p:to>
                                        <p:strVal val="visible"/>
                                      </p:to>
                                    </p:set>
                                    <p:animEffect transition="in" filter="randombar(horizontal)">
                                      <p:cBhvr>
                                        <p:cTn id="79" dur="500"/>
                                        <p:tgtEl>
                                          <p:spTgt spid="149"/>
                                        </p:tgtEl>
                                      </p:cBhvr>
                                    </p:animEffect>
                                  </p:childTnLst>
                                </p:cTn>
                              </p:par>
                              <p:par>
                                <p:cTn id="80" presetID="14" presetClass="entr" presetSubtype="10" fill="hold" nodeType="withEffect">
                                  <p:stCondLst>
                                    <p:cond delay="0"/>
                                  </p:stCondLst>
                                  <p:childTnLst>
                                    <p:set>
                                      <p:cBhvr>
                                        <p:cTn id="81" dur="1" fill="hold">
                                          <p:stCondLst>
                                            <p:cond delay="0"/>
                                          </p:stCondLst>
                                        </p:cTn>
                                        <p:tgtEl>
                                          <p:spTgt spid="147"/>
                                        </p:tgtEl>
                                        <p:attrNameLst>
                                          <p:attrName>style.visibility</p:attrName>
                                        </p:attrNameLst>
                                      </p:cBhvr>
                                      <p:to>
                                        <p:strVal val="visible"/>
                                      </p:to>
                                    </p:set>
                                    <p:animEffect transition="in" filter="randombar(horizontal)">
                                      <p:cBhvr>
                                        <p:cTn id="82" dur="500"/>
                                        <p:tgtEl>
                                          <p:spTgt spid="147"/>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108"/>
                                        </p:tgtEl>
                                        <p:attrNameLst>
                                          <p:attrName>style.visibility</p:attrName>
                                        </p:attrNameLst>
                                      </p:cBhvr>
                                      <p:to>
                                        <p:strVal val="visible"/>
                                      </p:to>
                                    </p:set>
                                    <p:animEffect transition="in" filter="randombar(horizontal)">
                                      <p:cBhvr>
                                        <p:cTn id="87" dur="500"/>
                                        <p:tgtEl>
                                          <p:spTgt spid="108"/>
                                        </p:tgtEl>
                                      </p:cBhvr>
                                    </p:animEffect>
                                  </p:childTnLst>
                                </p:cTn>
                              </p:par>
                              <p:par>
                                <p:cTn id="88" presetID="14" presetClass="entr" presetSubtype="10" fill="hold"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randombar(horizontal)">
                                      <p:cBhvr>
                                        <p:cTn id="90" dur="500"/>
                                        <p:tgtEl>
                                          <p:spTgt spid="96"/>
                                        </p:tgtEl>
                                      </p:cBhvr>
                                    </p:animEffect>
                                  </p:childTnLst>
                                </p:cTn>
                              </p:par>
                              <p:par>
                                <p:cTn id="91" presetID="14" presetClass="entr" presetSubtype="1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randombar(horizontal)">
                                      <p:cBhvr>
                                        <p:cTn id="93" dur="500"/>
                                        <p:tgtEl>
                                          <p:spTgt spid="42"/>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138"/>
                                        </p:tgtEl>
                                        <p:attrNameLst>
                                          <p:attrName>style.visibility</p:attrName>
                                        </p:attrNameLst>
                                      </p:cBhvr>
                                      <p:to>
                                        <p:strVal val="visible"/>
                                      </p:to>
                                    </p:set>
                                    <p:animEffect transition="in" filter="randombar(horizontal)">
                                      <p:cBhvr>
                                        <p:cTn id="96" dur="500"/>
                                        <p:tgtEl>
                                          <p:spTgt spid="138"/>
                                        </p:tgtEl>
                                      </p:cBhvr>
                                    </p:animEffect>
                                  </p:childTnLst>
                                </p:cTn>
                              </p:par>
                              <p:par>
                                <p:cTn id="97" presetID="14" presetClass="entr" presetSubtype="10" fill="hold"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randombar(horizontal)">
                                      <p:cBhvr>
                                        <p:cTn id="99" dur="500"/>
                                        <p:tgtEl>
                                          <p:spTgt spid="136"/>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nodeType="clickEffect">
                                  <p:stCondLst>
                                    <p:cond delay="0"/>
                                  </p:stCondLst>
                                  <p:childTnLst>
                                    <p:set>
                                      <p:cBhvr>
                                        <p:cTn id="103" dur="1" fill="hold">
                                          <p:stCondLst>
                                            <p:cond delay="0"/>
                                          </p:stCondLst>
                                        </p:cTn>
                                        <p:tgtEl>
                                          <p:spTgt spid="99"/>
                                        </p:tgtEl>
                                        <p:attrNameLst>
                                          <p:attrName>style.visibility</p:attrName>
                                        </p:attrNameLst>
                                      </p:cBhvr>
                                      <p:to>
                                        <p:strVal val="visible"/>
                                      </p:to>
                                    </p:set>
                                    <p:animEffect transition="in" filter="randombar(horizontal)">
                                      <p:cBhvr>
                                        <p:cTn id="104" dur="500"/>
                                        <p:tgtEl>
                                          <p:spTgt spid="99"/>
                                        </p:tgtEl>
                                      </p:cBhvr>
                                    </p:animEffect>
                                  </p:childTnLst>
                                </p:cTn>
                              </p:par>
                              <p:par>
                                <p:cTn id="105" presetID="14" presetClass="entr" presetSubtype="10" fill="hold" nodeType="withEffect">
                                  <p:stCondLst>
                                    <p:cond delay="0"/>
                                  </p:stCondLst>
                                  <p:childTnLst>
                                    <p:set>
                                      <p:cBhvr>
                                        <p:cTn id="106" dur="1" fill="hold">
                                          <p:stCondLst>
                                            <p:cond delay="0"/>
                                          </p:stCondLst>
                                        </p:cTn>
                                        <p:tgtEl>
                                          <p:spTgt spid="137"/>
                                        </p:tgtEl>
                                        <p:attrNameLst>
                                          <p:attrName>style.visibility</p:attrName>
                                        </p:attrNameLst>
                                      </p:cBhvr>
                                      <p:to>
                                        <p:strVal val="visible"/>
                                      </p:to>
                                    </p:set>
                                    <p:animEffect transition="in" filter="randombar(horizontal)">
                                      <p:cBhvr>
                                        <p:cTn id="107" dur="500"/>
                                        <p:tgtEl>
                                          <p:spTgt spid="137"/>
                                        </p:tgtEl>
                                      </p:cBhvr>
                                    </p:animEffect>
                                  </p:childTnLst>
                                </p:cTn>
                              </p:par>
                              <p:par>
                                <p:cTn id="108" presetID="14" presetClass="entr" presetSubtype="10" fill="hold" nodeType="withEffect">
                                  <p:stCondLst>
                                    <p:cond delay="0"/>
                                  </p:stCondLst>
                                  <p:childTnLst>
                                    <p:set>
                                      <p:cBhvr>
                                        <p:cTn id="109" dur="1" fill="hold">
                                          <p:stCondLst>
                                            <p:cond delay="0"/>
                                          </p:stCondLst>
                                        </p:cTn>
                                        <p:tgtEl>
                                          <p:spTgt spid="144"/>
                                        </p:tgtEl>
                                        <p:attrNameLst>
                                          <p:attrName>style.visibility</p:attrName>
                                        </p:attrNameLst>
                                      </p:cBhvr>
                                      <p:to>
                                        <p:strVal val="visible"/>
                                      </p:to>
                                    </p:set>
                                    <p:animEffect transition="in" filter="randombar(horizontal)">
                                      <p:cBhvr>
                                        <p:cTn id="110" dur="500"/>
                                        <p:tgtEl>
                                          <p:spTgt spid="144"/>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randombar(horizontal)">
                                      <p:cBhvr>
                                        <p:cTn id="113" dur="500"/>
                                        <p:tgtEl>
                                          <p:spTgt spid="15"/>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81"/>
                                        </p:tgtEl>
                                        <p:attrNameLst>
                                          <p:attrName>style.visibility</p:attrName>
                                        </p:attrNameLst>
                                      </p:cBhvr>
                                      <p:to>
                                        <p:strVal val="visible"/>
                                      </p:to>
                                    </p:set>
                                    <p:animEffect transition="in" filter="randombar(horizontal)">
                                      <p:cBhvr>
                                        <p:cTn id="116" dur="500"/>
                                        <p:tgtEl>
                                          <p:spTgt spid="81"/>
                                        </p:tgtEl>
                                      </p:cBhvr>
                                    </p:animEffect>
                                  </p:childTnLst>
                                </p:cTn>
                              </p:par>
                              <p:par>
                                <p:cTn id="117" presetID="14" presetClass="entr" presetSubtype="10" fill="hold" nodeType="with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randombar(horizontal)">
                                      <p:cBhvr>
                                        <p:cTn id="119" dur="500"/>
                                        <p:tgtEl>
                                          <p:spTgt spid="84"/>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Effect transition="in" filter="randombar(horizontal)">
                                      <p:cBhvr>
                                        <p:cTn id="122" dur="500"/>
                                        <p:tgtEl>
                                          <p:spTgt spid="11"/>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xit" presetSubtype="10" fill="hold" nodeType="clickEffect">
                                  <p:stCondLst>
                                    <p:cond delay="0"/>
                                  </p:stCondLst>
                                  <p:childTnLst>
                                    <p:animEffect transition="out" filter="randombar(horizontal)">
                                      <p:cBhvr>
                                        <p:cTn id="126" dur="500"/>
                                        <p:tgtEl>
                                          <p:spTgt spid="84"/>
                                        </p:tgtEl>
                                      </p:cBhvr>
                                    </p:animEffect>
                                    <p:set>
                                      <p:cBhvr>
                                        <p:cTn id="127" dur="1" fill="hold">
                                          <p:stCondLst>
                                            <p:cond delay="499"/>
                                          </p:stCondLst>
                                        </p:cTn>
                                        <p:tgtEl>
                                          <p:spTgt spid="84"/>
                                        </p:tgtEl>
                                        <p:attrNameLst>
                                          <p:attrName>style.visibility</p:attrName>
                                        </p:attrNameLst>
                                      </p:cBhvr>
                                      <p:to>
                                        <p:strVal val="hidden"/>
                                      </p:to>
                                    </p:set>
                                  </p:childTnLst>
                                </p:cTn>
                              </p:par>
                              <p:par>
                                <p:cTn id="128" presetID="14" presetClass="exit" presetSubtype="10" fill="hold" grpId="1" nodeType="withEffect">
                                  <p:stCondLst>
                                    <p:cond delay="0"/>
                                  </p:stCondLst>
                                  <p:childTnLst>
                                    <p:animEffect transition="out" filter="randombar(horizontal)">
                                      <p:cBhvr>
                                        <p:cTn id="129" dur="500"/>
                                        <p:tgtEl>
                                          <p:spTgt spid="11"/>
                                        </p:tgtEl>
                                      </p:cBhvr>
                                    </p:animEffect>
                                    <p:set>
                                      <p:cBhvr>
                                        <p:cTn id="130" dur="1" fill="hold">
                                          <p:stCondLst>
                                            <p:cond delay="499"/>
                                          </p:stCondLst>
                                        </p:cTn>
                                        <p:tgtEl>
                                          <p:spTgt spid="1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4" presetClass="entr" presetSubtype="10" fill="hold" grpId="0" nodeType="clickEffect">
                                  <p:stCondLst>
                                    <p:cond delay="0"/>
                                  </p:stCondLst>
                                  <p:childTnLst>
                                    <p:set>
                                      <p:cBhvr>
                                        <p:cTn id="134" dur="1" fill="hold">
                                          <p:stCondLst>
                                            <p:cond delay="0"/>
                                          </p:stCondLst>
                                        </p:cTn>
                                        <p:tgtEl>
                                          <p:spTgt spid="60"/>
                                        </p:tgtEl>
                                        <p:attrNameLst>
                                          <p:attrName>style.visibility</p:attrName>
                                        </p:attrNameLst>
                                      </p:cBhvr>
                                      <p:to>
                                        <p:strVal val="visible"/>
                                      </p:to>
                                    </p:set>
                                    <p:animEffect transition="in" filter="randombar(horizontal)">
                                      <p:cBhvr>
                                        <p:cTn id="135" dur="500"/>
                                        <p:tgtEl>
                                          <p:spTgt spid="60"/>
                                        </p:tgtEl>
                                      </p:cBhvr>
                                    </p:animEffect>
                                  </p:childTnLst>
                                </p:cTn>
                              </p:par>
                              <p:par>
                                <p:cTn id="136" presetID="14" presetClass="entr" presetSubtype="10" fill="hold" nodeType="with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randombar(horizontal)">
                                      <p:cBhvr>
                                        <p:cTn id="138" dur="500"/>
                                        <p:tgtEl>
                                          <p:spTgt spid="71"/>
                                        </p:tgtEl>
                                      </p:cBhvr>
                                    </p:animEffect>
                                  </p:childTnLst>
                                </p:cTn>
                              </p:par>
                              <p:par>
                                <p:cTn id="139" presetID="14" presetClass="entr" presetSubtype="10" fill="hold"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randombar(horizontal)">
                                      <p:cBhvr>
                                        <p:cTn id="141" dur="500"/>
                                        <p:tgtEl>
                                          <p:spTgt spid="67"/>
                                        </p:tgtEl>
                                      </p:cBhvr>
                                    </p:animEffect>
                                  </p:childTnLst>
                                </p:cTn>
                              </p:par>
                              <p:par>
                                <p:cTn id="142" presetID="14" presetClass="entr" presetSubtype="10" fill="hold" nodeType="withEffect">
                                  <p:stCondLst>
                                    <p:cond delay="0"/>
                                  </p:stCondLst>
                                  <p:childTnLst>
                                    <p:set>
                                      <p:cBhvr>
                                        <p:cTn id="143" dur="1" fill="hold">
                                          <p:stCondLst>
                                            <p:cond delay="0"/>
                                          </p:stCondLst>
                                        </p:cTn>
                                        <p:tgtEl>
                                          <p:spTgt spid="21"/>
                                        </p:tgtEl>
                                        <p:attrNameLst>
                                          <p:attrName>style.visibility</p:attrName>
                                        </p:attrNameLst>
                                      </p:cBhvr>
                                      <p:to>
                                        <p:strVal val="visible"/>
                                      </p:to>
                                    </p:set>
                                    <p:animEffect transition="in" filter="randombar(horizontal)">
                                      <p:cBhvr>
                                        <p:cTn id="144" dur="500"/>
                                        <p:tgtEl>
                                          <p:spTgt spid="21"/>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64"/>
                                        </p:tgtEl>
                                        <p:attrNameLst>
                                          <p:attrName>style.visibility</p:attrName>
                                        </p:attrNameLst>
                                      </p:cBhvr>
                                      <p:to>
                                        <p:strVal val="visible"/>
                                      </p:to>
                                    </p:set>
                                    <p:animEffect transition="in" filter="randombar(horizontal)">
                                      <p:cBhvr>
                                        <p:cTn id="147" dur="500"/>
                                        <p:tgtEl>
                                          <p:spTgt spid="64"/>
                                        </p:tgtEl>
                                      </p:cBhvr>
                                    </p:animEffect>
                                  </p:childTnLst>
                                </p:cTn>
                              </p:par>
                              <p:par>
                                <p:cTn id="148" presetID="14" presetClass="entr" presetSubtype="10" fill="hold" nodeType="withEffect">
                                  <p:stCondLst>
                                    <p:cond delay="0"/>
                                  </p:stCondLst>
                                  <p:childTnLst>
                                    <p:set>
                                      <p:cBhvr>
                                        <p:cTn id="149" dur="1" fill="hold">
                                          <p:stCondLst>
                                            <p:cond delay="0"/>
                                          </p:stCondLst>
                                        </p:cTn>
                                        <p:tgtEl>
                                          <p:spTgt spid="62"/>
                                        </p:tgtEl>
                                        <p:attrNameLst>
                                          <p:attrName>style.visibility</p:attrName>
                                        </p:attrNameLst>
                                      </p:cBhvr>
                                      <p:to>
                                        <p:strVal val="visible"/>
                                      </p:to>
                                    </p:set>
                                    <p:animEffect transition="in" filter="randombar(horizontal)">
                                      <p:cBhvr>
                                        <p:cTn id="150" dur="500"/>
                                        <p:tgtEl>
                                          <p:spTgt spid="62"/>
                                        </p:tgtEl>
                                      </p:cBhvr>
                                    </p:animEffect>
                                  </p:childTnLst>
                                </p:cTn>
                              </p:par>
                              <p:par>
                                <p:cTn id="151" presetID="14" presetClass="entr" presetSubtype="10" fill="hold" nodeType="withEffect">
                                  <p:stCondLst>
                                    <p:cond delay="0"/>
                                  </p:stCondLst>
                                  <p:childTnLst>
                                    <p:set>
                                      <p:cBhvr>
                                        <p:cTn id="152" dur="1" fill="hold">
                                          <p:stCondLst>
                                            <p:cond delay="0"/>
                                          </p:stCondLst>
                                        </p:cTn>
                                        <p:tgtEl>
                                          <p:spTgt spid="57"/>
                                        </p:tgtEl>
                                        <p:attrNameLst>
                                          <p:attrName>style.visibility</p:attrName>
                                        </p:attrNameLst>
                                      </p:cBhvr>
                                      <p:to>
                                        <p:strVal val="visible"/>
                                      </p:to>
                                    </p:set>
                                    <p:animEffect transition="in" filter="randombar(horizontal)">
                                      <p:cBhvr>
                                        <p:cTn id="153" dur="500"/>
                                        <p:tgtEl>
                                          <p:spTgt spid="57"/>
                                        </p:tgtEl>
                                      </p:cBhvr>
                                    </p:animEffect>
                                  </p:childTnLst>
                                </p:cTn>
                              </p:par>
                              <p:par>
                                <p:cTn id="154" presetID="14" presetClass="entr" presetSubtype="10" fill="hold" nodeType="with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randombar(horizontal)">
                                      <p:cBhvr>
                                        <p:cTn id="156" dur="500"/>
                                        <p:tgtEl>
                                          <p:spTgt spid="86"/>
                                        </p:tgtEl>
                                      </p:cBhvr>
                                    </p:animEffect>
                                  </p:childTnLst>
                                </p:cTn>
                              </p:par>
                              <p:par>
                                <p:cTn id="157" presetID="14" presetClass="entr" presetSubtype="10" fill="hold" grpId="0" nodeType="withEffect">
                                  <p:stCondLst>
                                    <p:cond delay="0"/>
                                  </p:stCondLst>
                                  <p:childTnLst>
                                    <p:set>
                                      <p:cBhvr>
                                        <p:cTn id="158" dur="1" fill="hold">
                                          <p:stCondLst>
                                            <p:cond delay="0"/>
                                          </p:stCondLst>
                                        </p:cTn>
                                        <p:tgtEl>
                                          <p:spTgt spid="14"/>
                                        </p:tgtEl>
                                        <p:attrNameLst>
                                          <p:attrName>style.visibility</p:attrName>
                                        </p:attrNameLst>
                                      </p:cBhvr>
                                      <p:to>
                                        <p:strVal val="visible"/>
                                      </p:to>
                                    </p:set>
                                    <p:animEffect transition="in" filter="randombar(horizontal)">
                                      <p:cBhvr>
                                        <p:cTn id="159" dur="500"/>
                                        <p:tgtEl>
                                          <p:spTgt spid="14"/>
                                        </p:tgtEl>
                                      </p:cBhvr>
                                    </p:animEffect>
                                  </p:childTnLst>
                                </p:cTn>
                              </p:par>
                            </p:childTnLst>
                          </p:cTn>
                        </p:par>
                      </p:childTnLst>
                    </p:cTn>
                  </p:par>
                  <p:par>
                    <p:cTn id="160" fill="hold">
                      <p:stCondLst>
                        <p:cond delay="indefinite"/>
                      </p:stCondLst>
                      <p:childTnLst>
                        <p:par>
                          <p:cTn id="161" fill="hold">
                            <p:stCondLst>
                              <p:cond delay="0"/>
                            </p:stCondLst>
                            <p:childTnLst>
                              <p:par>
                                <p:cTn id="162" presetID="14" presetClass="entr" presetSubtype="10" fill="hold" nodeType="clickEffect">
                                  <p:stCondLst>
                                    <p:cond delay="0"/>
                                  </p:stCondLst>
                                  <p:childTnLst>
                                    <p:set>
                                      <p:cBhvr>
                                        <p:cTn id="163" dur="1" fill="hold">
                                          <p:stCondLst>
                                            <p:cond delay="0"/>
                                          </p:stCondLst>
                                        </p:cTn>
                                        <p:tgtEl>
                                          <p:spTgt spid="4"/>
                                        </p:tgtEl>
                                        <p:attrNameLst>
                                          <p:attrName>style.visibility</p:attrName>
                                        </p:attrNameLst>
                                      </p:cBhvr>
                                      <p:to>
                                        <p:strVal val="visible"/>
                                      </p:to>
                                    </p:set>
                                    <p:animEffect transition="in" filter="randombar(horizontal)">
                                      <p:cBhvr>
                                        <p:cTn id="164" dur="500"/>
                                        <p:tgtEl>
                                          <p:spTgt spid="4"/>
                                        </p:tgtEl>
                                      </p:cBhvr>
                                    </p:animEffect>
                                  </p:childTnLst>
                                </p:cTn>
                              </p:par>
                              <p:par>
                                <p:cTn id="165" presetID="14" presetClass="entr" presetSubtype="10" fill="hold" nodeType="withEffect">
                                  <p:stCondLst>
                                    <p:cond delay="0"/>
                                  </p:stCondLst>
                                  <p:childTnLst>
                                    <p:set>
                                      <p:cBhvr>
                                        <p:cTn id="166" dur="1" fill="hold">
                                          <p:stCondLst>
                                            <p:cond delay="0"/>
                                          </p:stCondLst>
                                        </p:cTn>
                                        <p:tgtEl>
                                          <p:spTgt spid="76"/>
                                        </p:tgtEl>
                                        <p:attrNameLst>
                                          <p:attrName>style.visibility</p:attrName>
                                        </p:attrNameLst>
                                      </p:cBhvr>
                                      <p:to>
                                        <p:strVal val="visible"/>
                                      </p:to>
                                    </p:set>
                                    <p:animEffect transition="in" filter="randombar(horizontal)">
                                      <p:cBhvr>
                                        <p:cTn id="167" dur="500"/>
                                        <p:tgtEl>
                                          <p:spTgt spid="76"/>
                                        </p:tgtEl>
                                      </p:cBhvr>
                                    </p:animEffect>
                                  </p:childTnLst>
                                </p:cTn>
                              </p:par>
                              <p:par>
                                <p:cTn id="168" presetID="14" presetClass="entr" presetSubtype="10" fill="hold" grpId="0" nodeType="withEffect">
                                  <p:stCondLst>
                                    <p:cond delay="0"/>
                                  </p:stCondLst>
                                  <p:childTnLst>
                                    <p:set>
                                      <p:cBhvr>
                                        <p:cTn id="169" dur="1" fill="hold">
                                          <p:stCondLst>
                                            <p:cond delay="0"/>
                                          </p:stCondLst>
                                        </p:cTn>
                                        <p:tgtEl>
                                          <p:spTgt spid="92"/>
                                        </p:tgtEl>
                                        <p:attrNameLst>
                                          <p:attrName>style.visibility</p:attrName>
                                        </p:attrNameLst>
                                      </p:cBhvr>
                                      <p:to>
                                        <p:strVal val="visible"/>
                                      </p:to>
                                    </p:set>
                                    <p:animEffect transition="in" filter="randombar(horizontal)">
                                      <p:cBhvr>
                                        <p:cTn id="17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P spid="8" grpId="0"/>
      <p:bldP spid="8" grpId="1"/>
      <p:bldP spid="15" grpId="0"/>
      <p:bldP spid="81" grpId="0"/>
      <p:bldP spid="9" grpId="0" animBg="1"/>
      <p:bldP spid="9" grpId="1" animBg="1"/>
      <p:bldP spid="11" grpId="0" animBg="1"/>
      <p:bldP spid="11" grpId="1"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跨鏈方法</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與中繼者的服務</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設定區塊高度範圍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                </a:t>
            </a:r>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欲取得之交易類型</a:t>
            </a: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12413"/>
            <a:ext cx="9144000" cy="1808288"/>
          </a:xfrm>
          <a:prstGeom prst="rect">
            <a:avLst/>
          </a:prstGeom>
        </p:spPr>
      </p:pic>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4" name="矩形 3"/>
          <p:cNvSpPr/>
          <p:nvPr/>
        </p:nvSpPr>
        <p:spPr>
          <a:xfrm>
            <a:off x="5250180" y="2997639"/>
            <a:ext cx="750134" cy="1483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666080" y="3720302"/>
            <a:ext cx="1399856" cy="1617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3369311" y="4239132"/>
            <a:ext cx="1800493"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同步之區塊高度設定</a:t>
            </a:r>
          </a:p>
        </p:txBody>
      </p:sp>
      <p:sp>
        <p:nvSpPr>
          <p:cNvPr id="6" name="矩形 5"/>
          <p:cNvSpPr/>
          <p:nvPr/>
        </p:nvSpPr>
        <p:spPr>
          <a:xfrm>
            <a:off x="2000116" y="3139068"/>
            <a:ext cx="947956" cy="2532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069436" y="3690291"/>
            <a:ext cx="2423324"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744849" y="4213069"/>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0" name="矩形 9"/>
          <p:cNvSpPr/>
          <p:nvPr/>
        </p:nvSpPr>
        <p:spPr>
          <a:xfrm>
            <a:off x="1953819" y="3348267"/>
            <a:ext cx="4218381" cy="158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3282691" y="4239133"/>
            <a:ext cx="22284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設定同步</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3" name="矩形 12"/>
          <p:cNvSpPr/>
          <p:nvPr/>
        </p:nvSpPr>
        <p:spPr>
          <a:xfrm>
            <a:off x="2000115" y="3017275"/>
            <a:ext cx="354465" cy="1508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087880" y="3572346"/>
            <a:ext cx="3081924" cy="1891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2771738" y="4228655"/>
            <a:ext cx="3297698" cy="307777"/>
          </a:xfrm>
          <a:prstGeom prst="rect">
            <a:avLst/>
          </a:prstGeom>
          <a:noFill/>
        </p:spPr>
        <p:txBody>
          <a:bodyPr wrap="none" rtlCol="0">
            <a:spAutoFit/>
          </a:bodyPr>
          <a:lstStyle/>
          <a:p>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標楷體" panose="03000509000000000000" pitchFamily="65" charset="-120"/>
                <a:ea typeface="標楷體" panose="03000509000000000000" pitchFamily="65" charset="-120"/>
              </a:rPr>
              <a:t>支援</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格式解析</a:t>
            </a:r>
          </a:p>
        </p:txBody>
      </p:sp>
      <p:sp>
        <p:nvSpPr>
          <p:cNvPr id="15" name="矩形 14"/>
          <p:cNvSpPr/>
          <p:nvPr/>
        </p:nvSpPr>
        <p:spPr>
          <a:xfrm>
            <a:off x="616357" y="381097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177544" y="4219566"/>
            <a:ext cx="23887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執行</a:t>
            </a:r>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a:solidFill>
                  <a:srgbClr val="FF0000"/>
                </a:solidFill>
                <a:latin typeface="標楷體" panose="03000509000000000000" pitchFamily="65" charset="-120"/>
                <a:ea typeface="標楷體" panose="03000509000000000000" pitchFamily="65" charset="-120"/>
              </a:rPr>
              <a:t>取得交易</a:t>
            </a: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交易發送方</a:t>
            </a: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交易接收方</a:t>
            </a: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貨幣交易數量</a:t>
            </a: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a:t>
            </a: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時間</a:t>
            </a: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a:solidFill>
                  <a:srgbClr val="FF0000"/>
                </a:solidFill>
                <a:latin typeface="Times New Roman" panose="02020603050405020304" pitchFamily="18" charset="0"/>
                <a:cs typeface="Times New Roman" panose="02020603050405020304" pitchFamily="18" charset="0"/>
              </a:rPr>
              <a:t>Tx</a:t>
            </a:r>
            <a:r>
              <a:rPr lang="en-US" altLang="zh-TW" dirty="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數位貨幣（</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用戶須透過該智能合約才能進行交易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27737315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47" y="0"/>
            <a:ext cx="7059706" cy="5143500"/>
          </a:xfrm>
          <a:prstGeom prst="rect">
            <a:avLst/>
          </a:prstGeom>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長度</a:t>
            </a:r>
          </a:p>
        </p:txBody>
      </p:sp>
      <p:sp>
        <p:nvSpPr>
          <p:cNvPr id="8" name="矩形 7"/>
          <p:cNvSpPr/>
          <p:nvPr/>
        </p:nvSpPr>
        <p:spPr>
          <a:xfrm>
            <a:off x="1965960" y="1477952"/>
            <a:ext cx="5791200"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轉換資料型態，並儲存</a:t>
            </a:r>
          </a:p>
        </p:txBody>
      </p:sp>
      <p:sp>
        <p:nvSpPr>
          <p:cNvPr id="11" name="矩形 10"/>
          <p:cNvSpPr/>
          <p:nvPr/>
        </p:nvSpPr>
        <p:spPr>
          <a:xfrm>
            <a:off x="2171700" y="3421627"/>
            <a:ext cx="3599835" cy="3731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更新下一回合的區塊高度</a:t>
            </a:r>
          </a:p>
        </p:txBody>
      </p:sp>
      <p:sp>
        <p:nvSpPr>
          <p:cNvPr id="13" name="矩形 12"/>
          <p:cNvSpPr/>
          <p:nvPr/>
        </p:nvSpPr>
        <p:spPr>
          <a:xfrm>
            <a:off x="1798320" y="4344984"/>
            <a:ext cx="3334119" cy="431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避免同一區塊高度有多筆交易</a:t>
            </a: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儲存之交易內</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容</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6" name="文字方塊 5"/>
          <p:cNvSpPr txBox="1"/>
          <p:nvPr/>
        </p:nvSpPr>
        <p:spPr>
          <a:xfrm>
            <a:off x="1328796" y="4277938"/>
            <a:ext cx="2236510" cy="338554"/>
          </a:xfrm>
          <a:prstGeom prst="rect">
            <a:avLst/>
          </a:prstGeom>
          <a:noFill/>
        </p:spPr>
        <p:txBody>
          <a:bodyPr wrap="none" rtlCol="0">
            <a:spAutoFit/>
          </a:bodyPr>
          <a:lstStyle/>
          <a:p>
            <a:r>
              <a:rPr lang="zh-TW" altLang="en-US" sz="1600" dirty="0">
                <a:solidFill>
                  <a:srgbClr val="FF0000"/>
                </a:solidFill>
                <a:latin typeface="標楷體" panose="03000509000000000000" pitchFamily="65" charset="-120"/>
                <a:ea typeface="標楷體" panose="03000509000000000000" pitchFamily="65" charset="-120"/>
              </a:rPr>
              <a:t>區塊高度由小到大儲存</a:t>
            </a:r>
          </a:p>
        </p:txBody>
      </p:sp>
      <p:graphicFrame>
        <p:nvGraphicFramePr>
          <p:cNvPr id="10" name="表格 9"/>
          <p:cNvGraphicFramePr>
            <a:graphicFrameLocks noGrp="1"/>
          </p:cNvGraphicFramePr>
          <p:nvPr>
            <p:extLst>
              <p:ext uri="{D42A27DB-BD31-4B8C-83A1-F6EECF244321}">
                <p14:modId xmlns:p14="http://schemas.microsoft.com/office/powerpoint/2010/main" val="2506470597"/>
              </p:ext>
            </p:extLst>
          </p:nvPr>
        </p:nvGraphicFramePr>
        <p:xfrm>
          <a:off x="1087636" y="1518680"/>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1119</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1133</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1138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5" name="矩形 4"/>
          <p:cNvSpPr/>
          <p:nvPr/>
        </p:nvSpPr>
        <p:spPr>
          <a:xfrm>
            <a:off x="2139193" y="1518679"/>
            <a:ext cx="925554" cy="2643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1971414" y="1803632"/>
            <a:ext cx="5424" cy="1950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3"/>
          <a:stretch>
            <a:fillRect/>
          </a:stretch>
        </p:blipFill>
        <p:spPr>
          <a:xfrm>
            <a:off x="649518" y="1167217"/>
            <a:ext cx="7844963" cy="3889600"/>
          </a:xfrm>
          <a:prstGeom prst="rect">
            <a:avLst/>
          </a:prstGeom>
        </p:spPr>
      </p:pic>
      <p:sp>
        <p:nvSpPr>
          <p:cNvPr id="3" name="矩形 2"/>
          <p:cNvSpPr/>
          <p:nvPr/>
        </p:nvSpPr>
        <p:spPr>
          <a:xfrm>
            <a:off x="4843305" y="4441371"/>
            <a:ext cx="974691" cy="221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004835" y="3818373"/>
            <a:ext cx="1082348" cy="246221"/>
          </a:xfrm>
          <a:prstGeom prst="rect">
            <a:avLst/>
          </a:prstGeom>
          <a:noFill/>
        </p:spPr>
        <p:txBody>
          <a:bodyPr wrap="none" rtlCol="0">
            <a:spAutoFit/>
          </a:bodyPr>
          <a:lstStyle/>
          <a:p>
            <a:r>
              <a:rPr lang="zh-TW" altLang="en-US" sz="1000" dirty="0" smtClean="0">
                <a:latin typeface="標楷體" panose="03000509000000000000" pitchFamily="65" charset="-120"/>
                <a:ea typeface="標楷體" panose="03000509000000000000" pitchFamily="65" charset="-120"/>
              </a:rPr>
              <a:t>搜索之區塊範圍</a:t>
            </a:r>
            <a:endParaRPr lang="zh-TW" altLang="en-US" sz="1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a:latin typeface="標楷體" panose="03000509000000000000" pitchFamily="65" charset="-120"/>
                    <a:ea typeface="標楷體" panose="03000509000000000000" pitchFamily="65" charset="-120"/>
                  </a:rPr>
                  <a:t>首頁</a:t>
                </a: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a:latin typeface="標楷體" panose="03000509000000000000" pitchFamily="65" charset="-120"/>
                    <a:ea typeface="標楷體" panose="03000509000000000000" pitchFamily="65" charset="-120"/>
                  </a:rPr>
                  <a:t>新增</a:t>
                </a:r>
                <a:r>
                  <a:rPr lang="en-US" altLang="zh-TW" sz="1100" b="1" dirty="0">
                    <a:latin typeface="標楷體" panose="03000509000000000000" pitchFamily="65" charset="-120"/>
                    <a:ea typeface="標楷體" panose="03000509000000000000" pitchFamily="65" charset="-120"/>
                  </a:rPr>
                  <a:t>/</a:t>
                </a:r>
                <a:r>
                  <a:rPr lang="zh-TW" altLang="en-US" sz="1100" b="1" dirty="0">
                    <a:latin typeface="標楷體" panose="03000509000000000000" pitchFamily="65" charset="-120"/>
                    <a:ea typeface="標楷體" panose="03000509000000000000" pitchFamily="65" charset="-120"/>
                  </a:rPr>
                  <a:t>修改</a:t>
                </a:r>
                <a:endParaRPr lang="en-US" altLang="zh-TW" sz="1100" b="1" dirty="0">
                  <a:latin typeface="標楷體" panose="03000509000000000000" pitchFamily="65" charset="-120"/>
                  <a:ea typeface="標楷體" panose="03000509000000000000" pitchFamily="65" charset="-120"/>
                </a:endParaRPr>
              </a:p>
              <a:p>
                <a:pPr algn="ctr"/>
                <a:r>
                  <a:rPr lang="zh-TW" altLang="en-US" sz="1100" b="1" dirty="0">
                    <a:latin typeface="標楷體" panose="03000509000000000000" pitchFamily="65" charset="-120"/>
                    <a:ea typeface="標楷體" panose="03000509000000000000" pitchFamily="65" charset="-120"/>
                  </a:rPr>
                  <a:t>數位貨幣資訊</a:t>
                </a: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查詢交易頁面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新增</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修改</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pic>
        <p:nvPicPr>
          <p:cNvPr id="1026" name="Picture 2" descr="首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介紹</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欲解決的問題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未來會有數位貨幣的支付、清算與結算等需求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3" name="圖片 12">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4079846" y="2656762"/>
            <a:ext cx="716525" cy="716525"/>
          </a:xfrm>
          <a:prstGeom prst="rect">
            <a:avLst/>
          </a:prstGeom>
        </p:spPr>
      </p:pic>
      <p:sp>
        <p:nvSpPr>
          <p:cNvPr id="4" name="文字方塊 3"/>
          <p:cNvSpPr txBox="1"/>
          <p:nvPr/>
        </p:nvSpPr>
        <p:spPr>
          <a:xfrm>
            <a:off x="4298169" y="2132219"/>
            <a:ext cx="4671472" cy="307777"/>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我想知道在</a:t>
            </a:r>
            <a:r>
              <a:rPr lang="zh-TW" altLang="en-US" dirty="0" smtClean="0">
                <a:solidFill>
                  <a:srgbClr val="FF0000"/>
                </a:solidFill>
                <a:latin typeface="標楷體" panose="03000509000000000000" pitchFamily="65" charset="-120"/>
                <a:ea typeface="標楷體" panose="03000509000000000000" pitchFamily="65" charset="-120"/>
              </a:rPr>
              <a:t>區塊高度</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1118~1138</a:t>
            </a:r>
            <a:r>
              <a:rPr lang="zh-TW" altLang="en-US" dirty="0" smtClean="0">
                <a:solidFill>
                  <a:srgbClr val="FF0000"/>
                </a:solidFill>
                <a:latin typeface="標楷體" panose="03000509000000000000" pitchFamily="65" charset="-120"/>
                <a:ea typeface="標楷體" panose="03000509000000000000" pitchFamily="65" charset="-120"/>
              </a:rPr>
              <a:t>間</a:t>
            </a:r>
            <a:r>
              <a:rPr lang="zh-TW" altLang="en-US" dirty="0" smtClean="0">
                <a:latin typeface="標楷體" panose="03000509000000000000" pitchFamily="65" charset="-120"/>
                <a:ea typeface="標楷體" panose="03000509000000000000" pitchFamily="65" charset="-120"/>
              </a:rPr>
              <a:t>，</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Alice</a:t>
            </a:r>
            <a:r>
              <a:rPr lang="zh-TW" altLang="en-US" dirty="0" smtClean="0">
                <a:solidFill>
                  <a:srgbClr val="FF0000"/>
                </a:solidFill>
                <a:latin typeface="標楷體" panose="03000509000000000000" pitchFamily="65" charset="-120"/>
                <a:ea typeface="標楷體" panose="03000509000000000000" pitchFamily="65" charset="-120"/>
              </a:rPr>
              <a:t>給</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Bob</a:t>
            </a:r>
            <a:r>
              <a:rPr lang="zh-TW" altLang="en-US" dirty="0" smtClean="0">
                <a:solidFill>
                  <a:srgbClr val="FF0000"/>
                </a:solidFill>
                <a:latin typeface="標楷體" panose="03000509000000000000" pitchFamily="65" charset="-120"/>
                <a:ea typeface="標楷體" panose="03000509000000000000" pitchFamily="65" charset="-120"/>
              </a:rPr>
              <a:t>多少</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USDT</a:t>
            </a:r>
            <a:endPar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矩形圖說文字 4"/>
          <p:cNvSpPr/>
          <p:nvPr/>
        </p:nvSpPr>
        <p:spPr>
          <a:xfrm>
            <a:off x="4298170" y="2015956"/>
            <a:ext cx="4671472" cy="540305"/>
          </a:xfrm>
          <a:prstGeom prst="wedgeRectCallout">
            <a:avLst>
              <a:gd name="adj1" fmla="val -41081"/>
              <a:gd name="adj2" fmla="val 85789"/>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rPr>
              <a:t>欲解決的問題</a:t>
            </a:r>
            <a:endParaRPr dirty="0">
              <a:latin typeface="標楷體" panose="03000509000000000000" pitchFamily="65" charset="-120"/>
              <a:ea typeface="標楷體" panose="03000509000000000000" pitchFamily="65" charset="-120"/>
            </a:endParaRPr>
          </a:p>
        </p:txBody>
      </p:sp>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區塊高度範圍、發送方、接收方之搜索結果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挑戰</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將紀錄儲存於本地資料庫？</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研究問題</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介紹</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14784</TotalTime>
  <Words>2933</Words>
  <Application>Microsoft Office PowerPoint</Application>
  <PresentationFormat>如螢幕大小 (16:9)</PresentationFormat>
  <Paragraphs>554</Paragraphs>
  <Slides>39</Slides>
  <Notes>39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39</vt:i4>
      </vt:variant>
    </vt:vector>
  </HeadingPairs>
  <TitlesOfParts>
    <vt:vector size="47"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前言</vt:lpstr>
      <vt:lpstr>前言</vt:lpstr>
      <vt:lpstr>Outline</vt:lpstr>
      <vt:lpstr>Outline</vt:lpstr>
      <vt:lpstr>欲解決的問題  </vt:lpstr>
      <vt:lpstr>欲解決的問題</vt:lpstr>
      <vt:lpstr>挑戰  </vt:lpstr>
      <vt:lpstr>Outline</vt:lpstr>
      <vt:lpstr>Ethereum Query Language</vt:lpstr>
      <vt:lpstr>BigchainDB</vt:lpstr>
      <vt:lpstr>Etherscan</vt:lpstr>
      <vt:lpstr>Event Listener</vt:lpstr>
      <vt:lpstr>Outline</vt:lpstr>
      <vt:lpstr>High Level Idea：跨鏈</vt:lpstr>
      <vt:lpstr>系統設計</vt:lpstr>
      <vt:lpstr>為何使用智能合約？</vt:lpstr>
      <vt:lpstr>為何使用另一區塊鏈</vt:lpstr>
      <vt:lpstr>跨鏈技術</vt:lpstr>
      <vt:lpstr>Outline</vt:lpstr>
      <vt:lpstr>PowerPoint 簡報</vt:lpstr>
      <vt:lpstr>PowerPoint 簡報</vt:lpstr>
      <vt:lpstr>跨鏈方法</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儲存之交易內容</vt:lpstr>
      <vt:lpstr>「區塊範圍」與「時間範圍」查詢功能</vt:lpstr>
      <vt:lpstr>Binary Search效能之實驗結果（AWS t3.xlarge）</vt:lpstr>
      <vt:lpstr>Outline</vt:lpstr>
      <vt:lpstr>網頁架構圖</vt:lpstr>
      <vt:lpstr>Demo</vt:lpstr>
      <vt:lpstr>結論</vt:lpstr>
      <vt:lpstr>結論</vt:lpstr>
      <vt:lpstr>感謝聆聽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462</cp:revision>
  <dcterms:modified xsi:type="dcterms:W3CDTF">2020-11-16T10:17:01Z</dcterms:modified>
</cp:coreProperties>
</file>