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6"/>
  </p:notesMasterIdLst>
  <p:sldIdLst>
    <p:sldId id="256" r:id="rId2"/>
    <p:sldId id="409" r:id="rId3"/>
    <p:sldId id="410" r:id="rId4"/>
    <p:sldId id="371" r:id="rId5"/>
    <p:sldId id="382" r:id="rId6"/>
    <p:sldId id="257" r:id="rId7"/>
    <p:sldId id="388" r:id="rId8"/>
    <p:sldId id="399" r:id="rId9"/>
    <p:sldId id="394" r:id="rId10"/>
    <p:sldId id="360" r:id="rId11"/>
    <p:sldId id="359" r:id="rId12"/>
    <p:sldId id="361" r:id="rId13"/>
    <p:sldId id="369" r:id="rId14"/>
    <p:sldId id="395" r:id="rId15"/>
    <p:sldId id="362" r:id="rId16"/>
    <p:sldId id="370" r:id="rId17"/>
    <p:sldId id="334" r:id="rId18"/>
    <p:sldId id="333" r:id="rId19"/>
    <p:sldId id="258" r:id="rId20"/>
    <p:sldId id="396" r:id="rId21"/>
    <p:sldId id="400" r:id="rId22"/>
    <p:sldId id="402" r:id="rId23"/>
    <p:sldId id="408" r:id="rId24"/>
    <p:sldId id="367" r:id="rId25"/>
    <p:sldId id="353" r:id="rId26"/>
    <p:sldId id="377" r:id="rId27"/>
    <p:sldId id="405" r:id="rId28"/>
    <p:sldId id="357" r:id="rId29"/>
    <p:sldId id="404" r:id="rId30"/>
    <p:sldId id="407" r:id="rId31"/>
    <p:sldId id="406" r:id="rId32"/>
    <p:sldId id="403" r:id="rId33"/>
    <p:sldId id="358" r:id="rId34"/>
    <p:sldId id="379" r:id="rId35"/>
    <p:sldId id="397" r:id="rId36"/>
    <p:sldId id="387" r:id="rId37"/>
    <p:sldId id="295" r:id="rId38"/>
    <p:sldId id="326" r:id="rId39"/>
    <p:sldId id="381" r:id="rId40"/>
    <p:sldId id="327" r:id="rId41"/>
    <p:sldId id="390" r:id="rId42"/>
    <p:sldId id="391" r:id="rId43"/>
    <p:sldId id="392" r:id="rId44"/>
    <p:sldId id="411"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77961" autoAdjust="0"/>
  </p:normalViewPr>
  <p:slideViewPr>
    <p:cSldViewPr snapToGrid="0">
      <p:cViewPr varScale="1">
        <p:scale>
          <a:sx n="114" d="100"/>
          <a:sy n="114" d="100"/>
        </p:scale>
        <p:origin x="20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但缺點是不包含智能合約內部數據查詢，該技術主要是用於儲存鏈上資料之用</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擷取我們想要的資料</a:t>
            </a:r>
            <a:r>
              <a:rPr lang="en-US" altLang="zh-TW" dirty="0"/>
              <a:t>(</a:t>
            </a:r>
            <a:r>
              <a:rPr lang="zh-TW" altLang="en-US" dirty="0"/>
              <a:t>針對單一貨幣，取得我們想要的資料</a:t>
            </a:r>
            <a:r>
              <a:rPr lang="en-US" altLang="zh-TW" dirty="0"/>
              <a:t>)</a:t>
            </a:r>
            <a:r>
              <a:rPr lang="zh-TW" altLang="en-US" dirty="0"/>
              <a:t>，將每一種數位貨幣的紀錄分別用不同的合約儲存</a:t>
            </a:r>
            <a:endParaRPr lang="en-US" altLang="zh-TW" dirty="0"/>
          </a:p>
        </p:txBody>
      </p:sp>
    </p:spTree>
    <p:extLst>
      <p:ext uri="{BB962C8B-B14F-4D97-AF65-F5344CB8AC3E}">
        <p14:creationId xmlns:p14="http://schemas.microsoft.com/office/powerpoint/2010/main" val="2945922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r>
              <a:rPr lang="zh-TW" altLang="en-US" sz="1100" b="0" i="0" u="none" strike="noStrike" cap="none" dirty="0">
                <a:solidFill>
                  <a:srgbClr val="000000"/>
                </a:solidFill>
                <a:effectLst/>
                <a:latin typeface="Arial"/>
                <a:ea typeface="Arial"/>
                <a:cs typeface="Arial"/>
                <a:sym typeface="Arial"/>
              </a:rPr>
              <a:t>智能合約是區塊鏈中一種制訂合約時所使用的特殊協議，智能合約中內含了程式碼函式，可用於做決策、儲存資料等。</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安全性高：智能合約經過部屬後，在未經許可的情況下不會有更改、遺失的狀況。</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交易效率高：智能合約的流程幾乎為自動化，使其交易效率提高。</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可客制化：現在存有的智能合約種類多樣，並能依照客戶需求進行修改。</a:t>
            </a:r>
            <a:endParaRPr lang="en-US" altLang="zh-TW" sz="1100" b="0" i="0" u="none" strike="noStrike" cap="none" dirty="0">
              <a:solidFill>
                <a:srgbClr val="000000"/>
              </a:solidFill>
              <a:effectLst/>
              <a:latin typeface="Arial"/>
              <a:ea typeface="Arial"/>
              <a:cs typeface="Arial"/>
              <a:sym typeface="Arial"/>
            </a:endParaRPr>
          </a:p>
          <a:p>
            <a:pPr fontAlgn="base"/>
            <a:endParaRPr lang="en-US" altLang="zh-TW"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a:solidFill>
                  <a:srgbClr val="000000"/>
                </a:solidFill>
                <a:effectLst/>
                <a:latin typeface="Arial"/>
                <a:ea typeface="Arial"/>
                <a:cs typeface="Arial"/>
                <a:sym typeface="Arial"/>
              </a:rPr>
              <a:t>回應文章要寫進論文</a:t>
            </a:r>
            <a:endParaRPr lang="zh-TW" alt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178501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依據依賴第三方的程度，可分為兩種模式</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前提是信任大家，但有可能存在壞人，依賴程度</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35604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32568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Add token </a:t>
            </a:r>
            <a:r>
              <a:rPr lang="zh-TW" altLang="en-US" dirty="0"/>
              <a:t>例子（圖片、資料格式）</a:t>
            </a:r>
            <a:endParaRPr lang="en-US" altLang="zh-TW" dirty="0"/>
          </a:p>
          <a:p>
            <a:pPr marL="0" lvl="0" indent="0" algn="l" rtl="0">
              <a:spcBef>
                <a:spcPts val="0"/>
              </a:spcBef>
              <a:spcAft>
                <a:spcPts val="0"/>
              </a:spcAft>
              <a:buNone/>
            </a:pPr>
            <a:r>
              <a:rPr lang="zh-TW" altLang="en-US" dirty="0"/>
              <a:t>每個箭頭都加上例子，文字</a:t>
            </a:r>
            <a:endParaRPr lang="en-US" altLang="zh-TW" dirty="0"/>
          </a:p>
        </p:txBody>
      </p:sp>
    </p:spTree>
    <p:extLst>
      <p:ext uri="{BB962C8B-B14F-4D97-AF65-F5344CB8AC3E}">
        <p14:creationId xmlns:p14="http://schemas.microsoft.com/office/powerpoint/2010/main" val="1581838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Topics[0]:</a:t>
            </a:r>
            <a:r>
              <a:rPr lang="en-US" altLang="zh-TW" baseline="0" dirty="0"/>
              <a:t> function method</a:t>
            </a:r>
          </a:p>
          <a:p>
            <a:pPr marL="0" lvl="0" indent="0" algn="l" rtl="0">
              <a:spcBef>
                <a:spcPts val="0"/>
              </a:spcBef>
              <a:spcAft>
                <a:spcPts val="0"/>
              </a:spcAft>
              <a:buNone/>
            </a:pPr>
            <a:r>
              <a:rPr lang="en-US" altLang="zh-TW" dirty="0"/>
              <a:t>Topics[1]: sender</a:t>
            </a:r>
          </a:p>
          <a:p>
            <a:pPr marL="0" lvl="0" indent="0" algn="l" rtl="0">
              <a:spcBef>
                <a:spcPts val="0"/>
              </a:spcBef>
              <a:spcAft>
                <a:spcPts val="0"/>
              </a:spcAft>
              <a:buNone/>
            </a:pPr>
            <a:r>
              <a:rPr lang="en-US" altLang="zh-TW" dirty="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575663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Topics[0]:</a:t>
            </a:r>
            <a:r>
              <a:rPr lang="en-US" altLang="zh-TW" baseline="0" dirty="0"/>
              <a:t> function method</a:t>
            </a:r>
          </a:p>
          <a:p>
            <a:pPr marL="0" lvl="0" indent="0" algn="l" rtl="0">
              <a:spcBef>
                <a:spcPts val="0"/>
              </a:spcBef>
              <a:spcAft>
                <a:spcPts val="0"/>
              </a:spcAft>
              <a:buNone/>
            </a:pPr>
            <a:r>
              <a:rPr lang="en-US" altLang="zh-TW" dirty="0"/>
              <a:t>Topics[1]: sender</a:t>
            </a:r>
          </a:p>
          <a:p>
            <a:pPr marL="0" lvl="0" indent="0" algn="l" rtl="0">
              <a:spcBef>
                <a:spcPts val="0"/>
              </a:spcBef>
              <a:spcAft>
                <a:spcPts val="0"/>
              </a:spcAft>
              <a:buNone/>
            </a:pPr>
            <a:r>
              <a:rPr lang="en-US" altLang="zh-TW" dirty="0"/>
              <a:t>Topics[2]: receiver</a:t>
            </a:r>
            <a:endParaRPr lang="zh-TW" altLang="en-US" dirty="0"/>
          </a:p>
        </p:txBody>
      </p:sp>
    </p:spTree>
    <p:extLst>
      <p:ext uri="{BB962C8B-B14F-4D97-AF65-F5344CB8AC3E}">
        <p14:creationId xmlns:p14="http://schemas.microsoft.com/office/powerpoint/2010/main" val="3885285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用前面的表個作為例子</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區塊高度區間</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Token</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重作一張圖</a:t>
            </a:r>
          </a:p>
        </p:txBody>
      </p:sp>
    </p:spTree>
    <p:extLst>
      <p:ext uri="{BB962C8B-B14F-4D97-AF65-F5344CB8AC3E}">
        <p14:creationId xmlns:p14="http://schemas.microsoft.com/office/powerpoint/2010/main" val="2210080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2328533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區塊鏈本身不支援搜尋的功能，大多需仰賴外部程式或</a:t>
            </a:r>
            <a:r>
              <a:rPr lang="en-US" altLang="zh-TW" dirty="0">
                <a:latin typeface="Microsoft JhengHei" panose="020B0604030504040204" pitchFamily="34" charset="-120"/>
                <a:ea typeface="Microsoft JhengHei" panose="020B0604030504040204" pitchFamily="34" charset="-120"/>
              </a:rPr>
              <a:t>API</a:t>
            </a:r>
            <a:r>
              <a:rPr lang="zh-TW" altLang="en-US" dirty="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智能合約也能做到這些功能，又能去中心化，具有公信力</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加上問題，</a:t>
            </a:r>
            <a:r>
              <a:rPr lang="en-US" altLang="zh-TW" dirty="0">
                <a:latin typeface="Microsoft JhengHei" panose="020B0604030504040204" pitchFamily="34" charset="-120"/>
                <a:ea typeface="Microsoft JhengHei" panose="020B0604030504040204" pitchFamily="34" charset="-120"/>
              </a:rPr>
              <a:t>Query </a:t>
            </a:r>
            <a:r>
              <a:rPr lang="zh-TW" altLang="en-US" dirty="0">
                <a:latin typeface="Microsoft JhengHei" panose="020B0604030504040204" pitchFamily="34" charset="-120"/>
                <a:ea typeface="Microsoft JhengHei" panose="020B0604030504040204" pitchFamily="34" charset="-120"/>
              </a:rPr>
              <a:t>例子</a:t>
            </a:r>
            <a:r>
              <a:rPr lang="en-US" altLang="zh-TW" dirty="0">
                <a:latin typeface="Microsoft JhengHei" panose="020B0604030504040204" pitchFamily="34" charset="-120"/>
                <a:ea typeface="Microsoft JhengHei" panose="020B0604030504040204" pitchFamily="34" charset="-120"/>
              </a:rPr>
              <a:t>(1118~1138)</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1" lang="en-US" altLang="zh-TW"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區塊鏈本身不支援搜尋的功能，大多需仰賴外部程式或</a:t>
            </a:r>
            <a:r>
              <a:rPr lang="en-US" altLang="zh-TW" dirty="0">
                <a:latin typeface="Microsoft JhengHei" panose="020B0604030504040204" pitchFamily="34" charset="-120"/>
                <a:ea typeface="Microsoft JhengHei" panose="020B0604030504040204" pitchFamily="34" charset="-120"/>
              </a:rPr>
              <a:t>API</a:t>
            </a:r>
            <a:r>
              <a:rPr lang="zh-TW" altLang="en-US" dirty="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智能合約也能做到這些功能，又能去中心化，具有公信力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10.png"/><Relationship Id="rId1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相似之查詢語言：檢索區塊鏈中的區塊內容、交易內容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無法檢索數位貨幣交易數量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pic>
        <p:nvPicPr>
          <p:cNvPr id="6" name="圖片 5"/>
          <p:cNvPicPr/>
          <p:nvPr/>
        </p:nvPicPr>
        <p:blipFill>
          <a:blip r:embed="rId4">
            <a:extLst>
              <a:ext uri="{28A0092B-C50C-407E-A947-70E740481C1C}">
                <a14:useLocalDpi xmlns:a14="http://schemas.microsoft.com/office/drawing/2010/main" val="0"/>
              </a:ext>
            </a:extLst>
          </a:blip>
          <a:srcRect/>
          <a:stretch>
            <a:fillRect/>
          </a:stretch>
        </p:blipFill>
        <p:spPr bwMode="auto">
          <a:xfrm>
            <a:off x="1739376" y="2911115"/>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4373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查詢語言</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無法檢索數位貨幣交易數量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67715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可察看數位貨幣交易內容（交易雙方位址、時間和數量等）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無提供範圍搜索功能（區塊高度範圍、時間範圍等功能）</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1195934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必須修改智能合約，並於交易發生時發送事件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109679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130392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4" name="直線接點 3"/>
          <p:cNvCxnSpPr/>
          <p:nvPr/>
        </p:nvCxnSpPr>
        <p:spPr>
          <a:xfrm flipV="1">
            <a:off x="97274" y="2484911"/>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881847" y="2099660"/>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887457" y="2501924"/>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1265400087"/>
              </p:ext>
            </p:extLst>
          </p:nvPr>
        </p:nvGraphicFramePr>
        <p:xfrm>
          <a:off x="922790"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750161"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27804" y="2151120"/>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180463308"/>
              </p:ext>
            </p:extLst>
          </p:nvPr>
        </p:nvGraphicFramePr>
        <p:xfrm>
          <a:off x="5529872"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57243"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34886" y="2151120"/>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4001548" y="1293230"/>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2749648396"/>
              </p:ext>
            </p:extLst>
          </p:nvPr>
        </p:nvGraphicFramePr>
        <p:xfrm>
          <a:off x="1600721" y="2939927"/>
          <a:ext cx="5777941" cy="1920240"/>
        </p:xfrm>
        <a:graphic>
          <a:graphicData uri="http://schemas.openxmlformats.org/drawingml/2006/table">
            <a:tbl>
              <a:tblPr firstRow="1" bandRow="1">
                <a:tableStyleId>{8A107856-5554-42FB-B03E-39F5DBC370BA}</a:tableStyleId>
              </a:tblPr>
              <a:tblGrid>
                <a:gridCol w="1097030">
                  <a:extLst>
                    <a:ext uri="{9D8B030D-6E8A-4147-A177-3AD203B41FA5}">
                      <a16:colId xmlns:a16="http://schemas.microsoft.com/office/drawing/2014/main" val="3442735279"/>
                    </a:ext>
                  </a:extLst>
                </a:gridCol>
                <a:gridCol w="573193">
                  <a:extLst>
                    <a:ext uri="{9D8B030D-6E8A-4147-A177-3AD203B41FA5}">
                      <a16:colId xmlns:a16="http://schemas.microsoft.com/office/drawing/2014/main" val="3800973247"/>
                    </a:ext>
                  </a:extLst>
                </a:gridCol>
                <a:gridCol w="1304708">
                  <a:extLst>
                    <a:ext uri="{9D8B030D-6E8A-4147-A177-3AD203B41FA5}">
                      <a16:colId xmlns:a16="http://schemas.microsoft.com/office/drawing/2014/main" val="3935157640"/>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Tx</a:t>
                      </a:r>
                      <a:r>
                        <a:rPr lang="en-US" altLang="zh-TW" sz="1200" dirty="0">
                          <a:solidFill>
                            <a:schemeClr val="tx1"/>
                          </a:solidFill>
                          <a:latin typeface="Times New Roman" panose="02020603050405020304" pitchFamily="18" charset="0"/>
                          <a:cs typeface="Times New Roman" panose="02020603050405020304" pitchFamily="18" charset="0"/>
                        </a:rPr>
                        <a:t> Hash</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Time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1119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324.91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201389" y="4918317"/>
            <a:ext cx="2573162"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Smart Contract</a:t>
            </a:r>
            <a:r>
              <a:rPr lang="zh-TW" altLang="en-US" sz="1200" dirty="0">
                <a:latin typeface="Times New Roman" panose="02020603050405020304" pitchFamily="18" charset="0"/>
                <a:cs typeface="Times New Roman" panose="02020603050405020304" pitchFamily="18" charset="0"/>
              </a:rPr>
              <a:t>（</a:t>
            </a:r>
            <a:r>
              <a:rPr lang="en-US" altLang="zh-TW" sz="1200" dirty="0">
                <a:latin typeface="Times New Roman" panose="02020603050405020304" pitchFamily="18" charset="0"/>
                <a:cs typeface="Times New Roman" panose="02020603050405020304" pitchFamily="18" charset="0"/>
              </a:rPr>
              <a:t>USDT TX Storage</a:t>
            </a:r>
            <a:r>
              <a:rPr lang="zh-TW" altLang="en-US" sz="1200" dirty="0">
                <a:latin typeface="Times New Roman" panose="02020603050405020304" pitchFamily="18" charset="0"/>
                <a:cs typeface="Times New Roman" panose="02020603050405020304" pitchFamily="18" charset="0"/>
              </a:rPr>
              <a:t>）</a:t>
            </a:r>
          </a:p>
        </p:txBody>
      </p:sp>
      <p:sp>
        <p:nvSpPr>
          <p:cNvPr id="5" name="矩形 4"/>
          <p:cNvSpPr/>
          <p:nvPr/>
        </p:nvSpPr>
        <p:spPr>
          <a:xfrm>
            <a:off x="1499017" y="2880293"/>
            <a:ext cx="5980925" cy="2048318"/>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159950" y="2235864"/>
            <a:ext cx="289133" cy="60461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673477" y="2203829"/>
            <a:ext cx="284486" cy="63664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93;p17">
            <a:extLst>
              <a:ext uri="{FF2B5EF4-FFF2-40B4-BE49-F238E27FC236}">
                <a16:creationId xmlns:a16="http://schemas.microsoft.com/office/drawing/2014/main" id="{19F0997D-C0B3-D445-A20C-E21BFDB4859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標楷體" panose="03000509000000000000" pitchFamily="65" charset="-120"/>
                <a:ea typeface="標楷體" panose="03000509000000000000" pitchFamily="65" charset="-120"/>
              </a:rPr>
              <a:t>High Level </a:t>
            </a:r>
            <a:r>
              <a:rPr lang="en-US" sz="3200" dirty="0" err="1">
                <a:latin typeface="標楷體" panose="03000509000000000000" pitchFamily="65" charset="-120"/>
                <a:ea typeface="標楷體" panose="03000509000000000000" pitchFamily="65" charset="-120"/>
              </a:rPr>
              <a:t>Idea：跨鏈</a:t>
            </a:r>
            <a:endParaRPr sz="3200" dirty="0">
              <a:latin typeface="標楷體" panose="03000509000000000000" pitchFamily="65" charset="-120"/>
              <a:ea typeface="標楷體" panose="03000509000000000000" pitchFamily="65" charset="-120"/>
            </a:endParaRPr>
          </a:p>
        </p:txBody>
      </p:sp>
      <p:sp>
        <p:nvSpPr>
          <p:cNvPr id="20" name="Google Shape;62;p14">
            <a:extLst>
              <a:ext uri="{FF2B5EF4-FFF2-40B4-BE49-F238E27FC236}">
                <a16:creationId xmlns:a16="http://schemas.microsoft.com/office/drawing/2014/main" id="{0A9FC834-A721-ED44-A172-0D8AE8E952E1}"/>
              </a:ext>
            </a:extLst>
          </p:cNvPr>
          <p:cNvSpPr txBox="1">
            <a:spLocks noGrp="1"/>
          </p:cNvSpPr>
          <p:nvPr>
            <p:ph type="body" idx="1"/>
          </p:nvPr>
        </p:nvSpPr>
        <p:spPr>
          <a:xfrm>
            <a:off x="80850" y="3642220"/>
            <a:ext cx="5086768" cy="783566"/>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我們使用智能合約追蹤交易記錄</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6294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使用者可自行新增欲追蹤之數位貨幣</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28867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為何使用智能合約？</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佈署後不可改變、且內容不可任意竄改</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a:t>
            </a:r>
            <a:r>
              <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Query</a:t>
            </a: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時為去中心化</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回應文章：為何不能使用智能合約作為資料庫</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Gas</a:t>
            </a: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68142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減輕原有區塊鏈上的負擔</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Gas</a:t>
            </a: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兩區塊鏈間無法直接交換彼此鏈上數據</a:t>
            </a:r>
            <a:endParaRPr lang="en-US" altLang="zh-TW" sz="2400" dirty="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rgbClr val="FF0000"/>
                </a:solidFill>
                <a:latin typeface="標楷體" panose="03000509000000000000" pitchFamily="65" charset="-120"/>
                <a:ea typeface="標楷體" panose="03000509000000000000" pitchFamily="65" charset="-120"/>
              </a:rPr>
              <a:t>見證人（</a:t>
            </a:r>
            <a:r>
              <a:rPr lang="en-US" altLang="zh-TW" sz="2000" dirty="0">
                <a:solidFill>
                  <a:srgbClr val="FF0000"/>
                </a:solidFill>
                <a:latin typeface="標楷體" panose="03000509000000000000" pitchFamily="65" charset="-120"/>
                <a:ea typeface="標楷體" panose="03000509000000000000" pitchFamily="65" charset="-12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中繼（</a:t>
            </a:r>
            <a:r>
              <a:rPr lang="en-US" altLang="zh-TW" sz="2000" dirty="0">
                <a:solidFill>
                  <a:schemeClr val="tx1"/>
                </a:solidFill>
                <a:latin typeface="標楷體" panose="03000509000000000000" pitchFamily="65" charset="-120"/>
                <a:ea typeface="標楷體" panose="03000509000000000000" pitchFamily="65" charset="-120"/>
              </a:rPr>
              <a:t>Relay</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前言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原生貨幣</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用戶能直接交易</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一般用於支付交易手續費</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Bitcoin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a:t>
            </a:r>
          </a:p>
          <a:p>
            <a:pPr marL="457200" lvl="1" indent="0">
              <a:lnSpc>
                <a:spcPct val="150000"/>
              </a:lnSpc>
              <a:buNone/>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1021447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3769341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4"/>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5"/>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cxnSp>
        <p:nvCxnSpPr>
          <p:cNvPr id="59" name="直線接點 58"/>
          <p:cNvCxnSpPr>
            <a:stCxn id="52" idx="2"/>
          </p:cNvCxnSpPr>
          <p:nvPr/>
        </p:nvCxnSpPr>
        <p:spPr>
          <a:xfrm flipH="1">
            <a:off x="7630696" y="2790611"/>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7095549" y="943520"/>
            <a:ext cx="1076513" cy="877073"/>
            <a:chOff x="7095549" y="943520"/>
            <a:chExt cx="1076513" cy="877073"/>
          </a:xfrm>
        </p:grpSpPr>
        <p:grpSp>
          <p:nvGrpSpPr>
            <p:cNvPr id="46" name="群組 45"/>
            <p:cNvGrpSpPr/>
            <p:nvPr/>
          </p:nvGrpSpPr>
          <p:grpSpPr>
            <a:xfrm>
              <a:off x="7095549" y="945538"/>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7848190" y="943520"/>
              <a:ext cx="177800" cy="177800"/>
            </a:xfrm>
            <a:prstGeom prst="rect">
              <a:avLst/>
            </a:prstGeom>
          </p:spPr>
        </p:pic>
      </p:grpSp>
      <p:grpSp>
        <p:nvGrpSpPr>
          <p:cNvPr id="5" name="群組 4"/>
          <p:cNvGrpSpPr/>
          <p:nvPr/>
        </p:nvGrpSpPr>
        <p:grpSpPr>
          <a:xfrm>
            <a:off x="7092440" y="1915556"/>
            <a:ext cx="1076513" cy="875055"/>
            <a:chOff x="7092440" y="1915556"/>
            <a:chExt cx="1076513" cy="875055"/>
          </a:xfrm>
        </p:grpSpPr>
        <p:grpSp>
          <p:nvGrpSpPr>
            <p:cNvPr id="50" name="群組 49"/>
            <p:cNvGrpSpPr/>
            <p:nvPr/>
          </p:nvGrpSpPr>
          <p:grpSpPr>
            <a:xfrm>
              <a:off x="7092440" y="1915556"/>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7850422" y="1926740"/>
              <a:ext cx="203200" cy="203200"/>
            </a:xfrm>
            <a:prstGeom prst="rect">
              <a:avLst/>
            </a:prstGeom>
          </p:spPr>
        </p:pic>
      </p:grpSp>
      <p:grpSp>
        <p:nvGrpSpPr>
          <p:cNvPr id="12" name="群組 11"/>
          <p:cNvGrpSpPr/>
          <p:nvPr/>
        </p:nvGrpSpPr>
        <p:grpSpPr>
          <a:xfrm>
            <a:off x="7092440" y="3306676"/>
            <a:ext cx="1076513" cy="875055"/>
            <a:chOff x="7092440" y="3306676"/>
            <a:chExt cx="1076513" cy="875055"/>
          </a:xfrm>
        </p:grpSpPr>
        <p:grpSp>
          <p:nvGrpSpPr>
            <p:cNvPr id="54" name="群組 53"/>
            <p:cNvGrpSpPr/>
            <p:nvPr/>
          </p:nvGrpSpPr>
          <p:grpSpPr>
            <a:xfrm>
              <a:off x="7092440" y="3306676"/>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7850422" y="3309950"/>
              <a:ext cx="203200" cy="203200"/>
            </a:xfrm>
            <a:prstGeom prst="rect">
              <a:avLst/>
            </a:prstGeom>
          </p:spPr>
        </p:pic>
      </p:grpSp>
      <p:sp>
        <p:nvSpPr>
          <p:cNvPr id="48"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系統設計</a:t>
            </a:r>
            <a:endParaRPr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502510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par>
                                <p:cTn id="25" presetID="14" presetClass="entr" presetSubtype="1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par>
                                <p:cTn id="28" presetID="14" presetClass="entr" presetSubtype="1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randombar(horizontal)">
                                      <p:cBhvr>
                                        <p:cTn id="30" dur="500"/>
                                        <p:tgtEl>
                                          <p:spTgt spid="39"/>
                                        </p:tgtEl>
                                      </p:cBhvr>
                                    </p:animEffect>
                                  </p:childTnLst>
                                </p:cTn>
                              </p:par>
                              <p:par>
                                <p:cTn id="31" presetID="14" presetClass="entr" presetSubtype="1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500"/>
                                        <p:tgtEl>
                                          <p:spTgt spid="31"/>
                                        </p:tgtEl>
                                      </p:cBhvr>
                                    </p:animEffect>
                                  </p:childTnLst>
                                </p:cTn>
                              </p:par>
                              <p:par>
                                <p:cTn id="37" presetID="14" presetClass="entr" presetSubtype="1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randombar(horizontal)">
                                      <p:cBhvr>
                                        <p:cTn id="39" dur="500"/>
                                        <p:tgtEl>
                                          <p:spTgt spid="41"/>
                                        </p:tgtEl>
                                      </p:cBhvr>
                                    </p:animEffect>
                                  </p:childTnLst>
                                </p:cTn>
                              </p:par>
                              <p:par>
                                <p:cTn id="40" presetID="14" presetClass="entr" presetSubtype="1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randombar(horizontal)">
                                      <p:cBhvr>
                                        <p:cTn id="42" dur="500"/>
                                        <p:tgtEl>
                                          <p:spTgt spid="37"/>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randombar(horizontal)">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randombar(horizontal)">
                                      <p:cBhvr>
                                        <p:cTn id="50" dur="500"/>
                                        <p:tgtEl>
                                          <p:spTgt spid="71"/>
                                        </p:tgtEl>
                                      </p:cBhvr>
                                    </p:animEffect>
                                  </p:childTnLst>
                                </p:cTn>
                              </p:par>
                              <p:par>
                                <p:cTn id="51" presetID="14" presetClass="entr" presetSubtype="1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randombar(horizontal)">
                                      <p:cBhvr>
                                        <p:cTn id="53" dur="500"/>
                                        <p:tgtEl>
                                          <p:spTgt spid="6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randombar(horizontal)">
                                      <p:cBhvr>
                                        <p:cTn id="56" dur="500"/>
                                        <p:tgtEl>
                                          <p:spTgt spid="72"/>
                                        </p:tgtEl>
                                      </p:cBhvr>
                                    </p:animEffect>
                                  </p:childTnLst>
                                </p:cTn>
                              </p:par>
                              <p:par>
                                <p:cTn id="57" presetID="14" presetClass="entr" presetSubtype="1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randombar(horizontal)">
                                      <p:cBhvr>
                                        <p:cTn id="59" dur="500"/>
                                        <p:tgtEl>
                                          <p:spTgt spid="6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randombar(horizontal)">
                                      <p:cBhvr>
                                        <p:cTn id="62" dur="500"/>
                                        <p:tgtEl>
                                          <p:spTgt spid="73"/>
                                        </p:tgtEl>
                                      </p:cBhvr>
                                    </p:animEffect>
                                  </p:childTnLst>
                                </p:cTn>
                              </p:par>
                              <p:par>
                                <p:cTn id="63" presetID="14" presetClass="entr" presetSubtype="1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randombar(horizontal)">
                                      <p:cBhvr>
                                        <p:cTn id="65" dur="500"/>
                                        <p:tgtEl>
                                          <p:spTgt spid="70"/>
                                        </p:tgtEl>
                                      </p:cBhvr>
                                    </p:animEffect>
                                  </p:childTnLst>
                                </p:cTn>
                              </p:par>
                              <p:par>
                                <p:cTn id="66" presetID="14" presetClass="entr" presetSubtype="1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randombar(horizontal)">
                                      <p:cBhvr>
                                        <p:cTn id="68" dur="500"/>
                                        <p:tgtEl>
                                          <p:spTgt spid="12"/>
                                        </p:tgtEl>
                                      </p:cBhvr>
                                    </p:animEffect>
                                  </p:childTnLst>
                                </p:cTn>
                              </p:par>
                              <p:par>
                                <p:cTn id="69" presetID="14" presetClass="entr" presetSubtype="1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randombar(horizontal)">
                                      <p:cBhvr>
                                        <p:cTn id="71" dur="500"/>
                                        <p:tgtEl>
                                          <p:spTgt spid="5"/>
                                        </p:tgtEl>
                                      </p:cBhvr>
                                    </p:animEffect>
                                  </p:childTnLst>
                                </p:cTn>
                              </p:par>
                              <p:par>
                                <p:cTn id="72" presetID="14" presetClass="entr" presetSubtype="10"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randombar(horizontal)">
                                      <p:cBhvr>
                                        <p:cTn id="74" dur="500"/>
                                        <p:tgtEl>
                                          <p:spTgt spid="59"/>
                                        </p:tgtEl>
                                      </p:cBhvr>
                                    </p:animEffect>
                                  </p:childTnLst>
                                </p:cTn>
                              </p:par>
                              <p:par>
                                <p:cTn id="75" presetID="14" presetClass="entr" presetSubtype="10"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randombar(horizontal)">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31" grpId="0"/>
      <p:bldP spid="35" grpId="0"/>
      <p:bldP spid="38" grpId="0"/>
      <p:bldP spid="71" grpId="0"/>
      <p:bldP spid="72" grpId="0"/>
      <p:bldP spid="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0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randombar(horizontal)">
                                      <p:cBhvr>
                                        <p:cTn id="26" dur="500"/>
                                        <p:tgtEl>
                                          <p:spTgt spid="107"/>
                                        </p:tgtEl>
                                      </p:cBhvr>
                                    </p:animEffect>
                                  </p:childTnLst>
                                </p:cTn>
                              </p:par>
                              <p:par>
                                <p:cTn id="27" presetID="14" presetClass="entr" presetSubtype="1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randombar(horizontal)">
                                      <p:cBhvr>
                                        <p:cTn id="29" dur="500"/>
                                        <p:tgtEl>
                                          <p:spTgt spid="30"/>
                                        </p:tgtEl>
                                      </p:cBhvr>
                                    </p:animEffect>
                                  </p:childTnLst>
                                </p:cTn>
                              </p:par>
                              <p:par>
                                <p:cTn id="30" presetID="14"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randombar(horizontal)">
                                      <p:cBhvr>
                                        <p:cTn id="37" dur="500"/>
                                        <p:tgtEl>
                                          <p:spTgt spid="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5"/>
                                        </p:tgtEl>
                                        <p:attrNameLst>
                                          <p:attrName>style.visibility</p:attrName>
                                        </p:attrNameLst>
                                      </p:cBhvr>
                                      <p:to>
                                        <p:strVal val="visible"/>
                                      </p:to>
                                    </p:set>
                                    <p:animEffect transition="in" filter="randombar(horizontal)">
                                      <p:cBhvr>
                                        <p:cTn id="40" dur="500"/>
                                        <p:tgtEl>
                                          <p:spTgt spid="135"/>
                                        </p:tgtEl>
                                      </p:cBhvr>
                                    </p:animEffect>
                                  </p:childTnLst>
                                </p:cTn>
                              </p:par>
                              <p:par>
                                <p:cTn id="41" presetID="14" presetClass="entr" presetSubtype="1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randombar(horizontal)">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randombar(horizontal)">
                                      <p:cBhvr>
                                        <p:cTn id="48" dur="500"/>
                                        <p:tgtEl>
                                          <p:spTgt spid="95"/>
                                        </p:tgtEl>
                                      </p:cBhvr>
                                    </p:animEffect>
                                  </p:childTnLst>
                                </p:cTn>
                              </p:par>
                              <p:par>
                                <p:cTn id="49" presetID="14" presetClass="entr" presetSubtype="1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randombar(horizontal)">
                                      <p:cBhvr>
                                        <p:cTn id="51" dur="50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animEffect transition="in" filter="randombar(horizontal)">
                                      <p:cBhvr>
                                        <p:cTn id="59" dur="500"/>
                                        <p:tgtEl>
                                          <p:spTgt spid="149"/>
                                        </p:tgtEl>
                                      </p:cBhvr>
                                    </p:animEffect>
                                  </p:childTnLst>
                                </p:cTn>
                              </p:par>
                              <p:par>
                                <p:cTn id="60" presetID="14" presetClass="entr" presetSubtype="10" fill="hold" nodeType="withEffect">
                                  <p:stCondLst>
                                    <p:cond delay="0"/>
                                  </p:stCondLst>
                                  <p:childTnLst>
                                    <p:set>
                                      <p:cBhvr>
                                        <p:cTn id="61" dur="1" fill="hold">
                                          <p:stCondLst>
                                            <p:cond delay="0"/>
                                          </p:stCondLst>
                                        </p:cTn>
                                        <p:tgtEl>
                                          <p:spTgt spid="147"/>
                                        </p:tgtEl>
                                        <p:attrNameLst>
                                          <p:attrName>style.visibility</p:attrName>
                                        </p:attrNameLst>
                                      </p:cBhvr>
                                      <p:to>
                                        <p:strVal val="visible"/>
                                      </p:to>
                                    </p:set>
                                    <p:animEffect transition="in" filter="randombar(horizontal)">
                                      <p:cBhvr>
                                        <p:cTn id="62" dur="500"/>
                                        <p:tgtEl>
                                          <p:spTgt spid="147"/>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randombar(horizontal)">
                                      <p:cBhvr>
                                        <p:cTn id="67" dur="500"/>
                                        <p:tgtEl>
                                          <p:spTgt spid="108"/>
                                        </p:tgtEl>
                                      </p:cBhvr>
                                    </p:animEffect>
                                  </p:childTnLst>
                                </p:cTn>
                              </p:par>
                              <p:par>
                                <p:cTn id="68" presetID="14" presetClass="entr" presetSubtype="10" fill="hold"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randombar(horizontal)">
                                      <p:cBhvr>
                                        <p:cTn id="70" dur="500"/>
                                        <p:tgtEl>
                                          <p:spTgt spid="96"/>
                                        </p:tgtEl>
                                      </p:cBhvr>
                                    </p:animEffect>
                                  </p:childTnLst>
                                </p:cTn>
                              </p:par>
                              <p:par>
                                <p:cTn id="71" presetID="14" presetClass="entr" presetSubtype="1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randombar(horizontal)">
                                      <p:cBhvr>
                                        <p:cTn id="73" dur="500"/>
                                        <p:tgtEl>
                                          <p:spTgt spid="4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randombar(horizontal)">
                                      <p:cBhvr>
                                        <p:cTn id="76" dur="500"/>
                                        <p:tgtEl>
                                          <p:spTgt spid="138"/>
                                        </p:tgtEl>
                                      </p:cBhvr>
                                    </p:animEffect>
                                  </p:childTnLst>
                                </p:cTn>
                              </p:par>
                              <p:par>
                                <p:cTn id="77" presetID="14" presetClass="entr" presetSubtype="10" fill="hold" nodeType="withEffect">
                                  <p:stCondLst>
                                    <p:cond delay="0"/>
                                  </p:stCondLst>
                                  <p:childTnLst>
                                    <p:set>
                                      <p:cBhvr>
                                        <p:cTn id="78" dur="1" fill="hold">
                                          <p:stCondLst>
                                            <p:cond delay="0"/>
                                          </p:stCondLst>
                                        </p:cTn>
                                        <p:tgtEl>
                                          <p:spTgt spid="136"/>
                                        </p:tgtEl>
                                        <p:attrNameLst>
                                          <p:attrName>style.visibility</p:attrName>
                                        </p:attrNameLst>
                                      </p:cBhvr>
                                      <p:to>
                                        <p:strVal val="visible"/>
                                      </p:to>
                                    </p:set>
                                    <p:animEffect transition="in" filter="randombar(horizontal)">
                                      <p:cBhvr>
                                        <p:cTn id="79" dur="500"/>
                                        <p:tgtEl>
                                          <p:spTgt spid="136"/>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randombar(horizontal)">
                                      <p:cBhvr>
                                        <p:cTn id="84" dur="500"/>
                                        <p:tgtEl>
                                          <p:spTgt spid="99"/>
                                        </p:tgtEl>
                                      </p:cBhvr>
                                    </p:animEffect>
                                  </p:childTnLst>
                                </p:cTn>
                              </p:par>
                              <p:par>
                                <p:cTn id="85" presetID="14" presetClass="entr" presetSubtype="1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randombar(horizontal)">
                                      <p:cBhvr>
                                        <p:cTn id="87" dur="500"/>
                                        <p:tgtEl>
                                          <p:spTgt spid="137"/>
                                        </p:tgtEl>
                                      </p:cBhvr>
                                    </p:animEffect>
                                  </p:childTnLst>
                                </p:cTn>
                              </p:par>
                              <p:par>
                                <p:cTn id="88" presetID="14" presetClass="entr" presetSubtype="10" fill="hold" nodeType="withEffect">
                                  <p:stCondLst>
                                    <p:cond delay="0"/>
                                  </p:stCondLst>
                                  <p:childTnLst>
                                    <p:set>
                                      <p:cBhvr>
                                        <p:cTn id="89" dur="1" fill="hold">
                                          <p:stCondLst>
                                            <p:cond delay="0"/>
                                          </p:stCondLst>
                                        </p:cTn>
                                        <p:tgtEl>
                                          <p:spTgt spid="144"/>
                                        </p:tgtEl>
                                        <p:attrNameLst>
                                          <p:attrName>style.visibility</p:attrName>
                                        </p:attrNameLst>
                                      </p:cBhvr>
                                      <p:to>
                                        <p:strVal val="visible"/>
                                      </p:to>
                                    </p:set>
                                    <p:animEffect transition="in" filter="randombar(horizontal)">
                                      <p:cBhvr>
                                        <p:cTn id="90" dur="500"/>
                                        <p:tgtEl>
                                          <p:spTgt spid="144"/>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randombar(horizontal)">
                                      <p:cBhvr>
                                        <p:cTn id="95" dur="500"/>
                                        <p:tgtEl>
                                          <p:spTgt spid="60"/>
                                        </p:tgtEl>
                                      </p:cBhvr>
                                    </p:animEffect>
                                  </p:childTnLst>
                                </p:cTn>
                              </p:par>
                              <p:par>
                                <p:cTn id="96" presetID="14" presetClass="entr" presetSubtype="1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randombar(horizontal)">
                                      <p:cBhvr>
                                        <p:cTn id="98" dur="500"/>
                                        <p:tgtEl>
                                          <p:spTgt spid="71"/>
                                        </p:tgtEl>
                                      </p:cBhvr>
                                    </p:animEffect>
                                  </p:childTnLst>
                                </p:cTn>
                              </p:par>
                              <p:par>
                                <p:cTn id="99" presetID="14" presetClass="entr" presetSubtype="1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randombar(horizontal)">
                                      <p:cBhvr>
                                        <p:cTn id="101" dur="500"/>
                                        <p:tgtEl>
                                          <p:spTgt spid="67"/>
                                        </p:tgtEl>
                                      </p:cBhvr>
                                    </p:animEffect>
                                  </p:childTnLst>
                                </p:cTn>
                              </p:par>
                              <p:par>
                                <p:cTn id="102" presetID="14" presetClass="entr" presetSubtype="10" fill="hold"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randombar(horizontal)">
                                      <p:cBhvr>
                                        <p:cTn id="104" dur="500"/>
                                        <p:tgtEl>
                                          <p:spTgt spid="21"/>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randombar(horizontal)">
                                      <p:cBhvr>
                                        <p:cTn id="107" dur="500"/>
                                        <p:tgtEl>
                                          <p:spTgt spid="64"/>
                                        </p:tgtEl>
                                      </p:cBhvr>
                                    </p:animEffect>
                                  </p:childTnLst>
                                </p:cTn>
                              </p:par>
                              <p:par>
                                <p:cTn id="108" presetID="14" presetClass="entr" presetSubtype="10" fill="hold"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randombar(horizontal)">
                                      <p:cBhvr>
                                        <p:cTn id="110" dur="500"/>
                                        <p:tgtEl>
                                          <p:spTgt spid="62"/>
                                        </p:tgtEl>
                                      </p:cBhvr>
                                    </p:animEffect>
                                  </p:childTnLst>
                                </p:cTn>
                              </p:par>
                              <p:par>
                                <p:cTn id="111" presetID="14" presetClass="entr" presetSubtype="10" fill="hold" nodeType="with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randombar(horizontal)">
                                      <p:cBhvr>
                                        <p:cTn id="113" dur="500"/>
                                        <p:tgtEl>
                                          <p:spTgt spid="57"/>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nodeType="clickEffect">
                                  <p:stCondLst>
                                    <p:cond delay="0"/>
                                  </p:stCondLst>
                                  <p:childTnLst>
                                    <p:set>
                                      <p:cBhvr>
                                        <p:cTn id="117" dur="1" fill="hold">
                                          <p:stCondLst>
                                            <p:cond delay="0"/>
                                          </p:stCondLst>
                                        </p:cTn>
                                        <p:tgtEl>
                                          <p:spTgt spid="4"/>
                                        </p:tgtEl>
                                        <p:attrNameLst>
                                          <p:attrName>style.visibility</p:attrName>
                                        </p:attrNameLst>
                                      </p:cBhvr>
                                      <p:to>
                                        <p:strVal val="visible"/>
                                      </p:to>
                                    </p:set>
                                    <p:animEffect transition="in" filter="randombar(horizontal)">
                                      <p:cBhvr>
                                        <p:cTn id="118" dur="500"/>
                                        <p:tgtEl>
                                          <p:spTgt spid="4"/>
                                        </p:tgtEl>
                                      </p:cBhvr>
                                    </p:animEffect>
                                  </p:childTnLst>
                                </p:cTn>
                              </p:par>
                              <p:par>
                                <p:cTn id="119" presetID="14" presetClass="entr" presetSubtype="1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randombar(horizontal)">
                                      <p:cBhvr>
                                        <p:cTn id="121" dur="500"/>
                                        <p:tgtEl>
                                          <p:spTgt spid="76"/>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randombar(horizontal)">
                                      <p:cBhvr>
                                        <p:cTn id="1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跨鏈方法</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與中繼者的服務</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a:solidFill>
                <a:schemeClr val="tx1"/>
              </a:solidFill>
              <a:latin typeface="標楷體" panose="03000509000000000000" pitchFamily="65" charset="-120"/>
              <a:ea typeface="標楷體" panose="03000509000000000000" pitchFamily="65" charset="-12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extLst>
      <p:ext uri="{BB962C8B-B14F-4D97-AF65-F5344CB8AC3E}">
        <p14:creationId xmlns:p14="http://schemas.microsoft.com/office/powerpoint/2010/main" val="2892137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extLst>
      <p:ext uri="{BB962C8B-B14F-4D97-AF65-F5344CB8AC3E}">
        <p14:creationId xmlns:p14="http://schemas.microsoft.com/office/powerpoint/2010/main" val="4115319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2244757"/>
            <a:ext cx="9144000" cy="1986785"/>
          </a:xfrm>
          <a:prstGeom prst="rect">
            <a:avLst/>
          </a:prstGeom>
        </p:spPr>
      </p:pic>
      <p:sp>
        <p:nvSpPr>
          <p:cNvPr id="4" name="矩形 3"/>
          <p:cNvSpPr/>
          <p:nvPr/>
        </p:nvSpPr>
        <p:spPr>
          <a:xfrm>
            <a:off x="192947" y="3045204"/>
            <a:ext cx="1518407" cy="385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644243" y="3084260"/>
            <a:ext cx="1620957"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設定區塊高度範圍</a:t>
            </a:r>
          </a:p>
        </p:txBody>
      </p:sp>
      <p:sp>
        <p:nvSpPr>
          <p:cNvPr id="7" name="矩形 6"/>
          <p:cNvSpPr/>
          <p:nvPr/>
        </p:nvSpPr>
        <p:spPr>
          <a:xfrm>
            <a:off x="192947" y="3392037"/>
            <a:ext cx="354854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727902" y="3345762"/>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11" name="矩形 10"/>
          <p:cNvSpPr/>
          <p:nvPr/>
        </p:nvSpPr>
        <p:spPr>
          <a:xfrm>
            <a:off x="228386" y="3569061"/>
            <a:ext cx="501473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                </a:t>
            </a:r>
          </a:p>
        </p:txBody>
      </p:sp>
      <p:sp>
        <p:nvSpPr>
          <p:cNvPr id="12" name="文字方塊 11"/>
          <p:cNvSpPr txBox="1"/>
          <p:nvPr/>
        </p:nvSpPr>
        <p:spPr>
          <a:xfrm>
            <a:off x="5225985" y="3511779"/>
            <a:ext cx="1620957"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欲取得之交易類型</a:t>
            </a:r>
          </a:p>
        </p:txBody>
      </p:sp>
    </p:spTree>
    <p:extLst>
      <p:ext uri="{BB962C8B-B14F-4D97-AF65-F5344CB8AC3E}">
        <p14:creationId xmlns:p14="http://schemas.microsoft.com/office/powerpoint/2010/main" val="989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10" grpId="0"/>
      <p:bldP spid="10" grpId="1"/>
      <p:bldP spid="11" grpId="0" animBg="1"/>
      <p:bldP spid="11" grpId="1" animBg="1"/>
      <p:bldP spid="12" grpId="0"/>
      <p:bldP spid="1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6941"/>
            <a:ext cx="9144000" cy="1844076"/>
          </a:xfrm>
          <a:prstGeom prst="rect">
            <a:avLst/>
          </a:prstGeom>
        </p:spPr>
      </p:pic>
      <p:sp>
        <p:nvSpPr>
          <p:cNvPr id="4" name="矩形 3"/>
          <p:cNvSpPr/>
          <p:nvPr/>
        </p:nvSpPr>
        <p:spPr>
          <a:xfrm>
            <a:off x="5654181" y="2924087"/>
            <a:ext cx="830510"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028115" y="3630161"/>
            <a:ext cx="1466674"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5584444" y="3370446"/>
            <a:ext cx="1800493"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同步之區塊高度設定</a:t>
            </a:r>
          </a:p>
        </p:txBody>
      </p:sp>
      <p:sp>
        <p:nvSpPr>
          <p:cNvPr id="6" name="矩形 5"/>
          <p:cNvSpPr/>
          <p:nvPr/>
        </p:nvSpPr>
        <p:spPr>
          <a:xfrm>
            <a:off x="2223083" y="3158979"/>
            <a:ext cx="94795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592831" y="3641873"/>
            <a:ext cx="249244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759274" y="3260307"/>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10" name="矩形 9"/>
          <p:cNvSpPr/>
          <p:nvPr/>
        </p:nvSpPr>
        <p:spPr>
          <a:xfrm>
            <a:off x="2223083" y="3260307"/>
            <a:ext cx="4369748" cy="264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0757" y="3216557"/>
            <a:ext cx="2228495"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設定同步</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Transfer</a:t>
            </a:r>
            <a:r>
              <a:rPr lang="zh-TW" altLang="en-US" dirty="0">
                <a:solidFill>
                  <a:srgbClr val="FF0000"/>
                </a:solidFill>
                <a:latin typeface="標楷體" panose="03000509000000000000" pitchFamily="65" charset="-120"/>
                <a:ea typeface="標楷體" panose="03000509000000000000" pitchFamily="65" charset="-120"/>
              </a:rPr>
              <a:t>交易類型</a:t>
            </a:r>
          </a:p>
        </p:txBody>
      </p:sp>
      <p:sp>
        <p:nvSpPr>
          <p:cNvPr id="13" name="矩形 12"/>
          <p:cNvSpPr/>
          <p:nvPr/>
        </p:nvSpPr>
        <p:spPr>
          <a:xfrm>
            <a:off x="2156604" y="2924087"/>
            <a:ext cx="540457" cy="182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156604" y="3534496"/>
            <a:ext cx="3427840" cy="2495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353551" y="3109183"/>
            <a:ext cx="3297698" cy="307777"/>
          </a:xfrm>
          <a:prstGeom prst="rect">
            <a:avLst/>
          </a:prstGeom>
          <a:noFill/>
        </p:spPr>
        <p:txBody>
          <a:bodyPr wrap="none" rtlCol="0">
            <a:spAutoFit/>
          </a:bodyPr>
          <a:lstStyle/>
          <a:p>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FF0000"/>
                </a:solidFill>
                <a:latin typeface="標楷體" panose="03000509000000000000" pitchFamily="65" charset="-120"/>
                <a:ea typeface="標楷體" panose="03000509000000000000" pitchFamily="65" charset="-120"/>
              </a:rPr>
              <a:t>支援</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solidFill>
                  <a:srgbClr val="FF0000"/>
                </a:solidFill>
                <a:latin typeface="標楷體" panose="03000509000000000000" pitchFamily="65" charset="-120"/>
                <a:ea typeface="標楷體" panose="03000509000000000000" pitchFamily="65" charset="-120"/>
              </a:rPr>
              <a:t>格式解析</a:t>
            </a:r>
          </a:p>
        </p:txBody>
      </p:sp>
      <p:sp>
        <p:nvSpPr>
          <p:cNvPr id="15" name="矩形 14"/>
          <p:cNvSpPr/>
          <p:nvPr/>
        </p:nvSpPr>
        <p:spPr>
          <a:xfrm>
            <a:off x="776377" y="3784050"/>
            <a:ext cx="2484408" cy="209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351499" y="3738115"/>
            <a:ext cx="2388795"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執行</a:t>
            </a:r>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provable_query</a:t>
            </a:r>
            <a:r>
              <a:rPr lang="zh-TW" altLang="en-US" dirty="0">
                <a:solidFill>
                  <a:srgbClr val="FF0000"/>
                </a:solidFill>
                <a:latin typeface="標楷體" panose="03000509000000000000" pitchFamily="65" charset="-120"/>
                <a:ea typeface="標楷體" panose="03000509000000000000" pitchFamily="65" charset="-120"/>
              </a:rPr>
              <a:t>取得交易</a:t>
            </a:r>
          </a:p>
        </p:txBody>
      </p:sp>
    </p:spTree>
    <p:extLst>
      <p:ext uri="{BB962C8B-B14F-4D97-AF65-F5344CB8AC3E}">
        <p14:creationId xmlns:p14="http://schemas.microsoft.com/office/powerpoint/2010/main" val="15053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randombar(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randombar(horizont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randombar(horizontal)">
                                      <p:cBhvr>
                                        <p:cTn id="89" dur="500"/>
                                        <p:tgtEl>
                                          <p:spTgt spid="17"/>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randombar(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4" presetClass="exit" presetSubtype="10" fill="hold" grpId="1" nodeType="withEffect">
                                  <p:stCondLst>
                                    <p:cond delay="0"/>
                                  </p:stCondLst>
                                  <p:childTnLst>
                                    <p:animEffect transition="out" filter="randombar(horizontal)">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5" grpId="0"/>
      <p:bldP spid="5" grpId="1"/>
      <p:bldP spid="6" grpId="0" animBg="1"/>
      <p:bldP spid="6" grpId="1" animBg="1"/>
      <p:bldP spid="11" grpId="0" animBg="1"/>
      <p:bldP spid="11" grpId="1" animBg="1"/>
      <p:bldP spid="7" grpId="0"/>
      <p:bldP spid="7" grpId="1"/>
      <p:bldP spid="10" grpId="0" animBg="1"/>
      <p:bldP spid="10" grpId="1" animBg="1"/>
      <p:bldP spid="12" grpId="0"/>
      <p:bldP spid="12" grpId="1"/>
      <p:bldP spid="13" grpId="0" animBg="1"/>
      <p:bldP spid="13" grpId="1" animBg="1"/>
      <p:bldP spid="16" grpId="0" animBg="1"/>
      <p:bldP spid="16" grpId="1" animBg="1"/>
      <p:bldP spid="14" grpId="0"/>
      <p:bldP spid="14" grpId="1"/>
      <p:bldP spid="15" grpId="0" animBg="1"/>
      <p:bldP spid="15" grpId="1" animBg="1"/>
      <p:bldP spid="17" grpId="0"/>
      <p:bldP spid="1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Tree>
    <p:extLst>
      <p:ext uri="{BB962C8B-B14F-4D97-AF65-F5344CB8AC3E}">
        <p14:creationId xmlns:p14="http://schemas.microsoft.com/office/powerpoint/2010/main" val="742408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3" name="矩形 2"/>
          <p:cNvSpPr/>
          <p:nvPr/>
        </p:nvSpPr>
        <p:spPr>
          <a:xfrm>
            <a:off x="422787" y="1641987"/>
            <a:ext cx="5319252" cy="285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5742039" y="1619346"/>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7" name="矩形 6"/>
          <p:cNvSpPr/>
          <p:nvPr/>
        </p:nvSpPr>
        <p:spPr>
          <a:xfrm>
            <a:off x="580103" y="2084439"/>
            <a:ext cx="6423820"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003923" y="2051965"/>
            <a:ext cx="1568058"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Transfer</a:t>
            </a:r>
            <a:r>
              <a:rPr lang="zh-TW" altLang="en-US" dirty="0">
                <a:solidFill>
                  <a:srgbClr val="FF0000"/>
                </a:solidFill>
                <a:latin typeface="標楷體" panose="03000509000000000000" pitchFamily="65" charset="-120"/>
                <a:ea typeface="標楷體" panose="03000509000000000000" pitchFamily="65" charset="-120"/>
              </a:rPr>
              <a:t>交易類型</a:t>
            </a:r>
          </a:p>
        </p:txBody>
      </p:sp>
      <p:sp>
        <p:nvSpPr>
          <p:cNvPr id="10" name="矩形 9"/>
          <p:cNvSpPr/>
          <p:nvPr/>
        </p:nvSpPr>
        <p:spPr>
          <a:xfrm>
            <a:off x="580103" y="2359742"/>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0103" y="2561995"/>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871854" y="2306980"/>
            <a:ext cx="108234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交易發送方</a:t>
            </a:r>
          </a:p>
        </p:txBody>
      </p:sp>
      <p:sp>
        <p:nvSpPr>
          <p:cNvPr id="14" name="文字方塊 13"/>
          <p:cNvSpPr txBox="1"/>
          <p:nvPr/>
        </p:nvSpPr>
        <p:spPr>
          <a:xfrm>
            <a:off x="6862825" y="2490891"/>
            <a:ext cx="108234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交易接收方</a:t>
            </a:r>
          </a:p>
        </p:txBody>
      </p:sp>
      <p:sp>
        <p:nvSpPr>
          <p:cNvPr id="13" name="矩形 12"/>
          <p:cNvSpPr/>
          <p:nvPr/>
        </p:nvSpPr>
        <p:spPr>
          <a:xfrm>
            <a:off x="422787" y="2949677"/>
            <a:ext cx="7079226" cy="294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456093" y="2936868"/>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貨幣交易數量</a:t>
            </a:r>
          </a:p>
        </p:txBody>
      </p:sp>
      <p:sp>
        <p:nvSpPr>
          <p:cNvPr id="16" name="矩形 15"/>
          <p:cNvSpPr/>
          <p:nvPr/>
        </p:nvSpPr>
        <p:spPr>
          <a:xfrm>
            <a:off x="422787" y="3218665"/>
            <a:ext cx="2487561" cy="2064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853111" y="3172335"/>
            <a:ext cx="902811"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區塊高度</a:t>
            </a:r>
          </a:p>
        </p:txBody>
      </p:sp>
      <p:sp>
        <p:nvSpPr>
          <p:cNvPr id="18" name="矩形 17"/>
          <p:cNvSpPr/>
          <p:nvPr/>
        </p:nvSpPr>
        <p:spPr>
          <a:xfrm>
            <a:off x="422787" y="3425143"/>
            <a:ext cx="2487561" cy="222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2872775" y="3372553"/>
            <a:ext cx="54373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時間</a:t>
            </a:r>
          </a:p>
        </p:txBody>
      </p:sp>
      <p:sp>
        <p:nvSpPr>
          <p:cNvPr id="20" name="矩形 19"/>
          <p:cNvSpPr/>
          <p:nvPr/>
        </p:nvSpPr>
        <p:spPr>
          <a:xfrm>
            <a:off x="422787" y="4227871"/>
            <a:ext cx="8049671"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526498" y="4559585"/>
            <a:ext cx="855407" cy="307777"/>
          </a:xfrm>
          <a:prstGeom prst="rect">
            <a:avLst/>
          </a:prstGeom>
          <a:noFill/>
        </p:spPr>
        <p:txBody>
          <a:bodyPr wrap="square" rtlCol="0">
            <a:spAutoFit/>
          </a:bodyPr>
          <a:lstStyle/>
          <a:p>
            <a:r>
              <a:rPr lang="en-US" altLang="zh-TW" dirty="0" err="1">
                <a:solidFill>
                  <a:srgbClr val="FF0000"/>
                </a:solidFill>
                <a:latin typeface="Times New Roman" panose="02020603050405020304" pitchFamily="18" charset="0"/>
                <a:cs typeface="Times New Roman" panose="02020603050405020304" pitchFamily="18" charset="0"/>
              </a:rPr>
              <a:t>Tx</a:t>
            </a:r>
            <a:r>
              <a:rPr lang="en-US" altLang="zh-TW" dirty="0">
                <a:solidFill>
                  <a:srgbClr val="FF0000"/>
                </a:solidFill>
                <a:latin typeface="Times New Roman" panose="02020603050405020304" pitchFamily="18" charset="0"/>
                <a:cs typeface="Times New Roman" panose="02020603050405020304" pitchFamily="18" charset="0"/>
              </a:rPr>
              <a:t> Hash</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randombar(horizontal)">
                                      <p:cBhvr>
                                        <p:cTn id="69" dur="500"/>
                                        <p:tgtEl>
                                          <p:spTgt spid="15"/>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grpId="1" nodeType="clickEffect">
                                  <p:stCondLst>
                                    <p:cond delay="0"/>
                                  </p:stCondLst>
                                  <p:childTnLst>
                                    <p:animEffect transition="out" filter="randombar(horizontal)">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randombar(horizontal)">
                                      <p:cBhvr>
                                        <p:cTn id="85" dur="500"/>
                                        <p:tgtEl>
                                          <p:spTgt spid="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grpId="1" nodeType="clickEffect">
                                  <p:stCondLst>
                                    <p:cond delay="0"/>
                                  </p:stCondLst>
                                  <p:childTnLst>
                                    <p:animEffect transition="out" filter="randombar(horizontal)">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randombar(horizontal)">
                                      <p:cBhvr>
                                        <p:cTn id="101" dur="500"/>
                                        <p:tgtEl>
                                          <p:spTgt spid="19"/>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1" nodeType="clickEffect">
                                  <p:stCondLst>
                                    <p:cond delay="0"/>
                                  </p:stCondLst>
                                  <p:childTnLst>
                                    <p:animEffect transition="out" filter="randombar(horizontal)">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par>
                                <p:cTn id="110" presetID="14" presetClass="exit" presetSubtype="10" fill="hold" grpId="1" nodeType="withEffect">
                                  <p:stCondLst>
                                    <p:cond delay="0"/>
                                  </p:stCondLst>
                                  <p:childTnLst>
                                    <p:animEffect transition="out" filter="randombar(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randombar(horizontal)">
                                      <p:cBhvr>
                                        <p:cTn id="117" dur="500"/>
                                        <p:tgtEl>
                                          <p:spTgt spid="21"/>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randombar(horizontal)">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1" nodeType="clickEffect">
                                  <p:stCondLst>
                                    <p:cond delay="0"/>
                                  </p:stCondLst>
                                  <p:childTnLst>
                                    <p:animEffect transition="out" filter="randombar(horizontal)">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7" grpId="1" animBg="1"/>
      <p:bldP spid="8" grpId="0"/>
      <p:bldP spid="8" grpId="1"/>
      <p:bldP spid="10" grpId="0" animBg="1"/>
      <p:bldP spid="10" grpId="1" animBg="1"/>
      <p:bldP spid="12" grpId="0" animBg="1"/>
      <p:bldP spid="12" grpId="1" animBg="1"/>
      <p:bldP spid="11" grpId="0"/>
      <p:bldP spid="11" grpId="1"/>
      <p:bldP spid="14" grpId="0"/>
      <p:bldP spid="14" grpId="1"/>
      <p:bldP spid="13" grpId="0" animBg="1"/>
      <p:bldP spid="13" grpId="1" animBg="1"/>
      <p:bldP spid="15" grpId="0"/>
      <p:bldP spid="15" grpId="1"/>
      <p:bldP spid="16" grpId="0" animBg="1"/>
      <p:bldP spid="16" grpId="1" animBg="1"/>
      <p:bldP spid="17" grpId="0"/>
      <p:bldP spid="17" grpId="1"/>
      <p:bldP spid="18" grpId="0" animBg="1"/>
      <p:bldP spid="18" grpId="1" animBg="1"/>
      <p:bldP spid="19" grpId="0"/>
      <p:bldP spid="19" grpId="1"/>
      <p:bldP spid="20" grpId="0" animBg="1"/>
      <p:bldP spid="20" grpId="1" animBg="1"/>
      <p:bldP spid="21" grpId="0"/>
      <p:bldP spid="2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前言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數位貨幣（</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ERC–20 Token</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ERC–721</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以太坊智能合約應用（</a:t>
            </a:r>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Request for Comment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用戶須透過該智能合約才能進行交易</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代幣餘額、代幣資訊、交易紀錄皆儲存智能合約中</a:t>
            </a:r>
            <a:endPar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USDT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BNB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PAX…</a:t>
            </a:r>
          </a:p>
          <a:p>
            <a:pPr marL="742950" lvl="1" indent="-285750">
              <a:lnSpc>
                <a:spcPct val="15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2773731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22" name="文字方塊 21"/>
          <p:cNvSpPr txBox="1"/>
          <p:nvPr/>
        </p:nvSpPr>
        <p:spPr>
          <a:xfrm>
            <a:off x="137157" y="1651539"/>
            <a:ext cx="284052"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1</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453726" y="1700981"/>
            <a:ext cx="5081835" cy="245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95752" y="2100675"/>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95752" y="2339849"/>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95752" y="2595127"/>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11700" y="2031129"/>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2</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11700" y="2273507"/>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3</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0" name="文字方塊 29"/>
          <p:cNvSpPr txBox="1"/>
          <p:nvPr/>
        </p:nvSpPr>
        <p:spPr>
          <a:xfrm>
            <a:off x="302082" y="2545141"/>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4</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448917" y="2954962"/>
            <a:ext cx="6984056"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448917" y="3216167"/>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448917" y="3434384"/>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448917" y="4276013"/>
            <a:ext cx="7937999" cy="222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74483" y="2923654"/>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5</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7" name="文字方塊 36"/>
          <p:cNvSpPr txBox="1"/>
          <p:nvPr/>
        </p:nvSpPr>
        <p:spPr>
          <a:xfrm>
            <a:off x="160629" y="3163902"/>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6</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8" name="文字方塊 37"/>
          <p:cNvSpPr txBox="1"/>
          <p:nvPr/>
        </p:nvSpPr>
        <p:spPr>
          <a:xfrm>
            <a:off x="146775" y="3389603"/>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7</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174483" y="4190618"/>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8</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83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45" y="0"/>
            <a:ext cx="7414510" cy="5143500"/>
          </a:xfrm>
          <a:prstGeom prst="rect">
            <a:avLst/>
          </a:prstGeom>
        </p:spPr>
      </p:pic>
      <p:sp>
        <p:nvSpPr>
          <p:cNvPr id="5" name="矩形 4"/>
          <p:cNvSpPr/>
          <p:nvPr/>
        </p:nvSpPr>
        <p:spPr>
          <a:xfrm>
            <a:off x="1691148" y="580103"/>
            <a:ext cx="3893575" cy="317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573085" y="590072"/>
            <a:ext cx="1332416"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solidFill>
                  <a:srgbClr val="FF0000"/>
                </a:solidFill>
                <a:latin typeface="標楷體" panose="03000509000000000000" pitchFamily="65" charset="-120"/>
                <a:ea typeface="標楷體" panose="03000509000000000000" pitchFamily="65" charset="-120"/>
              </a:rPr>
              <a:t>長度</a:t>
            </a:r>
          </a:p>
        </p:txBody>
      </p:sp>
      <p:sp>
        <p:nvSpPr>
          <p:cNvPr id="8" name="矩形 7"/>
          <p:cNvSpPr/>
          <p:nvPr/>
        </p:nvSpPr>
        <p:spPr>
          <a:xfrm>
            <a:off x="1917290" y="1477952"/>
            <a:ext cx="6115786" cy="1943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p:cNvSpPr txBox="1"/>
          <p:nvPr/>
        </p:nvSpPr>
        <p:spPr>
          <a:xfrm>
            <a:off x="6149648" y="3421626"/>
            <a:ext cx="198002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轉換資料型態，並儲存</a:t>
            </a:r>
          </a:p>
        </p:txBody>
      </p:sp>
      <p:sp>
        <p:nvSpPr>
          <p:cNvPr id="11" name="矩形 10"/>
          <p:cNvSpPr/>
          <p:nvPr/>
        </p:nvSpPr>
        <p:spPr>
          <a:xfrm>
            <a:off x="2123768" y="3421626"/>
            <a:ext cx="3647767" cy="4326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83687" y="3854245"/>
            <a:ext cx="2159566"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更新下一回合的區塊高度</a:t>
            </a:r>
          </a:p>
        </p:txBody>
      </p:sp>
      <p:sp>
        <p:nvSpPr>
          <p:cNvPr id="13" name="矩形 12"/>
          <p:cNvSpPr/>
          <p:nvPr/>
        </p:nvSpPr>
        <p:spPr>
          <a:xfrm>
            <a:off x="1691148" y="4344984"/>
            <a:ext cx="3441291" cy="5545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59510" y="4468392"/>
            <a:ext cx="251863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避免同一區塊高度有多筆交易</a:t>
            </a:r>
          </a:p>
        </p:txBody>
      </p:sp>
    </p:spTree>
    <p:extLst>
      <p:ext uri="{BB962C8B-B14F-4D97-AF65-F5344CB8AC3E}">
        <p14:creationId xmlns:p14="http://schemas.microsoft.com/office/powerpoint/2010/main" val="17127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2" grpId="0"/>
      <p:bldP spid="13" grpId="0" animBg="1"/>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endParaRPr lang="zh-TW" altLang="en-US" sz="2400" dirty="0">
              <a:solidFill>
                <a:schemeClr val="tx1"/>
              </a:solidFill>
              <a:latin typeface="標楷體" panose="03000509000000000000" pitchFamily="65" charset="-120"/>
              <a:ea typeface="標楷體" panose="03000509000000000000" pitchFamily="65" charset="-120"/>
            </a:endParaRPr>
          </a:p>
        </p:txBody>
      </p:sp>
      <p:pic>
        <p:nvPicPr>
          <p:cNvPr id="8" name="圖片 7"/>
          <p:cNvPicPr/>
          <p:nvPr/>
        </p:nvPicPr>
        <p:blipFill>
          <a:blip r:embed="rId4" cstate="print">
            <a:extLst>
              <a:ext uri="{28A0092B-C50C-407E-A947-70E740481C1C}">
                <a14:useLocalDpi xmlns:a14="http://schemas.microsoft.com/office/drawing/2010/main" val="0"/>
              </a:ext>
            </a:extLst>
          </a:blip>
          <a:stretch>
            <a:fillRect/>
          </a:stretch>
        </p:blipFill>
        <p:spPr>
          <a:xfrm>
            <a:off x="81371" y="176980"/>
            <a:ext cx="8939787" cy="4879837"/>
          </a:xfrm>
          <a:prstGeom prst="rect">
            <a:avLst/>
          </a:prstGeom>
        </p:spPr>
      </p:pic>
      <p:sp>
        <p:nvSpPr>
          <p:cNvPr id="5" name="矩形 4"/>
          <p:cNvSpPr/>
          <p:nvPr/>
        </p:nvSpPr>
        <p:spPr>
          <a:xfrm>
            <a:off x="2359742" y="766916"/>
            <a:ext cx="707923" cy="4289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087636" y="370649"/>
            <a:ext cx="198002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區塊高度由小到大儲存</a:t>
            </a:r>
          </a:p>
        </p:txBody>
      </p:sp>
      <p:cxnSp>
        <p:nvCxnSpPr>
          <p:cNvPr id="7" name="直線單箭頭接點 6"/>
          <p:cNvCxnSpPr/>
          <p:nvPr/>
        </p:nvCxnSpPr>
        <p:spPr>
          <a:xfrm>
            <a:off x="2231473" y="1694576"/>
            <a:ext cx="5424" cy="19508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57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935565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效能之實驗結果</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4"/>
          <a:stretch>
            <a:fillRect/>
          </a:stretch>
        </p:blipFill>
        <p:spPr>
          <a:xfrm>
            <a:off x="649518" y="1167217"/>
            <a:ext cx="7844963" cy="3889600"/>
          </a:xfrm>
          <a:prstGeom prst="rect">
            <a:avLst/>
          </a:prstGeom>
        </p:spPr>
      </p:pic>
    </p:spTree>
    <p:extLst>
      <p:ext uri="{BB962C8B-B14F-4D97-AF65-F5344CB8AC3E}">
        <p14:creationId xmlns:p14="http://schemas.microsoft.com/office/powerpoint/2010/main" val="1023976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25917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grpSp>
        <p:nvGrpSpPr>
          <p:cNvPr id="3" name="群組 2"/>
          <p:cNvGrpSpPr/>
          <p:nvPr/>
        </p:nvGrpSpPr>
        <p:grpSpPr>
          <a:xfrm>
            <a:off x="4483162" y="204286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a:latin typeface="標楷體" panose="03000509000000000000" pitchFamily="65" charset="-120"/>
                  <a:ea typeface="標楷體" panose="03000509000000000000" pitchFamily="65" charset="-120"/>
                </a:rPr>
                <a:t>首頁</a:t>
              </a:r>
            </a:p>
          </p:txBody>
        </p:sp>
      </p:grpSp>
      <p:grpSp>
        <p:nvGrpSpPr>
          <p:cNvPr id="38" name="群組 37"/>
          <p:cNvGrpSpPr/>
          <p:nvPr/>
        </p:nvGrpSpPr>
        <p:grpSpPr>
          <a:xfrm>
            <a:off x="3019823" y="299425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a:latin typeface="標楷體" panose="03000509000000000000" pitchFamily="65" charset="-120"/>
                  <a:ea typeface="標楷體" panose="03000509000000000000" pitchFamily="65" charset="-120"/>
                </a:rPr>
                <a:t>新增</a:t>
              </a:r>
              <a:r>
                <a:rPr lang="en-US" altLang="zh-TW" sz="1100" b="1" dirty="0">
                  <a:latin typeface="標楷體" panose="03000509000000000000" pitchFamily="65" charset="-120"/>
                  <a:ea typeface="標楷體" panose="03000509000000000000" pitchFamily="65" charset="-120"/>
                </a:rPr>
                <a:t>/</a:t>
              </a:r>
              <a:r>
                <a:rPr lang="zh-TW" altLang="en-US" sz="1100" b="1" dirty="0">
                  <a:latin typeface="標楷體" panose="03000509000000000000" pitchFamily="65" charset="-120"/>
                  <a:ea typeface="標楷體" panose="03000509000000000000" pitchFamily="65" charset="-120"/>
                </a:rPr>
                <a:t>修改</a:t>
              </a:r>
              <a:endParaRPr lang="en-US" altLang="zh-TW" sz="1100" b="1" dirty="0">
                <a:latin typeface="標楷體" panose="03000509000000000000" pitchFamily="65" charset="-120"/>
                <a:ea typeface="標楷體" panose="03000509000000000000" pitchFamily="65" charset="-120"/>
              </a:endParaRPr>
            </a:p>
            <a:p>
              <a:pPr algn="ctr"/>
              <a:r>
                <a:rPr lang="zh-TW" altLang="en-US" sz="1100" b="1" dirty="0">
                  <a:latin typeface="標楷體" panose="03000509000000000000" pitchFamily="65" charset="-120"/>
                  <a:ea typeface="標楷體" panose="03000509000000000000" pitchFamily="65" charset="-120"/>
                </a:rPr>
                <a:t>數位貨幣資訊</a:t>
              </a:r>
            </a:p>
          </p:txBody>
        </p:sp>
      </p:grpSp>
      <p:grpSp>
        <p:nvGrpSpPr>
          <p:cNvPr id="41" name="群組 40"/>
          <p:cNvGrpSpPr/>
          <p:nvPr/>
        </p:nvGrpSpPr>
        <p:grpSpPr>
          <a:xfrm>
            <a:off x="5937743" y="299425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查詢交易頁面</a:t>
              </a:r>
            </a:p>
          </p:txBody>
        </p:sp>
      </p:grpSp>
      <p:grpSp>
        <p:nvGrpSpPr>
          <p:cNvPr id="44" name="群組 43"/>
          <p:cNvGrpSpPr/>
          <p:nvPr/>
        </p:nvGrpSpPr>
        <p:grpSpPr>
          <a:xfrm>
            <a:off x="2052159" y="424481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新增</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grpSp>
        <p:nvGrpSpPr>
          <p:cNvPr id="47" name="群組 46"/>
          <p:cNvGrpSpPr/>
          <p:nvPr/>
        </p:nvGrpSpPr>
        <p:grpSpPr>
          <a:xfrm>
            <a:off x="3881455" y="424481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修改</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cxnSp>
        <p:nvCxnSpPr>
          <p:cNvPr id="22" name="直線接點 21"/>
          <p:cNvCxnSpPr/>
          <p:nvPr/>
        </p:nvCxnSpPr>
        <p:spPr>
          <a:xfrm>
            <a:off x="3596873" y="277952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596872" y="277952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514792" y="277952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5055832" y="263272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629208" y="400464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596872" y="358411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629208" y="400464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4458504" y="400464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790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pic>
        <p:nvPicPr>
          <p:cNvPr id="380" name="Google Shape;380;p52"/>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pic>
        <p:nvPicPr>
          <p:cNvPr id="1026" name="Picture 2" descr="首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Tree>
    <p:extLst>
      <p:ext uri="{BB962C8B-B14F-4D97-AF65-F5344CB8AC3E}">
        <p14:creationId xmlns:p14="http://schemas.microsoft.com/office/powerpoint/2010/main" val="16822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2770345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5" name="Google Shape;675;p8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grpSp>
        <p:nvGrpSpPr>
          <p:cNvPr id="2" name="群組 1"/>
          <p:cNvGrpSpPr/>
          <p:nvPr/>
        </p:nvGrpSpPr>
        <p:grpSpPr>
          <a:xfrm>
            <a:off x="346229" y="807868"/>
            <a:ext cx="8380521" cy="3875017"/>
            <a:chOff x="346229" y="807868"/>
            <a:chExt cx="8380521" cy="3875017"/>
          </a:xfrm>
        </p:grpSpPr>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2"/>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3"/>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4"/>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grpSp>
          <p:nvGrpSpPr>
            <p:cNvPr id="124" name="群組 123"/>
            <p:cNvGrpSpPr/>
            <p:nvPr/>
          </p:nvGrpSpPr>
          <p:grpSpPr>
            <a:xfrm>
              <a:off x="7092440" y="943520"/>
              <a:ext cx="1079622" cy="3238211"/>
              <a:chOff x="6124912" y="928152"/>
              <a:chExt cx="1079622" cy="3238211"/>
            </a:xfrm>
          </p:grpSpPr>
          <p:grpSp>
            <p:nvGrpSpPr>
              <p:cNvPr id="46" name="群組 45"/>
              <p:cNvGrpSpPr/>
              <p:nvPr/>
            </p:nvGrpSpPr>
            <p:grpSpPr>
              <a:xfrm>
                <a:off x="6128021" y="930170"/>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0" name="群組 49"/>
              <p:cNvGrpSpPr/>
              <p:nvPr/>
            </p:nvGrpSpPr>
            <p:grpSpPr>
              <a:xfrm>
                <a:off x="6124912" y="1900188"/>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4" name="群組 53"/>
              <p:cNvGrpSpPr/>
              <p:nvPr/>
            </p:nvGrpSpPr>
            <p:grpSpPr>
              <a:xfrm>
                <a:off x="6124912" y="3291308"/>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cxnSp>
            <p:nvCxnSpPr>
              <p:cNvPr id="59" name="直線接點 58"/>
              <p:cNvCxnSpPr>
                <a:stCxn id="52" idx="2"/>
              </p:cNvCxnSpPr>
              <p:nvPr/>
            </p:nvCxnSpPr>
            <p:spPr>
              <a:xfrm flipH="1">
                <a:off x="6663168" y="2775243"/>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6880662" y="928152"/>
                <a:ext cx="177800" cy="177800"/>
              </a:xfrm>
              <a:prstGeom prst="rect">
                <a:avLst/>
              </a:prstGeom>
            </p:spPr>
          </p:pic>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6882894" y="1911372"/>
                <a:ext cx="203200" cy="203200"/>
              </a:xfrm>
              <a:prstGeom prst="rect">
                <a:avLst/>
              </a:prstGeom>
            </p:spPr>
          </p:pic>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6882894" y="3294582"/>
                <a:ext cx="203200" cy="203200"/>
              </a:xfrm>
              <a:prstGeom prst="rect">
                <a:avLst/>
              </a:prstGeom>
            </p:spPr>
          </p:pic>
        </p:grpSp>
      </p:grpSp>
    </p:spTree>
    <p:extLst>
      <p:ext uri="{BB962C8B-B14F-4D97-AF65-F5344CB8AC3E}">
        <p14:creationId xmlns:p14="http://schemas.microsoft.com/office/powerpoint/2010/main" val="3237156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dirty="0"/>
          </a:p>
        </p:txBody>
      </p:sp>
      <p:grpSp>
        <p:nvGrpSpPr>
          <p:cNvPr id="148" name="群組 147"/>
          <p:cNvGrpSpPr/>
          <p:nvPr/>
        </p:nvGrpSpPr>
        <p:grpSpPr>
          <a:xfrm>
            <a:off x="-66296" y="157923"/>
            <a:ext cx="8853233" cy="4981801"/>
            <a:chOff x="-66296" y="157923"/>
            <a:chExt cx="8853233" cy="4981801"/>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3"/>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4"/>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5"/>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49" name="群組 48"/>
            <p:cNvGrpSpPr/>
            <p:nvPr/>
          </p:nvGrpSpPr>
          <p:grpSpPr>
            <a:xfrm>
              <a:off x="4776186" y="3453876"/>
              <a:ext cx="4010751" cy="1685848"/>
              <a:chOff x="4776186" y="3453876"/>
              <a:chExt cx="4010751" cy="1685848"/>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64733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400099203"/>
              </p:ext>
            </p:extLst>
          </p:nvPr>
        </p:nvGraphicFramePr>
        <p:xfrm>
          <a:off x="1550630" y="1694471"/>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a:latin typeface="Times New Roman" panose="02020603050405020304" pitchFamily="18" charset="0"/>
                          <a:cs typeface="Times New Roman" panose="02020603050405020304" pitchFamily="18" charset="0"/>
                        </a:rPr>
                        <a:t>Txn</a:t>
                      </a:r>
                      <a:r>
                        <a:rPr lang="en-US" altLang="zh-TW" sz="1200" dirty="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11237358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0xfda20c…..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0x258337…...</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11237381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0xe80174…...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0x03d74b…...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700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11237391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0xf8e443…...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0xbc7c46…...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14000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11237398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0xb9c764…...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0xd0a3a4…...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Tree>
    <p:extLst>
      <p:ext uri="{BB962C8B-B14F-4D97-AF65-F5344CB8AC3E}">
        <p14:creationId xmlns:p14="http://schemas.microsoft.com/office/powerpoint/2010/main" val="1254454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grpSp>
        <p:nvGrpSpPr>
          <p:cNvPr id="70" name="群組 69"/>
          <p:cNvGrpSpPr/>
          <p:nvPr/>
        </p:nvGrpSpPr>
        <p:grpSpPr>
          <a:xfrm>
            <a:off x="823233" y="510858"/>
            <a:ext cx="7007341" cy="3799374"/>
            <a:chOff x="823233" y="510858"/>
            <a:chExt cx="7007341" cy="3799374"/>
          </a:xfrm>
        </p:grpSpPr>
        <p:grpSp>
          <p:nvGrpSpPr>
            <p:cNvPr id="5" name="群組 4"/>
            <p:cNvGrpSpPr/>
            <p:nvPr/>
          </p:nvGrpSpPr>
          <p:grpSpPr>
            <a:xfrm>
              <a:off x="4386749" y="510858"/>
              <a:ext cx="1154097" cy="589857"/>
              <a:chOff x="3806299" y="2406035"/>
              <a:chExt cx="1154097" cy="589857"/>
            </a:xfrm>
          </p:grpSpPr>
          <p:sp>
            <p:nvSpPr>
              <p:cNvPr id="6" name="圓角矩形 5"/>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3806299" y="2516298"/>
                <a:ext cx="1154097" cy="369332"/>
              </a:xfrm>
              <a:prstGeom prst="rect">
                <a:avLst/>
              </a:prstGeom>
              <a:noFill/>
            </p:spPr>
            <p:txBody>
              <a:bodyPr wrap="square" rtlCol="0">
                <a:spAutoFit/>
              </a:bodyPr>
              <a:lstStyle/>
              <a:p>
                <a:pPr algn="ctr"/>
                <a:r>
                  <a:rPr lang="zh-TW" altLang="en-US" sz="1800" b="1" dirty="0">
                    <a:latin typeface="標楷體" panose="03000509000000000000" pitchFamily="65" charset="-120"/>
                    <a:ea typeface="標楷體" panose="03000509000000000000" pitchFamily="65" charset="-120"/>
                  </a:rPr>
                  <a:t>首頁</a:t>
                </a:r>
              </a:p>
            </p:txBody>
          </p:sp>
        </p:grpSp>
        <p:grpSp>
          <p:nvGrpSpPr>
            <p:cNvPr id="8" name="群組 7"/>
            <p:cNvGrpSpPr/>
            <p:nvPr/>
          </p:nvGrpSpPr>
          <p:grpSpPr>
            <a:xfrm>
              <a:off x="1769326" y="2033252"/>
              <a:ext cx="1154097" cy="589857"/>
              <a:chOff x="3806296" y="2406035"/>
              <a:chExt cx="1154097" cy="589857"/>
            </a:xfrm>
          </p:grpSpPr>
          <p:sp>
            <p:nvSpPr>
              <p:cNvPr id="9" name="圓角矩形 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806296" y="2485519"/>
                <a:ext cx="1154097" cy="430887"/>
              </a:xfrm>
              <a:prstGeom prst="rect">
                <a:avLst/>
              </a:prstGeom>
              <a:noFill/>
            </p:spPr>
            <p:txBody>
              <a:bodyPr wrap="square" rtlCol="0">
                <a:spAutoFit/>
              </a:bodyPr>
              <a:lstStyle/>
              <a:p>
                <a:pPr algn="ctr"/>
                <a:r>
                  <a:rPr lang="zh-TW" altLang="en-US" sz="1100" b="1" dirty="0">
                    <a:latin typeface="標楷體" panose="03000509000000000000" pitchFamily="65" charset="-120"/>
                    <a:ea typeface="標楷體" panose="03000509000000000000" pitchFamily="65" charset="-120"/>
                  </a:rPr>
                  <a:t>新增</a:t>
                </a:r>
                <a:r>
                  <a:rPr lang="en-US" altLang="zh-TW" sz="1100" b="1" dirty="0">
                    <a:latin typeface="標楷體" panose="03000509000000000000" pitchFamily="65" charset="-120"/>
                    <a:ea typeface="標楷體" panose="03000509000000000000" pitchFamily="65" charset="-120"/>
                  </a:rPr>
                  <a:t>/</a:t>
                </a:r>
                <a:r>
                  <a:rPr lang="zh-TW" altLang="en-US" sz="1100" b="1" dirty="0">
                    <a:latin typeface="標楷體" panose="03000509000000000000" pitchFamily="65" charset="-120"/>
                    <a:ea typeface="標楷體" panose="03000509000000000000" pitchFamily="65" charset="-120"/>
                  </a:rPr>
                  <a:t>修改</a:t>
                </a:r>
                <a:endParaRPr lang="en-US" altLang="zh-TW" sz="1100" b="1" dirty="0">
                  <a:latin typeface="標楷體" panose="03000509000000000000" pitchFamily="65" charset="-120"/>
                  <a:ea typeface="標楷體" panose="03000509000000000000" pitchFamily="65" charset="-120"/>
                </a:endParaRPr>
              </a:p>
              <a:p>
                <a:pPr algn="ctr"/>
                <a:r>
                  <a:rPr lang="zh-TW" altLang="en-US" sz="1100" b="1" dirty="0">
                    <a:latin typeface="標楷體" panose="03000509000000000000" pitchFamily="65" charset="-120"/>
                    <a:ea typeface="標楷體" panose="03000509000000000000" pitchFamily="65" charset="-120"/>
                  </a:rPr>
                  <a:t>數位貨幣資訊</a:t>
                </a:r>
              </a:p>
            </p:txBody>
          </p:sp>
        </p:grpSp>
        <p:grpSp>
          <p:nvGrpSpPr>
            <p:cNvPr id="11" name="群組 10"/>
            <p:cNvGrpSpPr/>
            <p:nvPr/>
          </p:nvGrpSpPr>
          <p:grpSpPr>
            <a:xfrm>
              <a:off x="4388612" y="2017265"/>
              <a:ext cx="1154097" cy="589857"/>
              <a:chOff x="3806297" y="2406035"/>
              <a:chExt cx="1154097" cy="589857"/>
            </a:xfrm>
          </p:grpSpPr>
          <p:sp>
            <p:nvSpPr>
              <p:cNvPr id="12" name="圓角矩形 1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3806297" y="2486119"/>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查詢</a:t>
                </a:r>
                <a:r>
                  <a:rPr lang="zh-TW" altLang="en-US" sz="1200" b="1" dirty="0" smtClean="0">
                    <a:latin typeface="標楷體" panose="03000509000000000000" pitchFamily="65" charset="-120"/>
                    <a:ea typeface="標楷體" panose="03000509000000000000" pitchFamily="65" charset="-120"/>
                  </a:rPr>
                  <a:t>特定數位貨</a:t>
                </a:r>
                <a:r>
                  <a:rPr lang="zh-TW" altLang="en-US" sz="1200" b="1" dirty="0">
                    <a:latin typeface="標楷體" panose="03000509000000000000" pitchFamily="65" charset="-120"/>
                    <a:ea typeface="標楷體" panose="03000509000000000000" pitchFamily="65" charset="-120"/>
                  </a:rPr>
                  <a:t>幣</a:t>
                </a:r>
                <a:r>
                  <a:rPr lang="zh-TW" altLang="en-US" sz="1200" b="1" dirty="0" smtClean="0">
                    <a:latin typeface="標楷體" panose="03000509000000000000" pitchFamily="65" charset="-120"/>
                    <a:ea typeface="標楷體" panose="03000509000000000000" pitchFamily="65" charset="-120"/>
                  </a:rPr>
                  <a:t>交易</a:t>
                </a:r>
                <a:r>
                  <a:rPr lang="zh-TW" altLang="en-US" sz="1200" b="1" dirty="0">
                    <a:latin typeface="標楷體" panose="03000509000000000000" pitchFamily="65" charset="-120"/>
                    <a:ea typeface="標楷體" panose="03000509000000000000" pitchFamily="65" charset="-120"/>
                  </a:rPr>
                  <a:t>頁面</a:t>
                </a:r>
              </a:p>
            </p:txBody>
          </p:sp>
        </p:grpSp>
        <p:grpSp>
          <p:nvGrpSpPr>
            <p:cNvPr id="14" name="群組 13"/>
            <p:cNvGrpSpPr/>
            <p:nvPr/>
          </p:nvGrpSpPr>
          <p:grpSpPr>
            <a:xfrm>
              <a:off x="823233" y="3720375"/>
              <a:ext cx="1154097" cy="589857"/>
              <a:chOff x="3806297" y="2406035"/>
              <a:chExt cx="1154097" cy="589857"/>
            </a:xfrm>
          </p:grpSpPr>
          <p:sp>
            <p:nvSpPr>
              <p:cNvPr id="15" name="圓角矩形 1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3806297" y="2490241"/>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新增</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grpSp>
          <p:nvGrpSpPr>
            <p:cNvPr id="17" name="群組 16"/>
            <p:cNvGrpSpPr/>
            <p:nvPr/>
          </p:nvGrpSpPr>
          <p:grpSpPr>
            <a:xfrm>
              <a:off x="2898256" y="3720375"/>
              <a:ext cx="1154097" cy="589857"/>
              <a:chOff x="3806297" y="2406035"/>
              <a:chExt cx="1154097" cy="589857"/>
            </a:xfrm>
          </p:grpSpPr>
          <p:sp>
            <p:nvSpPr>
              <p:cNvPr id="18" name="圓角矩形 1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3806297" y="2460435"/>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修改</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grpSp>
          <p:nvGrpSpPr>
            <p:cNvPr id="28" name="群組 27"/>
            <p:cNvGrpSpPr/>
            <p:nvPr/>
          </p:nvGrpSpPr>
          <p:grpSpPr>
            <a:xfrm>
              <a:off x="6676477" y="2011049"/>
              <a:ext cx="1154097" cy="589857"/>
              <a:chOff x="3806297" y="2406035"/>
              <a:chExt cx="1154097" cy="589857"/>
            </a:xfrm>
          </p:grpSpPr>
          <p:sp>
            <p:nvSpPr>
              <p:cNvPr id="29" name="圓角矩形 2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3806297" y="2470130"/>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查詢所有數位貨幣交易</a:t>
                </a:r>
                <a:r>
                  <a:rPr lang="zh-TW" altLang="en-US" sz="1200" b="1" dirty="0">
                    <a:latin typeface="標楷體" panose="03000509000000000000" pitchFamily="65" charset="-120"/>
                    <a:ea typeface="標楷體" panose="03000509000000000000" pitchFamily="65" charset="-120"/>
                  </a:rPr>
                  <a:t>頁面</a:t>
                </a:r>
              </a:p>
            </p:txBody>
          </p:sp>
        </p:grpSp>
        <p:cxnSp>
          <p:nvCxnSpPr>
            <p:cNvPr id="32" name="直線接點 31"/>
            <p:cNvCxnSpPr>
              <a:stCxn id="6" idx="2"/>
            </p:cNvCxnSpPr>
            <p:nvPr/>
          </p:nvCxnSpPr>
          <p:spPr>
            <a:xfrm>
              <a:off x="4963797" y="1100715"/>
              <a:ext cx="2486" cy="499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V="1">
              <a:off x="2345317" y="1577276"/>
              <a:ext cx="4908208" cy="228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a:endCxn id="9" idx="0"/>
            </p:cNvCxnSpPr>
            <p:nvPr/>
          </p:nvCxnSpPr>
          <p:spPr>
            <a:xfrm>
              <a:off x="2345317" y="1599479"/>
              <a:ext cx="1060" cy="433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a:off x="4963796" y="1577276"/>
              <a:ext cx="1060" cy="433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a:endCxn id="29" idx="0"/>
            </p:cNvCxnSpPr>
            <p:nvPr/>
          </p:nvCxnSpPr>
          <p:spPr>
            <a:xfrm>
              <a:off x="7253525" y="1577276"/>
              <a:ext cx="2" cy="433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a:stCxn id="9" idx="2"/>
            </p:cNvCxnSpPr>
            <p:nvPr/>
          </p:nvCxnSpPr>
          <p:spPr>
            <a:xfrm flipH="1">
              <a:off x="2345317" y="2623109"/>
              <a:ext cx="1060" cy="640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p:nvPr/>
          </p:nvCxnSpPr>
          <p:spPr>
            <a:xfrm>
              <a:off x="1408670" y="3263317"/>
              <a:ext cx="20666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400281" y="3263317"/>
              <a:ext cx="8389" cy="4570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接點 66"/>
            <p:cNvCxnSpPr>
              <a:stCxn id="18" idx="0"/>
            </p:cNvCxnSpPr>
            <p:nvPr/>
          </p:nvCxnSpPr>
          <p:spPr>
            <a:xfrm flipH="1" flipV="1">
              <a:off x="3475304" y="3263317"/>
              <a:ext cx="2" cy="4570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896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52806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欲解決的問題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未來會有數位貨幣的支付、清算與結算等需求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rPr>
              <a:t>欲解決的問題</a:t>
            </a:r>
            <a:endParaRPr dirty="0">
              <a:latin typeface="標楷體" panose="03000509000000000000" pitchFamily="65" charset="-120"/>
              <a:ea typeface="標楷體" panose="03000509000000000000" pitchFamily="65" charset="-120"/>
            </a:endParaRPr>
          </a:p>
        </p:txBody>
      </p:sp>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a:latin typeface="Times New Roman" panose="02020603050405020304" pitchFamily="18" charset="0"/>
                          <a:cs typeface="Times New Roman" panose="02020603050405020304" pitchFamily="18" charset="0"/>
                        </a:rPr>
                        <a:t>Txn</a:t>
                      </a:r>
                      <a:r>
                        <a:rPr lang="en-US" altLang="zh-TW" sz="1200" dirty="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區塊高度範圍、發送方、接收方之搜索結果</a:t>
            </a:r>
          </a:p>
        </p:txBody>
      </p:sp>
    </p:spTree>
    <p:extLst>
      <p:ext uri="{BB962C8B-B14F-4D97-AF65-F5344CB8AC3E}">
        <p14:creationId xmlns:p14="http://schemas.microsoft.com/office/powerpoint/2010/main" val="401801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挑戰</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將紀錄儲存於本地資料庫？</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2152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18069024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14797</TotalTime>
  <Words>3070</Words>
  <Application>Microsoft Office PowerPoint</Application>
  <PresentationFormat>如螢幕大小 (16:9)</PresentationFormat>
  <Paragraphs>604</Paragraphs>
  <Slides>44</Slides>
  <Notes>41</Notes>
  <HiddenSlides>4</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44</vt:i4>
      </vt:variant>
    </vt:vector>
  </HeadingPairs>
  <TitlesOfParts>
    <vt:vector size="52" baseType="lpstr">
      <vt:lpstr>DengXian</vt:lpstr>
      <vt:lpstr>Microsoft JhengHei</vt:lpstr>
      <vt:lpstr>新細明體</vt:lpstr>
      <vt:lpstr>標楷體</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前言</vt:lpstr>
      <vt:lpstr>前言</vt:lpstr>
      <vt:lpstr>Outline</vt:lpstr>
      <vt:lpstr>Outline</vt:lpstr>
      <vt:lpstr>欲解決的問題  </vt:lpstr>
      <vt:lpstr>欲解決的問題</vt:lpstr>
      <vt:lpstr>挑戰  </vt:lpstr>
      <vt:lpstr>Outline</vt:lpstr>
      <vt:lpstr>Ethereum Query Language</vt:lpstr>
      <vt:lpstr>BigchainDB</vt:lpstr>
      <vt:lpstr>Etherscan</vt:lpstr>
      <vt:lpstr>Event Listener</vt:lpstr>
      <vt:lpstr>Outline</vt:lpstr>
      <vt:lpstr>High Level Idea：跨鏈</vt:lpstr>
      <vt:lpstr>系統設計</vt:lpstr>
      <vt:lpstr>為何使用智能合約？</vt:lpstr>
      <vt:lpstr>為何使用另一區塊鏈</vt:lpstr>
      <vt:lpstr>跨鏈技術</vt:lpstr>
      <vt:lpstr>Outline</vt:lpstr>
      <vt:lpstr>系統設計</vt:lpstr>
      <vt:lpstr>PowerPoint 簡報</vt:lpstr>
      <vt:lpstr>PowerPoint 簡報</vt:lpstr>
      <vt:lpstr>跨鏈方法</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PowerPoint 簡報</vt:lpstr>
      <vt:lpstr>智能合約與Oraclize(Provable)服務</vt:lpstr>
      <vt:lpstr>「區塊範圍」與「時間範圍」查詢功能</vt:lpstr>
      <vt:lpstr>Binary Search效能之實驗結果（AWS t3.xlarge）</vt:lpstr>
      <vt:lpstr>Outline</vt:lpstr>
      <vt:lpstr>網頁架構圖</vt:lpstr>
      <vt:lpstr>Demo</vt:lpstr>
      <vt:lpstr>結論</vt:lpstr>
      <vt:lpstr>結論</vt:lpstr>
      <vt:lpstr>感謝聆聽</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Windows 使用者</cp:lastModifiedBy>
  <cp:revision>448</cp:revision>
  <dcterms:modified xsi:type="dcterms:W3CDTF">2020-11-29T05:56:52Z</dcterms:modified>
</cp:coreProperties>
</file>