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Jua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Jua-regular.fnt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3b1c1396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3b1c1396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3b1c1396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3b1c1396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3b1c139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3b1c139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3b1c1396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3b1c1396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3b1c1396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3b1c139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3b1c1396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3b1c1396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3b1c1396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3b1c1396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3b1c1396f_6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3b1c1396f_6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3b1c1396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3b1c1396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3b1c139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3b1c139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3b1c139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3b1c139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3b1c1396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3b1c139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3b1c1396f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3b1c1396f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3b1c1396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3b1c139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3b1c1396f_6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3b1c1396f_6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3b1c139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3b1c139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3b1c1396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3b1c1396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저희는 이러한 고민들을 해결해 줄 수 있는 어플리케이션을 만들기로 하였습니다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3F2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Relationship Id="rId5" Type="http://schemas.openxmlformats.org/officeDocument/2006/relationships/image" Target="../media/image4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Relationship Id="rId8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uzxQOkJcVJIgcfjMWG4cFfIp_NV1V3zI/view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8202" y="988500"/>
            <a:ext cx="6429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0">
                <a:solidFill>
                  <a:srgbClr val="2388D8"/>
                </a:solidFill>
                <a:latin typeface="Jua"/>
                <a:ea typeface="Jua"/>
                <a:cs typeface="Jua"/>
                <a:sym typeface="Jua"/>
              </a:rPr>
              <a:t>JamStock</a:t>
            </a:r>
            <a:endParaRPr b="1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608300" y="3924600"/>
            <a:ext cx="39954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ko" sz="2200">
                <a:solidFill>
                  <a:srgbClr val="333941"/>
                </a:solidFill>
                <a:latin typeface="Jua"/>
                <a:ea typeface="Jua"/>
                <a:cs typeface="Jua"/>
                <a:sym typeface="Jua"/>
              </a:rPr>
              <a:t>프로젝트A 1팀 성해경, 류은이</a:t>
            </a:r>
            <a:endParaRPr b="1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950" y="1630700"/>
            <a:ext cx="1418025" cy="14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4508700" y="1262750"/>
            <a:ext cx="4559100" cy="13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주식을 모르는 이용자라 하여도 </a:t>
            </a:r>
            <a:endParaRPr sz="2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쉽게 알아볼 수 있는 UI를 제공합니다.</a:t>
            </a:r>
            <a:endParaRPr sz="2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36" name="Google Shape;136;p22"/>
          <p:cNvSpPr txBox="1"/>
          <p:nvPr>
            <p:ph type="title"/>
          </p:nvPr>
        </p:nvSpPr>
        <p:spPr>
          <a:xfrm>
            <a:off x="464100" y="15607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latin typeface="Jua"/>
                <a:ea typeface="Jua"/>
                <a:cs typeface="Jua"/>
                <a:sym typeface="Jua"/>
              </a:rPr>
              <a:t>JamStock만의 장점</a:t>
            </a:r>
            <a:endParaRPr b="1" sz="3200"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137" name="Google Shape;137;p22"/>
          <p:cNvCxnSpPr/>
          <p:nvPr/>
        </p:nvCxnSpPr>
        <p:spPr>
          <a:xfrm>
            <a:off x="311700" y="745575"/>
            <a:ext cx="3536100" cy="0"/>
          </a:xfrm>
          <a:prstGeom prst="straightConnector1">
            <a:avLst/>
          </a:prstGeom>
          <a:noFill/>
          <a:ln cap="flat" cmpd="sng" w="114300">
            <a:solidFill>
              <a:srgbClr val="A5C7F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99" y="956850"/>
            <a:ext cx="1949643" cy="4109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8292" y="956850"/>
            <a:ext cx="1949391" cy="4109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7150" y="3833125"/>
            <a:ext cx="988750" cy="9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/>
          <p:nvPr/>
        </p:nvSpPr>
        <p:spPr>
          <a:xfrm>
            <a:off x="5512575" y="3201400"/>
            <a:ext cx="2198700" cy="572700"/>
          </a:xfrm>
          <a:prstGeom prst="wedgeRoundRectCallout">
            <a:avLst>
              <a:gd fmla="val 35634" name="adj1"/>
              <a:gd fmla="val 77519" name="adj2"/>
              <a:gd fmla="val 0" name="adj3"/>
            </a:avLst>
          </a:prstGeom>
          <a:noFill/>
          <a:ln cap="flat" cmpd="sng" w="19050">
            <a:solidFill>
              <a:srgbClr val="326D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5561650" y="3258850"/>
            <a:ext cx="2079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Jua"/>
                <a:ea typeface="Jua"/>
                <a:cs typeface="Jua"/>
                <a:sym typeface="Jua"/>
              </a:rPr>
              <a:t>귀여운 쨈픽이랑 함께 해요!</a:t>
            </a:r>
            <a:endParaRPr b="1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157150" y="2971200"/>
            <a:ext cx="2982900" cy="1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낯선 주식 용어 대신 </a:t>
            </a:r>
            <a:endParaRPr sz="2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누구나 알 법한 용어를 </a:t>
            </a:r>
            <a:endParaRPr sz="2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사용했습니다</a:t>
            </a:r>
            <a:endParaRPr sz="2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092" y="880538"/>
            <a:ext cx="1949391" cy="4109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9" name="Google Shape;149;p23"/>
          <p:cNvSpPr txBox="1"/>
          <p:nvPr/>
        </p:nvSpPr>
        <p:spPr>
          <a:xfrm>
            <a:off x="2678375" y="2280150"/>
            <a:ext cx="43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매도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5563513" y="3939500"/>
            <a:ext cx="73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호가 정보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4800" y="880561"/>
            <a:ext cx="1947065" cy="4109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2" name="Google Shape;152;p23"/>
          <p:cNvSpPr txBox="1"/>
          <p:nvPr/>
        </p:nvSpPr>
        <p:spPr>
          <a:xfrm>
            <a:off x="8476925" y="2494925"/>
            <a:ext cx="55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예수금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5582350" y="3091725"/>
            <a:ext cx="55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배당</a:t>
            </a:r>
            <a:r>
              <a:rPr lang="ko" sz="1200">
                <a:latin typeface="Jua"/>
                <a:ea typeface="Jua"/>
                <a:cs typeface="Jua"/>
                <a:sym typeface="Jua"/>
              </a:rPr>
              <a:t>금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464100" y="15607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latin typeface="Jua"/>
                <a:ea typeface="Jua"/>
                <a:cs typeface="Jua"/>
                <a:sym typeface="Jua"/>
              </a:rPr>
              <a:t>JamStock만의 장점</a:t>
            </a:r>
            <a:endParaRPr b="1" sz="3200"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155" name="Google Shape;155;p23"/>
          <p:cNvCxnSpPr/>
          <p:nvPr/>
        </p:nvCxnSpPr>
        <p:spPr>
          <a:xfrm>
            <a:off x="311700" y="745575"/>
            <a:ext cx="3536100" cy="0"/>
          </a:xfrm>
          <a:prstGeom prst="straightConnector1">
            <a:avLst/>
          </a:prstGeom>
          <a:noFill/>
          <a:ln cap="flat" cmpd="sng" w="114300">
            <a:solidFill>
              <a:srgbClr val="A5C7F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3"/>
          <p:cNvSpPr/>
          <p:nvPr/>
        </p:nvSpPr>
        <p:spPr>
          <a:xfrm>
            <a:off x="6439063" y="2562875"/>
            <a:ext cx="1772400" cy="233400"/>
          </a:xfrm>
          <a:prstGeom prst="frame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23"/>
          <p:cNvCxnSpPr>
            <a:stCxn id="152" idx="1"/>
            <a:endCxn id="156" idx="3"/>
          </p:cNvCxnSpPr>
          <p:nvPr/>
        </p:nvCxnSpPr>
        <p:spPr>
          <a:xfrm rot="10800000">
            <a:off x="8211425" y="2679575"/>
            <a:ext cx="265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3"/>
          <p:cNvSpPr/>
          <p:nvPr/>
        </p:nvSpPr>
        <p:spPr>
          <a:xfrm>
            <a:off x="6422125" y="3159675"/>
            <a:ext cx="1772400" cy="233400"/>
          </a:xfrm>
          <a:prstGeom prst="frame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23"/>
          <p:cNvCxnSpPr>
            <a:stCxn id="153" idx="3"/>
            <a:endCxn id="158" idx="1"/>
          </p:cNvCxnSpPr>
          <p:nvPr/>
        </p:nvCxnSpPr>
        <p:spPr>
          <a:xfrm>
            <a:off x="6139750" y="3276375"/>
            <a:ext cx="282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3"/>
          <p:cNvSpPr/>
          <p:nvPr/>
        </p:nvSpPr>
        <p:spPr>
          <a:xfrm>
            <a:off x="3377088" y="3646550"/>
            <a:ext cx="1949400" cy="955200"/>
          </a:xfrm>
          <a:prstGeom prst="frame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3418750" y="2338350"/>
            <a:ext cx="1136400" cy="252900"/>
          </a:xfrm>
          <a:prstGeom prst="frame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3"/>
          <p:cNvCxnSpPr>
            <a:stCxn id="149" idx="3"/>
            <a:endCxn id="161" idx="1"/>
          </p:cNvCxnSpPr>
          <p:nvPr/>
        </p:nvCxnSpPr>
        <p:spPr>
          <a:xfrm>
            <a:off x="3113675" y="2464800"/>
            <a:ext cx="305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3"/>
          <p:cNvCxnSpPr>
            <a:stCxn id="150" idx="1"/>
          </p:cNvCxnSpPr>
          <p:nvPr/>
        </p:nvCxnSpPr>
        <p:spPr>
          <a:xfrm rot="10800000">
            <a:off x="5326513" y="4120850"/>
            <a:ext cx="237000" cy="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1665900" y="1123575"/>
            <a:ext cx="581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원하는 수익금 도달 시 알림 서비스를 제공합니다</a:t>
            </a:r>
            <a:endParaRPr sz="22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400" y="1988775"/>
            <a:ext cx="2408625" cy="2149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2388D8">
                <a:alpha val="50000"/>
              </a:srgbClr>
            </a:outerShdw>
          </a:effectLst>
        </p:spPr>
      </p:pic>
      <p:sp>
        <p:nvSpPr>
          <p:cNvPr id="170" name="Google Shape;170;p24"/>
          <p:cNvSpPr txBox="1"/>
          <p:nvPr>
            <p:ph type="title"/>
          </p:nvPr>
        </p:nvSpPr>
        <p:spPr>
          <a:xfrm>
            <a:off x="464100" y="15607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latin typeface="Jua"/>
                <a:ea typeface="Jua"/>
                <a:cs typeface="Jua"/>
                <a:sym typeface="Jua"/>
              </a:rPr>
              <a:t>JamStock만의 장점</a:t>
            </a:r>
            <a:endParaRPr b="1" sz="3200"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171" name="Google Shape;171;p24"/>
          <p:cNvCxnSpPr/>
          <p:nvPr/>
        </p:nvCxnSpPr>
        <p:spPr>
          <a:xfrm>
            <a:off x="311700" y="745575"/>
            <a:ext cx="3536100" cy="0"/>
          </a:xfrm>
          <a:prstGeom prst="straightConnector1">
            <a:avLst/>
          </a:prstGeom>
          <a:noFill/>
          <a:ln cap="flat" cmpd="sng" w="114300">
            <a:solidFill>
              <a:srgbClr val="A5C7F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375" y="3857050"/>
            <a:ext cx="869375" cy="869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2388D8">
                <a:alpha val="50000"/>
              </a:srgbClr>
            </a:outerShdw>
          </a:effectLst>
        </p:spPr>
      </p:pic>
      <p:sp>
        <p:nvSpPr>
          <p:cNvPr id="173" name="Google Shape;173;p24"/>
          <p:cNvSpPr/>
          <p:nvPr/>
        </p:nvSpPr>
        <p:spPr>
          <a:xfrm>
            <a:off x="1384400" y="2091075"/>
            <a:ext cx="3337500" cy="1698600"/>
          </a:xfrm>
          <a:prstGeom prst="wedgeEllipseCallout">
            <a:avLst>
              <a:gd fmla="val -30001" name="adj1"/>
              <a:gd fmla="val 57121" name="adj2"/>
            </a:avLst>
          </a:prstGeom>
          <a:noFill/>
          <a:ln cap="flat" cmpd="sng" w="19050">
            <a:solidFill>
              <a:srgbClr val="326D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1447125" y="2410013"/>
            <a:ext cx="30927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수익금과 연상되는 이미지를 함께 제공하여 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이용자가 자신의 수익금을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직관적으로 알 수 있도록 해줍니다.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494" y="1653125"/>
            <a:ext cx="2008630" cy="103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575" y="3325750"/>
            <a:ext cx="3132300" cy="15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8500" y="3325750"/>
            <a:ext cx="1321900" cy="13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100" y="1434588"/>
            <a:ext cx="1476700" cy="14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464100" y="15607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latin typeface="Jua"/>
                <a:ea typeface="Jua"/>
                <a:cs typeface="Jua"/>
                <a:sym typeface="Jua"/>
              </a:rPr>
              <a:t>프로젝트 개발 환경</a:t>
            </a:r>
            <a:endParaRPr b="1" sz="3200"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184" name="Google Shape;184;p25"/>
          <p:cNvCxnSpPr/>
          <p:nvPr/>
        </p:nvCxnSpPr>
        <p:spPr>
          <a:xfrm>
            <a:off x="311700" y="745575"/>
            <a:ext cx="3536100" cy="0"/>
          </a:xfrm>
          <a:prstGeom prst="straightConnector1">
            <a:avLst/>
          </a:prstGeom>
          <a:noFill/>
          <a:ln cap="flat" cmpd="sng" w="114300">
            <a:solidFill>
              <a:srgbClr val="A5C7F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5" name="Google Shape;18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51175" y="1434600"/>
            <a:ext cx="1476700" cy="14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11675" y="3447887"/>
            <a:ext cx="1321900" cy="132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38250" y="1340750"/>
            <a:ext cx="1664399" cy="166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464100" y="15607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latin typeface="Jua"/>
                <a:ea typeface="Jua"/>
                <a:cs typeface="Jua"/>
                <a:sym typeface="Jua"/>
              </a:rPr>
              <a:t>프로젝트 시연 영상</a:t>
            </a:r>
            <a:endParaRPr b="1" sz="3200"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193" name="Google Shape;193;p26"/>
          <p:cNvCxnSpPr/>
          <p:nvPr/>
        </p:nvCxnSpPr>
        <p:spPr>
          <a:xfrm>
            <a:off x="311700" y="745575"/>
            <a:ext cx="3536100" cy="0"/>
          </a:xfrm>
          <a:prstGeom prst="straightConnector1">
            <a:avLst/>
          </a:prstGeom>
          <a:noFill/>
          <a:ln cap="flat" cmpd="sng" w="114300">
            <a:solidFill>
              <a:srgbClr val="A5C7F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4" name="Google Shape;194;p26" title="프로젝트A-1팀_Jamstock 발표용 시연영상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109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425" y="899900"/>
            <a:ext cx="6723150" cy="4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>
            <p:ph type="title"/>
          </p:nvPr>
        </p:nvSpPr>
        <p:spPr>
          <a:xfrm>
            <a:off x="464100" y="156075"/>
            <a:ext cx="347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1" lang="ko" sz="3200">
                <a:latin typeface="Jua"/>
                <a:ea typeface="Jua"/>
                <a:cs typeface="Jua"/>
                <a:sym typeface="Jua"/>
              </a:rPr>
              <a:t>프로젝트 개발 프로세스</a:t>
            </a:r>
            <a:endParaRPr b="1" sz="3200"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201" name="Google Shape;201;p27"/>
          <p:cNvCxnSpPr/>
          <p:nvPr/>
        </p:nvCxnSpPr>
        <p:spPr>
          <a:xfrm>
            <a:off x="311700" y="745575"/>
            <a:ext cx="3771600" cy="0"/>
          </a:xfrm>
          <a:prstGeom prst="straightConnector1">
            <a:avLst/>
          </a:prstGeom>
          <a:noFill/>
          <a:ln cap="flat" cmpd="sng" w="114300">
            <a:solidFill>
              <a:srgbClr val="A5C7F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774600" y="1154950"/>
            <a:ext cx="16287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좋았던 점</a:t>
            </a:r>
            <a:endParaRPr sz="2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936550" y="1982950"/>
            <a:ext cx="55554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팀원이 두 명이기에 원활한 의사소통</a:t>
            </a:r>
            <a:endParaRPr sz="18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의견 충돌이 적고, 충돌 시에도 빠른 조율 가능하였음</a:t>
            </a:r>
            <a:endParaRPr sz="18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Jua"/>
                <a:ea typeface="Jua"/>
                <a:cs typeface="Jua"/>
                <a:sym typeface="Jua"/>
              </a:rPr>
              <a:t>git충돌이 일어날 일이 적었음</a:t>
            </a:r>
            <a:endParaRPr sz="18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8" name="Google Shape;208;p28"/>
          <p:cNvSpPr txBox="1"/>
          <p:nvPr>
            <p:ph type="title"/>
          </p:nvPr>
        </p:nvSpPr>
        <p:spPr>
          <a:xfrm>
            <a:off x="464100" y="156075"/>
            <a:ext cx="347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latin typeface="Jua"/>
                <a:ea typeface="Jua"/>
                <a:cs typeface="Jua"/>
                <a:sym typeface="Jua"/>
              </a:rPr>
              <a:t>프로젝트 후기</a:t>
            </a:r>
            <a:endParaRPr b="1" sz="3200"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209" name="Google Shape;209;p28"/>
          <p:cNvCxnSpPr/>
          <p:nvPr/>
        </p:nvCxnSpPr>
        <p:spPr>
          <a:xfrm>
            <a:off x="311700" y="745575"/>
            <a:ext cx="2554500" cy="0"/>
          </a:xfrm>
          <a:prstGeom prst="straightConnector1">
            <a:avLst/>
          </a:prstGeom>
          <a:noFill/>
          <a:ln cap="flat" cmpd="sng" w="114300">
            <a:solidFill>
              <a:srgbClr val="A5C7F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774600" y="1154950"/>
            <a:ext cx="16287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아쉬운</a:t>
            </a:r>
            <a:r>
              <a:rPr lang="ko"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점</a:t>
            </a:r>
            <a:endParaRPr sz="2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936550" y="1982950"/>
            <a:ext cx="7426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만들고자 하는 기능에 비해 인원이 적어 인당 맡은 일이 너무 많았음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기한 내 프로젝트를 완성하지 못한 부분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적은 인원으로 인해 아이디어의 다양성이 상대적으로 적었음</a:t>
            </a:r>
            <a:endParaRPr sz="18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16" name="Google Shape;216;p29"/>
          <p:cNvSpPr txBox="1"/>
          <p:nvPr>
            <p:ph type="title"/>
          </p:nvPr>
        </p:nvSpPr>
        <p:spPr>
          <a:xfrm>
            <a:off x="464100" y="156075"/>
            <a:ext cx="347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latin typeface="Jua"/>
                <a:ea typeface="Jua"/>
                <a:cs typeface="Jua"/>
                <a:sym typeface="Jua"/>
              </a:rPr>
              <a:t>프로젝트 후기</a:t>
            </a:r>
            <a:endParaRPr b="1" sz="3200"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>
            <a:off x="311700" y="745575"/>
            <a:ext cx="2554500" cy="0"/>
          </a:xfrm>
          <a:prstGeom prst="straightConnector1">
            <a:avLst/>
          </a:prstGeom>
          <a:noFill/>
          <a:ln cap="flat" cmpd="sng" w="114300">
            <a:solidFill>
              <a:srgbClr val="A5C7F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/>
        </p:nvSpPr>
        <p:spPr>
          <a:xfrm>
            <a:off x="3038150" y="1169225"/>
            <a:ext cx="3253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4800">
                <a:solidFill>
                  <a:srgbClr val="1CADE4"/>
                </a:solidFill>
                <a:latin typeface="Jua"/>
                <a:ea typeface="Jua"/>
                <a:cs typeface="Jua"/>
                <a:sym typeface="Jua"/>
              </a:rPr>
              <a:t>감사합니다!</a:t>
            </a:r>
            <a:endParaRPr b="1" sz="4800">
              <a:solidFill>
                <a:srgbClr val="1CADE4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50" y="2618250"/>
            <a:ext cx="1356000" cy="135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30"/>
          <p:cNvGrpSpPr/>
          <p:nvPr/>
        </p:nvGrpSpPr>
        <p:grpSpPr>
          <a:xfrm rot="1700611">
            <a:off x="4689749" y="2545862"/>
            <a:ext cx="351094" cy="348551"/>
            <a:chOff x="1816633" y="2452524"/>
            <a:chExt cx="1045698" cy="1038271"/>
          </a:xfrm>
        </p:grpSpPr>
        <p:sp>
          <p:nvSpPr>
            <p:cNvPr id="225" name="Google Shape;225;p30"/>
            <p:cNvSpPr/>
            <p:nvPr/>
          </p:nvSpPr>
          <p:spPr>
            <a:xfrm rot="-10166522">
              <a:off x="1846595" y="2988012"/>
              <a:ext cx="376575" cy="361040"/>
            </a:xfrm>
            <a:prstGeom prst="teardrop">
              <a:avLst>
                <a:gd fmla="val 108400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 rot="7553589">
              <a:off x="2191816" y="3051780"/>
              <a:ext cx="376615" cy="361131"/>
            </a:xfrm>
            <a:prstGeom prst="teardrop">
              <a:avLst>
                <a:gd fmla="val 108400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 rot="2480949">
              <a:off x="2413556" y="2778483"/>
              <a:ext cx="376450" cy="360928"/>
            </a:xfrm>
            <a:prstGeom prst="teardrop">
              <a:avLst>
                <a:gd fmla="val 108400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 rot="-1392994">
              <a:off x="2191783" y="2512180"/>
              <a:ext cx="376705" cy="360988"/>
            </a:xfrm>
            <a:prstGeom prst="teardrop">
              <a:avLst>
                <a:gd fmla="val 108400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 rot="-5696050">
              <a:off x="1851987" y="2643400"/>
              <a:ext cx="376696" cy="361324"/>
            </a:xfrm>
            <a:prstGeom prst="teardrop">
              <a:avLst>
                <a:gd fmla="val 108400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2106850" y="2782125"/>
              <a:ext cx="392400" cy="392400"/>
            </a:xfrm>
            <a:prstGeom prst="flowChartConnector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64100" y="156075"/>
            <a:ext cx="80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rgbClr val="404040"/>
                </a:solidFill>
                <a:latin typeface="Jua"/>
                <a:ea typeface="Jua"/>
                <a:cs typeface="Jua"/>
                <a:sym typeface="Jua"/>
              </a:rPr>
              <a:t>목차</a:t>
            </a:r>
            <a:endParaRPr b="1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16500" y="1017600"/>
            <a:ext cx="3558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1.프로젝트 개요</a:t>
            </a:r>
            <a:endParaRPr sz="2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2.프로젝트 선정 배경</a:t>
            </a:r>
            <a:endParaRPr sz="2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3.프로젝트 장점</a:t>
            </a:r>
            <a:endParaRPr sz="2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4.시연 영상</a:t>
            </a:r>
            <a:endParaRPr sz="2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5.개발 환경</a:t>
            </a:r>
            <a:endParaRPr sz="2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6.개발 프로세스</a:t>
            </a:r>
            <a:endParaRPr sz="2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7.프로젝트 후기</a:t>
            </a:r>
            <a:endParaRPr sz="2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 flipH="1" rot="10800000">
            <a:off x="311700" y="728775"/>
            <a:ext cx="1667400" cy="16800"/>
          </a:xfrm>
          <a:prstGeom prst="straightConnector1">
            <a:avLst/>
          </a:prstGeom>
          <a:noFill/>
          <a:ln cap="flat" cmpd="sng" w="114300">
            <a:solidFill>
              <a:srgbClr val="A5C7F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350" y="3374175"/>
            <a:ext cx="1287000" cy="1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127500" y="2761050"/>
            <a:ext cx="807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Jua"/>
                <a:ea typeface="Jua"/>
                <a:cs typeface="Jua"/>
                <a:sym typeface="Jua"/>
              </a:rPr>
              <a:t>마스코트</a:t>
            </a:r>
            <a:endParaRPr sz="11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Jua"/>
                <a:ea typeface="Jua"/>
                <a:cs typeface="Jua"/>
                <a:sym typeface="Jua"/>
              </a:rPr>
              <a:t>쨈픽이</a:t>
            </a:r>
            <a:endParaRPr sz="11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719175" y="2944752"/>
            <a:ext cx="518259" cy="384777"/>
          </a:xfrm>
          <a:custGeom>
            <a:rect b="b" l="l" r="r" t="t"/>
            <a:pathLst>
              <a:path extrusionOk="0" h="11522" w="15706">
                <a:moveTo>
                  <a:pt x="0" y="11522"/>
                </a:moveTo>
                <a:cubicBezTo>
                  <a:pt x="0" y="8443"/>
                  <a:pt x="2303" y="4490"/>
                  <a:pt x="5340" y="3984"/>
                </a:cubicBezTo>
                <a:cubicBezTo>
                  <a:pt x="7827" y="3570"/>
                  <a:pt x="12149" y="7854"/>
                  <a:pt x="10366" y="9638"/>
                </a:cubicBezTo>
                <a:cubicBezTo>
                  <a:pt x="8292" y="11713"/>
                  <a:pt x="3049" y="4246"/>
                  <a:pt x="5340" y="2413"/>
                </a:cubicBezTo>
                <a:cubicBezTo>
                  <a:pt x="8082" y="219"/>
                  <a:pt x="12374" y="-581"/>
                  <a:pt x="15706" y="52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64100" y="1180625"/>
            <a:ext cx="8457900" cy="24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주식을 시작해보고 싶지만 자신의 실제 자산으로 투자하기엔 두려운 사람들에게</a:t>
            </a:r>
            <a:endParaRPr sz="2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실제 주가 시장의 변동을 반영한</a:t>
            </a:r>
            <a:r>
              <a:rPr lang="ko"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모의 투자 서비스 제공</a:t>
            </a:r>
            <a:endParaRPr sz="2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모의 투자 서비스로 미리 경험해봄으로써 실제 주식에 대한 진입 장벽을 낮춰주는 서비스</a:t>
            </a:r>
            <a:endParaRPr sz="2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464100" y="156075"/>
            <a:ext cx="24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rgbClr val="404040"/>
                </a:solidFill>
                <a:latin typeface="Jua"/>
                <a:ea typeface="Jua"/>
                <a:cs typeface="Jua"/>
                <a:sym typeface="Jua"/>
              </a:rPr>
              <a:t>프로젝트 개요</a:t>
            </a:r>
            <a:endParaRPr b="1" sz="3200">
              <a:solidFill>
                <a:srgbClr val="40404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404040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311700" y="745575"/>
            <a:ext cx="2625300" cy="0"/>
          </a:xfrm>
          <a:prstGeom prst="straightConnector1">
            <a:avLst/>
          </a:prstGeom>
          <a:noFill/>
          <a:ln cap="flat" cmpd="sng" w="114300">
            <a:solidFill>
              <a:srgbClr val="A5C7F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388" y="2719150"/>
            <a:ext cx="1655125" cy="165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464100" y="15607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rgbClr val="404040"/>
                </a:solidFill>
                <a:latin typeface="Jua"/>
                <a:ea typeface="Jua"/>
                <a:cs typeface="Jua"/>
                <a:sym typeface="Jua"/>
              </a:rPr>
              <a:t>프로젝트 선정 배경</a:t>
            </a:r>
            <a:endParaRPr b="1" sz="3200">
              <a:solidFill>
                <a:srgbClr val="40404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40404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404040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80" name="Google Shape;80;p16"/>
          <p:cNvCxnSpPr/>
          <p:nvPr/>
        </p:nvCxnSpPr>
        <p:spPr>
          <a:xfrm>
            <a:off x="311700" y="745575"/>
            <a:ext cx="3174900" cy="0"/>
          </a:xfrm>
          <a:prstGeom prst="straightConnector1">
            <a:avLst/>
          </a:prstGeom>
          <a:noFill/>
          <a:ln cap="flat" cmpd="sng" w="114300">
            <a:solidFill>
              <a:srgbClr val="A5C7F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6"/>
          <p:cNvSpPr txBox="1"/>
          <p:nvPr/>
        </p:nvSpPr>
        <p:spPr>
          <a:xfrm>
            <a:off x="3832125" y="1155750"/>
            <a:ext cx="1013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0">
                <a:solidFill>
                  <a:srgbClr val="326DC6"/>
                </a:solidFill>
                <a:latin typeface="Jua"/>
                <a:ea typeface="Jua"/>
                <a:cs typeface="Jua"/>
                <a:sym typeface="Jua"/>
              </a:rPr>
              <a:t>?</a:t>
            </a:r>
            <a:endParaRPr b="1" sz="8000">
              <a:solidFill>
                <a:srgbClr val="326DC6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887" y="2832175"/>
            <a:ext cx="1534227" cy="15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1817850" y="1230300"/>
            <a:ext cx="5508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Jua"/>
                <a:ea typeface="Jua"/>
                <a:cs typeface="Jua"/>
                <a:sym typeface="Jua"/>
              </a:rPr>
              <a:t>주식이 처음인 사람들이 </a:t>
            </a:r>
            <a:endParaRPr sz="24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Jua"/>
                <a:ea typeface="Jua"/>
                <a:cs typeface="Jua"/>
                <a:sym typeface="Jua"/>
              </a:rPr>
              <a:t>주식 투자를 망설이는 이유가 뭘까?</a:t>
            </a:r>
            <a:endParaRPr sz="2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464100" y="15607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rgbClr val="404040"/>
                </a:solidFill>
                <a:latin typeface="Jua"/>
                <a:ea typeface="Jua"/>
                <a:cs typeface="Jua"/>
                <a:sym typeface="Jua"/>
              </a:rPr>
              <a:t>프로젝트 선정 배경</a:t>
            </a:r>
            <a:endParaRPr b="1" sz="3200">
              <a:solidFill>
                <a:srgbClr val="40404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40404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404040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89" name="Google Shape;89;p17"/>
          <p:cNvCxnSpPr/>
          <p:nvPr/>
        </p:nvCxnSpPr>
        <p:spPr>
          <a:xfrm>
            <a:off x="311700" y="745575"/>
            <a:ext cx="3174900" cy="0"/>
          </a:xfrm>
          <a:prstGeom prst="straightConnector1">
            <a:avLst/>
          </a:prstGeom>
          <a:noFill/>
          <a:ln cap="flat" cmpd="sng" w="114300">
            <a:solidFill>
              <a:srgbClr val="A5C7F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331688" y="651500"/>
            <a:ext cx="648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404040"/>
                </a:solidFill>
                <a:latin typeface="Jua"/>
                <a:ea typeface="Jua"/>
                <a:cs typeface="Jua"/>
                <a:sym typeface="Jua"/>
              </a:rPr>
              <a:t>주식 초보들은 </a:t>
            </a:r>
            <a:r>
              <a:rPr b="1" lang="ko" sz="2200">
                <a:solidFill>
                  <a:srgbClr val="404040"/>
                </a:solidFill>
                <a:latin typeface="Jua"/>
                <a:ea typeface="Jua"/>
                <a:cs typeface="Jua"/>
                <a:sym typeface="Jua"/>
              </a:rPr>
              <a:t>어려운 용어들로 인한 거부감이 생길 수 있다</a:t>
            </a:r>
            <a:endParaRPr b="1" sz="2200">
              <a:solidFill>
                <a:srgbClr val="404040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188" y="3049100"/>
            <a:ext cx="1363226" cy="13632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 rot="508352">
            <a:off x="6092047" y="2560448"/>
            <a:ext cx="1036411" cy="40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155CC"/>
                </a:solidFill>
                <a:latin typeface="Jua"/>
                <a:ea typeface="Jua"/>
                <a:cs typeface="Jua"/>
                <a:sym typeface="Jua"/>
              </a:rPr>
              <a:t>개미?</a:t>
            </a:r>
            <a:endParaRPr sz="2000">
              <a:solidFill>
                <a:srgbClr val="1155CC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2839175" y="1804900"/>
            <a:ext cx="10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155CC"/>
                </a:solidFill>
                <a:latin typeface="Jua"/>
                <a:ea typeface="Jua"/>
                <a:cs typeface="Jua"/>
                <a:sym typeface="Jua"/>
              </a:rPr>
              <a:t>코스피</a:t>
            </a:r>
            <a:r>
              <a:rPr lang="ko" sz="2000">
                <a:solidFill>
                  <a:srgbClr val="1155CC"/>
                </a:solidFill>
                <a:latin typeface="Jua"/>
                <a:ea typeface="Jua"/>
                <a:cs typeface="Jua"/>
                <a:sym typeface="Jua"/>
              </a:rPr>
              <a:t>?</a:t>
            </a:r>
            <a:endParaRPr sz="2000">
              <a:solidFill>
                <a:srgbClr val="1155CC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8" name="Google Shape;98;p18"/>
          <p:cNvSpPr txBox="1"/>
          <p:nvPr/>
        </p:nvSpPr>
        <p:spPr>
          <a:xfrm rot="329863">
            <a:off x="5354915" y="1910082"/>
            <a:ext cx="1036468" cy="40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155CC"/>
                </a:solidFill>
                <a:latin typeface="Jua"/>
                <a:ea typeface="Jua"/>
                <a:cs typeface="Jua"/>
                <a:sym typeface="Jua"/>
              </a:rPr>
              <a:t>예수금</a:t>
            </a:r>
            <a:r>
              <a:rPr lang="ko" sz="2000">
                <a:solidFill>
                  <a:srgbClr val="1155CC"/>
                </a:solidFill>
                <a:latin typeface="Jua"/>
                <a:ea typeface="Jua"/>
                <a:cs typeface="Jua"/>
                <a:sym typeface="Jua"/>
              </a:rPr>
              <a:t>?</a:t>
            </a:r>
            <a:endParaRPr sz="2000">
              <a:solidFill>
                <a:srgbClr val="1155CC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562375" y="3315850"/>
            <a:ext cx="10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155CC"/>
                </a:solidFill>
                <a:latin typeface="Jua"/>
                <a:ea typeface="Jua"/>
                <a:cs typeface="Jua"/>
                <a:sym typeface="Jua"/>
              </a:rPr>
              <a:t>매수</a:t>
            </a:r>
            <a:r>
              <a:rPr lang="ko" sz="2000">
                <a:solidFill>
                  <a:srgbClr val="1155CC"/>
                </a:solidFill>
                <a:latin typeface="Jua"/>
                <a:ea typeface="Jua"/>
                <a:cs typeface="Jua"/>
                <a:sym typeface="Jua"/>
              </a:rPr>
              <a:t>?</a:t>
            </a:r>
            <a:endParaRPr sz="2000">
              <a:solidFill>
                <a:srgbClr val="1155CC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 rot="-229043">
            <a:off x="3940283" y="2359104"/>
            <a:ext cx="1036399" cy="400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155CC"/>
                </a:solidFill>
                <a:latin typeface="Jua"/>
                <a:ea typeface="Jua"/>
                <a:cs typeface="Jua"/>
                <a:sym typeface="Jua"/>
              </a:rPr>
              <a:t>매도</a:t>
            </a:r>
            <a:r>
              <a:rPr lang="ko" sz="2000">
                <a:solidFill>
                  <a:srgbClr val="1155CC"/>
                </a:solidFill>
                <a:latin typeface="Jua"/>
                <a:ea typeface="Jua"/>
                <a:cs typeface="Jua"/>
                <a:sym typeface="Jua"/>
              </a:rPr>
              <a:t>?</a:t>
            </a:r>
            <a:endParaRPr sz="2000">
              <a:solidFill>
                <a:srgbClr val="1155CC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1996025" y="2560375"/>
            <a:ext cx="10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155CC"/>
                </a:solidFill>
                <a:latin typeface="Jua"/>
                <a:ea typeface="Jua"/>
                <a:cs typeface="Jua"/>
                <a:sym typeface="Jua"/>
              </a:rPr>
              <a:t>익절</a:t>
            </a:r>
            <a:r>
              <a:rPr lang="ko" sz="2000">
                <a:solidFill>
                  <a:srgbClr val="1155CC"/>
                </a:solidFill>
                <a:latin typeface="Jua"/>
                <a:ea typeface="Jua"/>
                <a:cs typeface="Jua"/>
                <a:sym typeface="Jua"/>
              </a:rPr>
              <a:t>?</a:t>
            </a:r>
            <a:endParaRPr sz="2000">
              <a:solidFill>
                <a:srgbClr val="1155CC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 rot="-373819">
            <a:off x="2373942" y="3370909"/>
            <a:ext cx="1036623" cy="40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155CC"/>
                </a:solidFill>
                <a:latin typeface="Jua"/>
                <a:ea typeface="Jua"/>
                <a:cs typeface="Jua"/>
                <a:sym typeface="Jua"/>
              </a:rPr>
              <a:t>호가</a:t>
            </a:r>
            <a:r>
              <a:rPr lang="ko" sz="2000">
                <a:solidFill>
                  <a:srgbClr val="1155CC"/>
                </a:solidFill>
                <a:latin typeface="Jua"/>
                <a:ea typeface="Jua"/>
                <a:cs typeface="Jua"/>
                <a:sym typeface="Jua"/>
              </a:rPr>
              <a:t>?</a:t>
            </a:r>
            <a:endParaRPr sz="2000">
              <a:solidFill>
                <a:srgbClr val="1155CC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931200" y="643650"/>
            <a:ext cx="728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404040"/>
                </a:solidFill>
                <a:latin typeface="Jua"/>
                <a:ea typeface="Jua"/>
                <a:cs typeface="Jua"/>
                <a:sym typeface="Jua"/>
              </a:rPr>
              <a:t>주식을 하면 패가망신 할 수도 있다는 불안감 때문일 것이다</a:t>
            </a:r>
            <a:endParaRPr b="1" sz="2200">
              <a:solidFill>
                <a:srgbClr val="404040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463" y="3104075"/>
            <a:ext cx="1363226" cy="136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5040425" y="1565500"/>
            <a:ext cx="2839800" cy="1527000"/>
          </a:xfrm>
          <a:prstGeom prst="wedgeEllipseCallout">
            <a:avLst>
              <a:gd fmla="val -38628" name="adj1"/>
              <a:gd fmla="val 56418" name="adj2"/>
            </a:avLst>
          </a:prstGeom>
          <a:noFill/>
          <a:ln cap="flat" cmpd="sng" w="19050">
            <a:solidFill>
              <a:srgbClr val="326D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5107175" y="2097400"/>
            <a:ext cx="270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Jua"/>
                <a:ea typeface="Jua"/>
                <a:cs typeface="Jua"/>
                <a:sym typeface="Jua"/>
              </a:rPr>
              <a:t>주식은 돈 많고 시간 많아야 </a:t>
            </a:r>
            <a:endParaRPr sz="18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Jua"/>
                <a:ea typeface="Jua"/>
                <a:cs typeface="Jua"/>
                <a:sym typeface="Jua"/>
              </a:rPr>
              <a:t>할 수 있는 거 아닌가?</a:t>
            </a:r>
            <a:endParaRPr sz="18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1" name="Google Shape;111;p19"/>
          <p:cNvSpPr/>
          <p:nvPr/>
        </p:nvSpPr>
        <p:spPr>
          <a:xfrm flipH="1">
            <a:off x="1116175" y="1988675"/>
            <a:ext cx="2706300" cy="1363200"/>
          </a:xfrm>
          <a:prstGeom prst="wedgeEllipseCallout">
            <a:avLst>
              <a:gd fmla="val -44553" name="adj1"/>
              <a:gd fmla="val 50666" name="adj2"/>
            </a:avLst>
          </a:prstGeom>
          <a:noFill/>
          <a:ln cap="flat" cmpd="sng" w="19050">
            <a:solidFill>
              <a:srgbClr val="326D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1384825" y="2383925"/>
            <a:ext cx="216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Jua"/>
                <a:ea typeface="Jua"/>
                <a:cs typeface="Jua"/>
                <a:sym typeface="Jua"/>
              </a:rPr>
              <a:t>주식에 투자했는데 </a:t>
            </a:r>
            <a:endParaRPr sz="18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Jua"/>
                <a:ea typeface="Jua"/>
                <a:cs typeface="Jua"/>
                <a:sym typeface="Jua"/>
              </a:rPr>
              <a:t>손해보면 어떡하지?</a:t>
            </a:r>
            <a:endParaRPr sz="18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00" y="935700"/>
            <a:ext cx="2168725" cy="401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125" y="935700"/>
            <a:ext cx="2168725" cy="401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4248" y="3737850"/>
            <a:ext cx="1128774" cy="112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6244250" y="1719725"/>
            <a:ext cx="2824500" cy="1629900"/>
          </a:xfrm>
          <a:prstGeom prst="wedgeEllipseCallout">
            <a:avLst>
              <a:gd fmla="val -14462" name="adj1"/>
              <a:gd fmla="val 60812" name="adj2"/>
            </a:avLst>
          </a:prstGeom>
          <a:noFill/>
          <a:ln cap="flat" cmpd="sng" w="19050">
            <a:solidFill>
              <a:srgbClr val="326D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6244250" y="2221800"/>
            <a:ext cx="2824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지금 얼마에 살 수 있다는 거지?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제일 싼 가격으로 사면 되나?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봐도 잘 모르겠어!</a:t>
            </a:r>
            <a:endParaRPr sz="16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931200" y="363000"/>
            <a:ext cx="728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404040"/>
                </a:solidFill>
                <a:latin typeface="Jua"/>
                <a:ea typeface="Jua"/>
                <a:cs typeface="Jua"/>
                <a:sym typeface="Jua"/>
              </a:rPr>
              <a:t>기존 주식 어플은 초보자가 이용하기엔 다소 복잡한 형태이다</a:t>
            </a:r>
            <a:endParaRPr b="1" sz="2200">
              <a:solidFill>
                <a:srgbClr val="40404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3" name="Google Shape;123;p20"/>
          <p:cNvSpPr/>
          <p:nvPr/>
        </p:nvSpPr>
        <p:spPr>
          <a:xfrm rot="-2700000">
            <a:off x="6903818" y="4030645"/>
            <a:ext cx="151462" cy="155281"/>
          </a:xfrm>
          <a:prstGeom prst="teardrop">
            <a:avLst>
              <a:gd fmla="val 133985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1955050" y="1703925"/>
            <a:ext cx="394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600">
                <a:solidFill>
                  <a:srgbClr val="2388D8"/>
                </a:solidFill>
                <a:latin typeface="Jua"/>
                <a:ea typeface="Jua"/>
                <a:cs typeface="Jua"/>
                <a:sym typeface="Jua"/>
              </a:rPr>
              <a:t>JamStock</a:t>
            </a:r>
            <a:endParaRPr b="1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150" y="18600"/>
            <a:ext cx="2327850" cy="479797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1915800" y="1528925"/>
            <a:ext cx="13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2388D8"/>
                </a:solidFill>
                <a:latin typeface="Jua"/>
                <a:ea typeface="Jua"/>
                <a:cs typeface="Jua"/>
                <a:sym typeface="Jua"/>
              </a:rPr>
              <a:t>재밌는 주식</a:t>
            </a:r>
            <a:endParaRPr b="1" sz="1800">
              <a:solidFill>
                <a:srgbClr val="2388D8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