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2"/>
  </p:notesMasterIdLst>
  <p:sldIdLst>
    <p:sldId id="256" r:id="rId2"/>
    <p:sldId id="257" r:id="rId3"/>
    <p:sldId id="264" r:id="rId4"/>
    <p:sldId id="259" r:id="rId5"/>
    <p:sldId id="265" r:id="rId6"/>
    <p:sldId id="268" r:id="rId7"/>
    <p:sldId id="258" r:id="rId8"/>
    <p:sldId id="262" r:id="rId9"/>
    <p:sldId id="271" r:id="rId10"/>
    <p:sldId id="270" r:id="rId11"/>
    <p:sldId id="286" r:id="rId12"/>
    <p:sldId id="289" r:id="rId13"/>
    <p:sldId id="269" r:id="rId14"/>
    <p:sldId id="287" r:id="rId15"/>
    <p:sldId id="288" r:id="rId16"/>
    <p:sldId id="273" r:id="rId17"/>
    <p:sldId id="276" r:id="rId18"/>
    <p:sldId id="280" r:id="rId19"/>
    <p:sldId id="263" r:id="rId20"/>
    <p:sldId id="275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717" autoAdjust="0"/>
  </p:normalViewPr>
  <p:slideViewPr>
    <p:cSldViewPr snapToObjects="1">
      <p:cViewPr>
        <p:scale>
          <a:sx n="125" d="100"/>
          <a:sy n="125" d="100"/>
        </p:scale>
        <p:origin x="-451" y="528"/>
      </p:cViewPr>
      <p:guideLst>
        <p:guide orient="horz" pos="1615"/>
        <p:guide orient="horz" pos="1882"/>
        <p:guide orient="horz" pos="1697"/>
        <p:guide pos="2878"/>
        <p:guide pos="5979"/>
        <p:guide pos="48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91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97818"/>
            <a:ext cx="9144000" cy="1102518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1660922"/>
            <a:ext cx="4857767" cy="241101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8"/>
            <a:ext cx="20574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0198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32297"/>
            <a:ext cx="8229600" cy="33939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44523" y="-2036826"/>
            <a:ext cx="11488523" cy="7180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4513" y="1546403"/>
            <a:ext cx="2412282" cy="15696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400" dirty="0" smtClean="0">
                <a:solidFill>
                  <a:schemeClr val="bg1"/>
                </a:solidFill>
                <a:latin typeface="+mj-lt"/>
              </a:rPr>
              <a:t>데이터 베이스</a:t>
            </a:r>
            <a:endParaRPr lang="en-US" altLang="ko-KR" sz="2400" dirty="0" smtClean="0">
              <a:solidFill>
                <a:schemeClr val="bg1"/>
              </a:solidFill>
              <a:latin typeface="+mj-lt"/>
            </a:endParaRPr>
          </a:p>
          <a:p>
            <a:pPr algn="ctr">
              <a:defRPr lang="ko-KR" altLang="en-US"/>
            </a:pPr>
            <a:endParaRPr lang="en-US" altLang="ko-KR" sz="2400" dirty="0" smtClean="0">
              <a:solidFill>
                <a:schemeClr val="bg1"/>
              </a:solidFill>
              <a:latin typeface="+mj-lt"/>
            </a:endParaRPr>
          </a:p>
          <a:p>
            <a:pPr algn="ctr">
              <a:defRPr lang="ko-KR" altLang="en-US"/>
            </a:pPr>
            <a:r>
              <a:rPr lang="ko-KR" altLang="en-US" sz="2400" dirty="0" smtClean="0">
                <a:solidFill>
                  <a:schemeClr val="bg1"/>
                </a:solidFill>
                <a:latin typeface="+mj-lt"/>
              </a:rPr>
              <a:t>영화 정보</a:t>
            </a:r>
            <a:endParaRPr lang="en-US" altLang="ko-KR" sz="2400" dirty="0" smtClean="0">
              <a:solidFill>
                <a:schemeClr val="bg1"/>
              </a:solidFill>
              <a:latin typeface="+mj-lt"/>
            </a:endParaRPr>
          </a:p>
          <a:p>
            <a:pPr algn="ctr">
              <a:defRPr lang="ko-KR" altLang="en-US"/>
            </a:pPr>
            <a:r>
              <a:rPr lang="ko-KR" altLang="en-US" sz="2400" dirty="0" smtClean="0">
                <a:solidFill>
                  <a:schemeClr val="bg1"/>
                </a:solidFill>
                <a:latin typeface="+mj-lt"/>
              </a:rPr>
              <a:t>사이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트</a:t>
            </a:r>
            <a:endParaRPr lang="en-US" altLang="ko-K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81806" y="1424814"/>
            <a:ext cx="2288386" cy="1836205"/>
          </a:xfrm>
          <a:prstGeom prst="rect">
            <a:avLst/>
          </a:prstGeom>
          <a:noFill/>
          <a:ln w="381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3507854"/>
            <a:ext cx="2016252" cy="21544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dist">
              <a:defRPr lang="ko-KR" altLang="en-US"/>
            </a:pPr>
            <a:endParaRPr lang="ko-KR" altLang="en-US" sz="800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8234" y="3327834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B489084 </a:t>
            </a:r>
            <a:r>
              <a:rPr lang="ko-KR" altLang="en-US" dirty="0" smtClean="0">
                <a:latin typeface="+mj-lt"/>
              </a:rPr>
              <a:t>허인성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B489089 </a:t>
            </a:r>
            <a:r>
              <a:rPr lang="ko-KR" altLang="en-US" dirty="0" smtClean="0">
                <a:latin typeface="+mj-lt"/>
              </a:rPr>
              <a:t>유호영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B289037 </a:t>
            </a:r>
            <a:r>
              <a:rPr lang="ko-KR" altLang="en-US" dirty="0" smtClean="0">
                <a:latin typeface="+mj-lt"/>
              </a:rPr>
              <a:t>박연준</a:t>
            </a:r>
            <a:endParaRPr lang="en-US" altLang="ko-KR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repeatCount="0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animMotion origin="layout" path="M 0 0  L 0.25 0.3331  E" pathEditMode="relative" ptsTypes="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367644" y="666291"/>
            <a:ext cx="1079327" cy="461665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나눔고딕"/>
                <a:ea typeface="나눔고딕"/>
              </a:rPr>
              <a:t>ACTOR</a:t>
            </a:r>
          </a:p>
          <a:p>
            <a:pPr algn="ctr">
              <a:defRPr lang="ko-KR" altLang="en-US"/>
            </a:pPr>
            <a:r>
              <a:rPr lang="ko-KR" altLang="en-US" sz="1200" dirty="0" smtClean="0">
                <a:solidFill>
                  <a:schemeClr val="bg1"/>
                </a:solidFill>
                <a:latin typeface="나눔고딕"/>
                <a:ea typeface="나눔고딕"/>
              </a:rPr>
              <a:t>테이블 </a:t>
            </a:r>
            <a:endParaRPr lang="en-US" altLang="ko-KR" sz="120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3548" y="1397061"/>
            <a:ext cx="53645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create table actor(</a:t>
            </a:r>
          </a:p>
          <a:p>
            <a:pPr fontAlgn="base"/>
            <a:r>
              <a:rPr lang="en-US" altLang="ko-KR" sz="1600" b="1" dirty="0" err="1"/>
              <a:t>actor_num</a:t>
            </a:r>
            <a:r>
              <a:rPr lang="en-US" altLang="ko-KR" sz="1600" b="1" dirty="0"/>
              <a:t>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primary key,</a:t>
            </a:r>
          </a:p>
          <a:p>
            <a:pPr fontAlgn="base"/>
            <a:r>
              <a:rPr lang="en-US" altLang="ko-KR" sz="1600" b="1" dirty="0"/>
              <a:t>actor </a:t>
            </a:r>
            <a:r>
              <a:rPr lang="en-US" altLang="ko-KR" sz="1600" b="1" dirty="0" err="1" smtClean="0"/>
              <a:t>varchar</a:t>
            </a:r>
            <a:r>
              <a:rPr lang="en-US" altLang="ko-KR" sz="1600" b="1" dirty="0" smtClean="0"/>
              <a:t>(10</a:t>
            </a:r>
            <a:r>
              <a:rPr lang="en-US" altLang="ko-KR" sz="1600" b="1" dirty="0"/>
              <a:t>),</a:t>
            </a:r>
          </a:p>
          <a:p>
            <a:pPr fontAlgn="base"/>
            <a:r>
              <a:rPr lang="en-US" altLang="ko-KR" sz="1600" b="1" dirty="0"/>
              <a:t>tall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,</a:t>
            </a:r>
            <a:endParaRPr lang="en-US" altLang="ko-KR" sz="1600" b="1" dirty="0"/>
          </a:p>
          <a:p>
            <a:pPr fontAlgn="base"/>
            <a:r>
              <a:rPr lang="en-US" altLang="ko-KR" sz="1600" b="1" dirty="0"/>
              <a:t>weight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,</a:t>
            </a:r>
            <a:endParaRPr lang="en-US" altLang="ko-KR" sz="1600" b="1" dirty="0"/>
          </a:p>
          <a:p>
            <a:pPr fontAlgn="base"/>
            <a:r>
              <a:rPr lang="en-US" altLang="ko-KR" sz="1600" b="1" dirty="0"/>
              <a:t>hometown </a:t>
            </a:r>
            <a:r>
              <a:rPr lang="en-US" altLang="ko-KR" sz="1600" b="1" dirty="0" err="1" smtClean="0"/>
              <a:t>varchar</a:t>
            </a:r>
            <a:r>
              <a:rPr lang="en-US" altLang="ko-KR" sz="1600" b="1" dirty="0" smtClean="0"/>
              <a:t>(10</a:t>
            </a:r>
            <a:r>
              <a:rPr lang="en-US" altLang="ko-KR" sz="1600" b="1" dirty="0"/>
              <a:t>));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15144"/>
              </p:ext>
            </p:extLst>
          </p:nvPr>
        </p:nvGraphicFramePr>
        <p:xfrm>
          <a:off x="215516" y="3111810"/>
          <a:ext cx="4681982" cy="111861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37666"/>
                <a:gridCol w="886079"/>
                <a:gridCol w="886079"/>
                <a:gridCol w="886079"/>
                <a:gridCol w="886079"/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배우번호</a:t>
                      </a:r>
                      <a:r>
                        <a:rPr lang="en-US" altLang="ko-KR" sz="1000" kern="0" spc="0" dirty="0">
                          <a:effectLst/>
                        </a:rPr>
                        <a:t>(</a:t>
                      </a:r>
                      <a:r>
                        <a:rPr lang="en-US" sz="1000" kern="0" spc="0" dirty="0">
                          <a:effectLst/>
                        </a:rPr>
                        <a:t>PK</a:t>
                      </a:r>
                      <a:r>
                        <a:rPr lang="en-US" sz="1000" kern="0" spc="0" dirty="0" smtClean="0">
                          <a:effectLst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배우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몸무게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출생지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323528" y="376410"/>
            <a:ext cx="720091" cy="643338"/>
            <a:chOff x="395476" y="683493"/>
            <a:chExt cx="720091" cy="643338"/>
          </a:xfrm>
        </p:grpSpPr>
        <p:sp>
          <p:nvSpPr>
            <p:cNvPr id="15" name="TextBox 14"/>
            <p:cNvSpPr txBox="1"/>
            <p:nvPr/>
          </p:nvSpPr>
          <p:spPr>
            <a:xfrm>
              <a:off x="395476" y="819938"/>
              <a:ext cx="720090" cy="438582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dist">
                <a:defRPr lang="ko-KR" altLang="en-US"/>
              </a:pPr>
              <a:r>
                <a:rPr lang="en-US" altLang="ko-KR" sz="1050" b="1" dirty="0">
                  <a:solidFill>
                    <a:srgbClr val="077DAD"/>
                  </a:solidFill>
                  <a:latin typeface="나눔고딕"/>
                  <a:ea typeface="나눔고딕"/>
                </a:rPr>
                <a:t>1</a:t>
              </a:r>
              <a:endParaRPr lang="en-US" altLang="ko-KR" sz="105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r>
                <a:rPr lang="ko-KR" altLang="en-US" sz="120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테이블</a:t>
              </a:r>
              <a:endParaRPr lang="en-US" altLang="ko-KR" sz="105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91423328" descr="EMB00000d503a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6" t="23628" r="24464" b="41962"/>
          <a:stretch>
            <a:fillRect/>
          </a:stretch>
        </p:blipFill>
        <p:spPr bwMode="auto">
          <a:xfrm>
            <a:off x="4964432" y="1239602"/>
            <a:ext cx="3830638" cy="31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848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395476" y="361824"/>
            <a:ext cx="720091" cy="713526"/>
            <a:chOff x="395476" y="683493"/>
            <a:chExt cx="720091" cy="713526"/>
          </a:xfrm>
        </p:grpSpPr>
        <p:sp>
          <p:nvSpPr>
            <p:cNvPr id="4" name="TextBox 3"/>
            <p:cNvSpPr txBox="1"/>
            <p:nvPr/>
          </p:nvSpPr>
          <p:spPr>
            <a:xfrm>
              <a:off x="395476" y="819938"/>
              <a:ext cx="720090" cy="577081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dist">
                <a:defRPr lang="ko-KR" altLang="en-US"/>
              </a:pPr>
              <a:r>
                <a:rPr lang="en-US" altLang="ko-KR" sz="1050" b="1" dirty="0">
                  <a:solidFill>
                    <a:srgbClr val="077DAD"/>
                  </a:solidFill>
                  <a:latin typeface="나눔고딕"/>
                  <a:ea typeface="나눔고딕"/>
                </a:rPr>
                <a:t>2</a:t>
              </a:r>
              <a:endParaRPr lang="en-US" altLang="ko-KR" sz="1050" b="1" dirty="0">
                <a:solidFill>
                  <a:srgbClr val="3495BB"/>
                </a:solidFill>
                <a:latin typeface="나눔고딕 ExtraBold"/>
                <a:ea typeface="나눔고딕"/>
              </a:endParaRPr>
            </a:p>
            <a:p>
              <a:pPr algn="dist">
                <a:defRPr lang="ko-KR" altLang="en-US"/>
              </a:pPr>
              <a:r>
                <a:rPr lang="ko-KR" altLang="en-US" sz="1050" b="1" dirty="0">
                  <a:solidFill>
                    <a:srgbClr val="3495BB"/>
                  </a:solidFill>
                  <a:latin typeface="나눔고딕 ExtraBold"/>
                  <a:ea typeface="나눔고딕"/>
                </a:rPr>
                <a:t>테이블</a:t>
              </a:r>
              <a:endParaRPr lang="en-US" altLang="ko-KR" sz="1050" b="1" dirty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endParaRPr lang="en-US" altLang="ko-KR" sz="105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68437" y="683493"/>
            <a:ext cx="1079327" cy="461665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 fontAlgn="base"/>
            <a:r>
              <a:rPr lang="en-US" altLang="ko-KR" sz="1200" b="1" dirty="0" smtClean="0">
                <a:solidFill>
                  <a:schemeClr val="bg1"/>
                </a:solidFill>
              </a:rPr>
              <a:t>Director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 fontAlgn="base"/>
            <a:r>
              <a:rPr lang="ko-KR" altLang="en-US" sz="1200" dirty="0" smtClean="0">
                <a:solidFill>
                  <a:schemeClr val="bg1"/>
                </a:solidFill>
              </a:rPr>
              <a:t>테이블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39463" y="3024195"/>
            <a:ext cx="223777" cy="26002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100" b="0" i="0" u="none" kern="1200" spc="-100" baseline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-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01783"/>
              </p:ext>
            </p:extLst>
          </p:nvPr>
        </p:nvGraphicFramePr>
        <p:xfrm>
          <a:off x="5184068" y="2141233"/>
          <a:ext cx="2952328" cy="838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05896"/>
                <a:gridCol w="492873"/>
                <a:gridCol w="778950"/>
                <a:gridCol w="574609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감독번호</a:t>
                      </a:r>
                      <a:r>
                        <a:rPr lang="en-US" altLang="ko-KR" sz="1000" kern="0" spc="0" dirty="0">
                          <a:effectLst/>
                        </a:rPr>
                        <a:t>(</a:t>
                      </a:r>
                      <a:r>
                        <a:rPr lang="en-US" sz="1000" kern="0" spc="0" dirty="0">
                          <a:effectLst/>
                        </a:rPr>
                        <a:t>PK)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감독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데뷔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출생지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55521" y="180506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b="1" dirty="0"/>
              <a:t>create table director(</a:t>
            </a:r>
          </a:p>
          <a:p>
            <a:pPr fontAlgn="base"/>
            <a:r>
              <a:rPr lang="en-US" altLang="ko-KR" b="1" dirty="0" err="1"/>
              <a:t>director_num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primary key,</a:t>
            </a:r>
          </a:p>
          <a:p>
            <a:pPr fontAlgn="base"/>
            <a:r>
              <a:rPr lang="en-US" altLang="ko-KR" b="1" dirty="0"/>
              <a:t>director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(10</a:t>
            </a:r>
            <a:r>
              <a:rPr lang="en-US" altLang="ko-KR" b="1" dirty="0"/>
              <a:t>),</a:t>
            </a:r>
          </a:p>
          <a:p>
            <a:pPr fontAlgn="base"/>
            <a:r>
              <a:rPr lang="en-US" altLang="ko-KR" b="1" dirty="0"/>
              <a:t>debut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,</a:t>
            </a:r>
            <a:endParaRPr lang="en-US" altLang="ko-KR" b="1" dirty="0"/>
          </a:p>
          <a:p>
            <a:pPr fontAlgn="base"/>
            <a:r>
              <a:rPr lang="en-US" altLang="ko-KR" b="1" dirty="0"/>
              <a:t>hometown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(20</a:t>
            </a:r>
            <a:r>
              <a:rPr lang="en-US" altLang="ko-KR" b="1" dirty="0"/>
              <a:t>));</a:t>
            </a:r>
            <a:endParaRPr lang="en-US" altLang="ko-KR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91424048" descr="EMB00000d503a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6" t="42026" r="27959" b="42200"/>
          <a:stretch>
            <a:fillRect/>
          </a:stretch>
        </p:blipFill>
        <p:spPr bwMode="auto">
          <a:xfrm>
            <a:off x="899538" y="3471850"/>
            <a:ext cx="6948826" cy="115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900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395476" y="361824"/>
            <a:ext cx="720091" cy="713526"/>
            <a:chOff x="395476" y="683493"/>
            <a:chExt cx="720091" cy="713526"/>
          </a:xfrm>
        </p:grpSpPr>
        <p:sp>
          <p:nvSpPr>
            <p:cNvPr id="4" name="TextBox 3"/>
            <p:cNvSpPr txBox="1"/>
            <p:nvPr/>
          </p:nvSpPr>
          <p:spPr>
            <a:xfrm>
              <a:off x="395476" y="819938"/>
              <a:ext cx="720090" cy="577081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dist">
                <a:defRPr lang="ko-KR" altLang="en-US"/>
              </a:pPr>
              <a:r>
                <a:rPr lang="en-US" altLang="ko-KR" sz="105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3</a:t>
              </a:r>
              <a:endParaRPr lang="en-US" altLang="ko-KR" sz="1050" b="1" dirty="0">
                <a:solidFill>
                  <a:srgbClr val="3495BB"/>
                </a:solidFill>
                <a:latin typeface="나눔고딕 ExtraBold"/>
                <a:ea typeface="나눔고딕"/>
              </a:endParaRPr>
            </a:p>
            <a:p>
              <a:pPr algn="dist">
                <a:defRPr lang="ko-KR" altLang="en-US"/>
              </a:pPr>
              <a:r>
                <a:rPr lang="ko-KR" altLang="en-US" sz="1050" b="1" dirty="0">
                  <a:solidFill>
                    <a:srgbClr val="3495BB"/>
                  </a:solidFill>
                  <a:latin typeface="나눔고딕 ExtraBold"/>
                  <a:ea typeface="나눔고딕"/>
                </a:rPr>
                <a:t>테이블</a:t>
              </a:r>
              <a:endParaRPr lang="en-US" altLang="ko-KR" sz="1050" b="1" dirty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endParaRPr lang="en-US" altLang="ko-KR" sz="105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68438" y="683493"/>
            <a:ext cx="1086004" cy="492443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 fontAlgn="base"/>
            <a:r>
              <a:rPr lang="en-US" altLang="ko-KR" sz="1400" b="1" dirty="0">
                <a:solidFill>
                  <a:schemeClr val="bg1"/>
                </a:solidFill>
              </a:rPr>
              <a:t>song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200" dirty="0" smtClean="0">
                <a:solidFill>
                  <a:schemeClr val="bg1"/>
                </a:solidFill>
                <a:latin typeface="나눔고딕"/>
                <a:ea typeface="나눔고딕"/>
              </a:rPr>
              <a:t>테이블 </a:t>
            </a:r>
            <a:endParaRPr lang="en-US" altLang="ko-KR" sz="120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39463" y="3024195"/>
            <a:ext cx="223777" cy="26002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100" b="0" i="0" u="none" kern="1200" spc="-100" baseline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-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5522" y="154686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b="1" dirty="0" smtClean="0"/>
              <a:t>create </a:t>
            </a:r>
            <a:r>
              <a:rPr lang="en-US" altLang="ko-KR" b="1" dirty="0"/>
              <a:t>table song(</a:t>
            </a:r>
          </a:p>
          <a:p>
            <a:pPr fontAlgn="base"/>
            <a:r>
              <a:rPr lang="en-US" altLang="ko-KR" b="1" dirty="0" err="1"/>
              <a:t>song_num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primary key,</a:t>
            </a:r>
          </a:p>
          <a:p>
            <a:pPr fontAlgn="base"/>
            <a:r>
              <a:rPr lang="en-US" altLang="ko-KR" b="1" dirty="0"/>
              <a:t>song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(20</a:t>
            </a:r>
            <a:r>
              <a:rPr lang="en-US" altLang="ko-KR" b="1" dirty="0"/>
              <a:t>),</a:t>
            </a:r>
          </a:p>
          <a:p>
            <a:pPr fontAlgn="base"/>
            <a:r>
              <a:rPr lang="en-US" altLang="ko-KR" b="1" dirty="0"/>
              <a:t>artist </a:t>
            </a:r>
            <a:r>
              <a:rPr lang="en-US" altLang="ko-KR" b="1" dirty="0" err="1" smtClean="0"/>
              <a:t>varchar</a:t>
            </a:r>
            <a:r>
              <a:rPr lang="en-US" altLang="ko-KR" b="1" dirty="0" smtClean="0"/>
              <a:t>(20</a:t>
            </a:r>
            <a:r>
              <a:rPr lang="en-US" altLang="ko-KR" b="1" dirty="0"/>
              <a:t>));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41648"/>
              </p:ext>
            </p:extLst>
          </p:nvPr>
        </p:nvGraphicFramePr>
        <p:xfrm>
          <a:off x="5327522" y="1064521"/>
          <a:ext cx="2304817" cy="8389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64328"/>
                <a:gridCol w="456885"/>
                <a:gridCol w="783604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노래번호</a:t>
                      </a:r>
                      <a:r>
                        <a:rPr lang="en-US" altLang="ko-KR" sz="1000" kern="0" spc="0">
                          <a:effectLst/>
                        </a:rPr>
                        <a:t>(</a:t>
                      </a:r>
                      <a:r>
                        <a:rPr lang="en-US" sz="1000" kern="0" spc="0">
                          <a:effectLst/>
                        </a:rPr>
                        <a:t>PK)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노래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아티스트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4468936" descr="EMB00000d503a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2" t="43008" r="23254" b="42416"/>
          <a:stretch>
            <a:fillRect/>
          </a:stretch>
        </p:blipFill>
        <p:spPr bwMode="auto">
          <a:xfrm>
            <a:off x="755522" y="3024195"/>
            <a:ext cx="7092842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368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99922"/>
              </p:ext>
            </p:extLst>
          </p:nvPr>
        </p:nvGraphicFramePr>
        <p:xfrm>
          <a:off x="4662264" y="1010036"/>
          <a:ext cx="3960440" cy="118813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48072"/>
                <a:gridCol w="396044"/>
                <a:gridCol w="648072"/>
                <a:gridCol w="648072"/>
                <a:gridCol w="684076"/>
                <a:gridCol w="397735"/>
                <a:gridCol w="538369"/>
              </a:tblGrid>
              <a:tr h="5608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영화번호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(</a:t>
                      </a:r>
                      <a:r>
                        <a:rPr lang="en-US" sz="1000" kern="0" spc="0" dirty="0">
                          <a:effectLst/>
                        </a:rPr>
                        <a:t>PK)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영화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effectLst/>
                        </a:rPr>
                        <a:t>감독번호</a:t>
                      </a:r>
                      <a:endParaRPr lang="ko-KR" altLang="en-US" sz="1000" kern="0" spc="0" dirty="0"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(</a:t>
                      </a:r>
                      <a:r>
                        <a:rPr lang="en-US" sz="1000" kern="0" spc="0" dirty="0">
                          <a:effectLst/>
                        </a:rPr>
                        <a:t>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effectLst/>
                        </a:rPr>
                        <a:t>노래번호</a:t>
                      </a:r>
                      <a:endParaRPr lang="ko-KR" altLang="en-US" sz="1000" kern="0" spc="0" dirty="0"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(</a:t>
                      </a:r>
                      <a:r>
                        <a:rPr lang="en-US" sz="1000" kern="0" spc="0" dirty="0">
                          <a:effectLst/>
                        </a:rPr>
                        <a:t>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effectLst/>
                        </a:rPr>
                        <a:t>제작연도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평점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관객수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36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36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79512" y="1239602"/>
            <a:ext cx="53645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create table movie(</a:t>
            </a:r>
          </a:p>
          <a:p>
            <a:pPr fontAlgn="base"/>
            <a:r>
              <a:rPr lang="en-US" altLang="ko-KR" sz="1600" b="1" dirty="0" err="1"/>
              <a:t>movie_num</a:t>
            </a:r>
            <a:r>
              <a:rPr lang="en-US" altLang="ko-KR" sz="1600" b="1" dirty="0"/>
              <a:t>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primary key,</a:t>
            </a:r>
          </a:p>
          <a:p>
            <a:pPr fontAlgn="base"/>
            <a:r>
              <a:rPr lang="en-US" altLang="ko-KR" sz="1600" b="1" dirty="0"/>
              <a:t>movie </a:t>
            </a:r>
            <a:r>
              <a:rPr lang="en-US" altLang="ko-KR" sz="1600" b="1" dirty="0" err="1" smtClean="0"/>
              <a:t>varchar</a:t>
            </a:r>
            <a:r>
              <a:rPr lang="en-US" altLang="ko-KR" sz="1600" b="1" dirty="0" smtClean="0"/>
              <a:t>(10</a:t>
            </a:r>
            <a:r>
              <a:rPr lang="en-US" altLang="ko-KR" sz="1600" b="1" dirty="0"/>
              <a:t>),</a:t>
            </a:r>
          </a:p>
          <a:p>
            <a:pPr fontAlgn="base"/>
            <a:r>
              <a:rPr lang="en-US" altLang="ko-KR" sz="1600" b="1" dirty="0" err="1"/>
              <a:t>director_num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,</a:t>
            </a:r>
          </a:p>
          <a:p>
            <a:pPr fontAlgn="base"/>
            <a:r>
              <a:rPr lang="en-US" altLang="ko-KR" sz="1600" b="1" dirty="0" err="1"/>
              <a:t>song_num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,</a:t>
            </a:r>
          </a:p>
          <a:p>
            <a:pPr fontAlgn="base"/>
            <a:r>
              <a:rPr lang="en-US" altLang="ko-KR" sz="1600" b="1" dirty="0"/>
              <a:t>year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,</a:t>
            </a:r>
          </a:p>
          <a:p>
            <a:pPr fontAlgn="base"/>
            <a:r>
              <a:rPr lang="en-US" altLang="ko-KR" sz="1600" b="1" dirty="0"/>
              <a:t>score numeric(2,1),</a:t>
            </a:r>
          </a:p>
          <a:p>
            <a:pPr fontAlgn="base"/>
            <a:r>
              <a:rPr lang="en-US" altLang="ko-KR" sz="1600" b="1" dirty="0"/>
              <a:t>audience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,</a:t>
            </a:r>
          </a:p>
          <a:p>
            <a:pPr fontAlgn="base"/>
            <a:r>
              <a:rPr lang="en-US" altLang="ko-KR" sz="1600" b="1" dirty="0"/>
              <a:t>foreign key(</a:t>
            </a:r>
            <a:r>
              <a:rPr lang="en-US" altLang="ko-KR" sz="1600" b="1" dirty="0" err="1"/>
              <a:t>director_num</a:t>
            </a:r>
            <a:r>
              <a:rPr lang="en-US" altLang="ko-KR" sz="1600" b="1" dirty="0"/>
              <a:t>) references director(</a:t>
            </a:r>
            <a:r>
              <a:rPr lang="en-US" altLang="ko-KR" sz="1600" b="1" dirty="0" err="1"/>
              <a:t>director_num</a:t>
            </a:r>
            <a:r>
              <a:rPr lang="en-US" altLang="ko-KR" sz="1600" b="1" dirty="0"/>
              <a:t>),</a:t>
            </a:r>
          </a:p>
          <a:p>
            <a:pPr fontAlgn="base"/>
            <a:r>
              <a:rPr lang="en-US" altLang="ko-KR" sz="1600" b="1" dirty="0"/>
              <a:t>constraint </a:t>
            </a:r>
            <a:r>
              <a:rPr lang="en-US" altLang="ko-KR" sz="1600" b="1" dirty="0" err="1"/>
              <a:t>fk_song_num</a:t>
            </a:r>
            <a:r>
              <a:rPr lang="en-US" altLang="ko-KR" sz="1600" b="1" dirty="0"/>
              <a:t> foreign key(</a:t>
            </a:r>
            <a:r>
              <a:rPr lang="en-US" altLang="ko-KR" sz="1600" b="1" dirty="0" err="1"/>
              <a:t>song_num</a:t>
            </a:r>
            <a:r>
              <a:rPr lang="en-US" altLang="ko-KR" sz="1600" b="1" dirty="0"/>
              <a:t>) references song(</a:t>
            </a:r>
            <a:r>
              <a:rPr lang="en-US" altLang="ko-KR" sz="1600" b="1" dirty="0" err="1"/>
              <a:t>song_num</a:t>
            </a:r>
            <a:r>
              <a:rPr lang="en-US" altLang="ko-KR" sz="1600" b="1" dirty="0"/>
              <a:t>) ON DELETE </a:t>
            </a:r>
            <a:r>
              <a:rPr lang="en-US" altLang="ko-KR" sz="1600" b="1" dirty="0" smtClean="0"/>
              <a:t>CASCADE);</a:t>
            </a:r>
            <a:endParaRPr lang="en-US" altLang="ko-KR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351476" y="679416"/>
            <a:ext cx="1079327" cy="461665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나눔고딕"/>
                <a:ea typeface="나눔고딕"/>
              </a:rPr>
              <a:t>MOVIE</a:t>
            </a:r>
          </a:p>
          <a:p>
            <a:pPr algn="ctr">
              <a:defRPr lang="ko-KR" altLang="en-US"/>
            </a:pPr>
            <a:r>
              <a:rPr lang="ko-KR" altLang="en-US" sz="1200" dirty="0" smtClean="0">
                <a:solidFill>
                  <a:schemeClr val="bg1"/>
                </a:solidFill>
                <a:latin typeface="나눔고딕"/>
                <a:ea typeface="나눔고딕"/>
              </a:rPr>
              <a:t>테이블 </a:t>
            </a:r>
            <a:endParaRPr lang="en-US" altLang="ko-KR" sz="120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87524" y="361824"/>
            <a:ext cx="720091" cy="643338"/>
            <a:chOff x="395476" y="683493"/>
            <a:chExt cx="720091" cy="643338"/>
          </a:xfrm>
        </p:grpSpPr>
        <p:sp>
          <p:nvSpPr>
            <p:cNvPr id="18" name="TextBox 17"/>
            <p:cNvSpPr txBox="1"/>
            <p:nvPr/>
          </p:nvSpPr>
          <p:spPr>
            <a:xfrm>
              <a:off x="395476" y="819938"/>
              <a:ext cx="720090" cy="415498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dist">
                <a:defRPr lang="ko-KR" altLang="en-US"/>
              </a:pPr>
              <a:r>
                <a:rPr lang="en-US" altLang="ko-KR" sz="1050" b="1" dirty="0">
                  <a:solidFill>
                    <a:srgbClr val="077DAD"/>
                  </a:solidFill>
                  <a:latin typeface="나눔고딕"/>
                  <a:ea typeface="나눔고딕"/>
                </a:rPr>
                <a:t>4</a:t>
              </a:r>
              <a:endParaRPr lang="en-US" altLang="ko-KR" sz="105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r>
                <a:rPr lang="ko-KR" altLang="en-US" sz="105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테이</a:t>
              </a:r>
              <a:r>
                <a:rPr lang="ko-KR" altLang="en-US" sz="1050" b="1" dirty="0">
                  <a:solidFill>
                    <a:srgbClr val="077DAD"/>
                  </a:solidFill>
                  <a:latin typeface="나눔고딕"/>
                  <a:ea typeface="나눔고딕"/>
                </a:rPr>
                <a:t>블</a:t>
              </a:r>
              <a:endParaRPr lang="en-US" altLang="ko-KR" sz="105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4238624" descr="EMB00000d503a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79" t="27217" r="7797" b="41483"/>
          <a:stretch>
            <a:fillRect/>
          </a:stretch>
        </p:blipFill>
        <p:spPr bwMode="auto">
          <a:xfrm>
            <a:off x="3767596" y="2319722"/>
            <a:ext cx="5510213" cy="137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32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395476" y="361824"/>
            <a:ext cx="720091" cy="713526"/>
            <a:chOff x="395476" y="683493"/>
            <a:chExt cx="720091" cy="713526"/>
          </a:xfrm>
        </p:grpSpPr>
        <p:sp>
          <p:nvSpPr>
            <p:cNvPr id="4" name="TextBox 3"/>
            <p:cNvSpPr txBox="1"/>
            <p:nvPr/>
          </p:nvSpPr>
          <p:spPr>
            <a:xfrm>
              <a:off x="395476" y="819938"/>
              <a:ext cx="720090" cy="577081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dist">
                <a:defRPr lang="ko-KR" altLang="en-US"/>
              </a:pPr>
              <a:r>
                <a:rPr lang="en-US" altLang="ko-KR" sz="1050" b="1" dirty="0">
                  <a:solidFill>
                    <a:srgbClr val="077DAD"/>
                  </a:solidFill>
                  <a:latin typeface="나눔고딕"/>
                  <a:ea typeface="나눔고딕"/>
                </a:rPr>
                <a:t>6</a:t>
              </a:r>
              <a:endParaRPr lang="en-US" altLang="ko-KR" sz="1050" b="1" dirty="0">
                <a:solidFill>
                  <a:srgbClr val="3495BB"/>
                </a:solidFill>
                <a:latin typeface="나눔고딕 ExtraBold"/>
                <a:ea typeface="나눔고딕"/>
              </a:endParaRPr>
            </a:p>
            <a:p>
              <a:pPr algn="dist">
                <a:defRPr lang="ko-KR" altLang="en-US"/>
              </a:pPr>
              <a:r>
                <a:rPr lang="ko-KR" altLang="en-US" sz="1050" b="1" dirty="0">
                  <a:solidFill>
                    <a:srgbClr val="3495BB"/>
                  </a:solidFill>
                  <a:latin typeface="나눔고딕 ExtraBold"/>
                  <a:ea typeface="나눔고딕"/>
                </a:rPr>
                <a:t>테이블</a:t>
              </a:r>
              <a:endParaRPr lang="en-US" altLang="ko-KR" sz="1050" b="1" dirty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endParaRPr lang="en-US" altLang="ko-KR" sz="105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68437" y="683493"/>
            <a:ext cx="1079327" cy="492443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ROLE</a:t>
            </a:r>
            <a:endParaRPr lang="en-US" altLang="ko-KR" sz="1050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ctr">
              <a:defRPr lang="ko-KR" altLang="en-US"/>
            </a:pPr>
            <a:r>
              <a:rPr lang="ko-KR" altLang="en-US" sz="1200" dirty="0" smtClean="0">
                <a:solidFill>
                  <a:schemeClr val="bg1"/>
                </a:solidFill>
                <a:latin typeface="나눔고딕"/>
                <a:ea typeface="나눔고딕"/>
              </a:rPr>
              <a:t>테이블 </a:t>
            </a:r>
            <a:endParaRPr lang="en-US" altLang="ko-KR" sz="120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39463" y="3024195"/>
            <a:ext cx="223777" cy="26002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100" b="0" i="0" u="none" kern="1200" spc="-100" baseline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-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9595" y="1275606"/>
            <a:ext cx="786687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create </a:t>
            </a:r>
            <a:r>
              <a:rPr lang="en-US" altLang="ko-KR" sz="1600" b="1" dirty="0"/>
              <a:t>table </a:t>
            </a:r>
            <a:r>
              <a:rPr lang="en-US" altLang="ko-KR" sz="1600" b="1" dirty="0" err="1"/>
              <a:t>movie_actor</a:t>
            </a:r>
            <a:r>
              <a:rPr lang="en-US" altLang="ko-KR" sz="1600" b="1" dirty="0"/>
              <a:t>(</a:t>
            </a:r>
          </a:p>
          <a:p>
            <a:pPr fontAlgn="base"/>
            <a:r>
              <a:rPr lang="en-US" altLang="ko-KR" sz="1600" b="1" dirty="0" err="1"/>
              <a:t>movie_num</a:t>
            </a:r>
            <a:r>
              <a:rPr lang="en-US" altLang="ko-KR" sz="1600" b="1" dirty="0"/>
              <a:t>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,</a:t>
            </a:r>
            <a:endParaRPr lang="en-US" altLang="ko-KR" sz="1600" b="1" dirty="0"/>
          </a:p>
          <a:p>
            <a:pPr fontAlgn="base"/>
            <a:r>
              <a:rPr lang="en-US" altLang="ko-KR" sz="1600" b="1" dirty="0" err="1"/>
              <a:t>actor_num</a:t>
            </a:r>
            <a:r>
              <a:rPr lang="en-US" altLang="ko-KR" sz="1600" b="1" dirty="0"/>
              <a:t>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,</a:t>
            </a:r>
            <a:endParaRPr lang="en-US" altLang="ko-KR" sz="1600" b="1" dirty="0"/>
          </a:p>
          <a:p>
            <a:pPr fontAlgn="base"/>
            <a:r>
              <a:rPr lang="en-US" altLang="ko-KR" sz="1600" b="1" dirty="0"/>
              <a:t>role </a:t>
            </a:r>
            <a:r>
              <a:rPr lang="en-US" altLang="ko-KR" sz="1600" b="1" dirty="0" err="1" smtClean="0"/>
              <a:t>varchar</a:t>
            </a:r>
            <a:r>
              <a:rPr lang="en-US" altLang="ko-KR" sz="1600" b="1" dirty="0" smtClean="0"/>
              <a:t>(20</a:t>
            </a:r>
            <a:r>
              <a:rPr lang="en-US" altLang="ko-KR" sz="1600" b="1" dirty="0"/>
              <a:t>),</a:t>
            </a:r>
          </a:p>
          <a:p>
            <a:pPr fontAlgn="base"/>
            <a:r>
              <a:rPr lang="en-US" altLang="ko-KR" sz="1600" b="1" dirty="0"/>
              <a:t>primary key(</a:t>
            </a:r>
            <a:r>
              <a:rPr lang="en-US" altLang="ko-KR" sz="1600" b="1" dirty="0" err="1"/>
              <a:t>movie_num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actor_num</a:t>
            </a:r>
            <a:r>
              <a:rPr lang="en-US" altLang="ko-KR" sz="1600" b="1" dirty="0"/>
              <a:t>));</a:t>
            </a:r>
          </a:p>
          <a:p>
            <a:pPr fontAlgn="base"/>
            <a:r>
              <a:rPr lang="en-US" altLang="ko-KR" sz="1600" b="1" dirty="0"/>
              <a:t>ALTER TABLE </a:t>
            </a:r>
            <a:r>
              <a:rPr lang="en-US" altLang="ko-KR" sz="1600" b="1" dirty="0" err="1"/>
              <a:t>movie_actor</a:t>
            </a:r>
            <a:r>
              <a:rPr lang="en-US" altLang="ko-KR" sz="1600" b="1" dirty="0"/>
              <a:t> ADD CONSTRAINT </a:t>
            </a:r>
            <a:endParaRPr lang="en-US" altLang="ko-KR" sz="1600" b="1" dirty="0" smtClean="0"/>
          </a:p>
          <a:p>
            <a:pPr fontAlgn="base"/>
            <a:r>
              <a:rPr lang="en-US" altLang="ko-KR" sz="1600" b="1" dirty="0" err="1" smtClean="0"/>
              <a:t>movie_actor_fk_movie_num</a:t>
            </a:r>
            <a:r>
              <a:rPr lang="en-US" altLang="ko-KR" sz="1600" b="1" dirty="0" smtClean="0"/>
              <a:t> </a:t>
            </a:r>
            <a:endParaRPr lang="en-US" altLang="ko-KR" sz="1600" b="1" dirty="0"/>
          </a:p>
          <a:p>
            <a:pPr fontAlgn="base"/>
            <a:r>
              <a:rPr lang="en-US" altLang="ko-KR" sz="1600" b="1" dirty="0"/>
              <a:t>FOREIGN KEY (</a:t>
            </a:r>
            <a:r>
              <a:rPr lang="en-US" altLang="ko-KR" sz="1600" b="1" dirty="0" err="1"/>
              <a:t>movie_num</a:t>
            </a:r>
            <a:r>
              <a:rPr lang="en-US" altLang="ko-KR" sz="1600" b="1" dirty="0"/>
              <a:t>) REFERENCES </a:t>
            </a:r>
            <a:endParaRPr lang="en-US" altLang="ko-KR" sz="1600" b="1" dirty="0" smtClean="0"/>
          </a:p>
          <a:p>
            <a:pPr fontAlgn="base"/>
            <a:r>
              <a:rPr lang="en-US" altLang="ko-KR" sz="1600" b="1" dirty="0" smtClean="0"/>
              <a:t>movie(</a:t>
            </a:r>
            <a:r>
              <a:rPr lang="en-US" altLang="ko-KR" sz="1600" b="1" dirty="0" err="1" smtClean="0"/>
              <a:t>movie_num</a:t>
            </a:r>
            <a:r>
              <a:rPr lang="en-US" altLang="ko-KR" sz="1600" b="1" dirty="0"/>
              <a:t>) </a:t>
            </a:r>
            <a:r>
              <a:rPr lang="en-US" altLang="ko-KR" sz="1600" b="1" dirty="0" smtClean="0"/>
              <a:t>ON </a:t>
            </a:r>
            <a:r>
              <a:rPr lang="en-US" altLang="ko-KR" sz="1600" b="1" dirty="0"/>
              <a:t>DELETE CASCADE;</a:t>
            </a:r>
          </a:p>
          <a:p>
            <a:pPr fontAlgn="base"/>
            <a:r>
              <a:rPr lang="en-US" altLang="ko-KR" sz="1600" b="1" dirty="0" smtClean="0"/>
              <a:t>ALTER TABLE </a:t>
            </a:r>
            <a:r>
              <a:rPr lang="en-US" altLang="ko-KR" sz="1600" b="1" dirty="0" err="1" smtClean="0"/>
              <a:t>movie_actor</a:t>
            </a:r>
            <a:r>
              <a:rPr lang="en-US" altLang="ko-KR" sz="1600" b="1" dirty="0" smtClean="0"/>
              <a:t> ADD CONSTRAINT </a:t>
            </a:r>
          </a:p>
          <a:p>
            <a:pPr fontAlgn="base"/>
            <a:r>
              <a:rPr lang="en-US" altLang="ko-KR" sz="1600" b="1" dirty="0" err="1" smtClean="0"/>
              <a:t>movie_actor_fk_actor_num</a:t>
            </a:r>
            <a:r>
              <a:rPr lang="en-US" altLang="ko-KR" sz="1600" b="1" dirty="0" smtClean="0"/>
              <a:t> </a:t>
            </a:r>
          </a:p>
          <a:p>
            <a:pPr fontAlgn="base"/>
            <a:r>
              <a:rPr lang="en-US" altLang="ko-KR" sz="1600" b="1" dirty="0" smtClean="0"/>
              <a:t>FOREIGN </a:t>
            </a:r>
            <a:r>
              <a:rPr lang="en-US" altLang="ko-KR" sz="1600" b="1" dirty="0"/>
              <a:t>KEY (</a:t>
            </a:r>
            <a:r>
              <a:rPr lang="en-US" altLang="ko-KR" sz="1600" b="1" dirty="0" err="1"/>
              <a:t>actor_num</a:t>
            </a:r>
            <a:r>
              <a:rPr lang="en-US" altLang="ko-KR" sz="1600" b="1" dirty="0"/>
              <a:t>) REFERENCES </a:t>
            </a:r>
            <a:endParaRPr lang="en-US" altLang="ko-KR" sz="1600" b="1" dirty="0" smtClean="0"/>
          </a:p>
          <a:p>
            <a:pPr fontAlgn="base"/>
            <a:r>
              <a:rPr lang="en-US" altLang="ko-KR" sz="1600" b="1" dirty="0" smtClean="0"/>
              <a:t>actor(</a:t>
            </a:r>
            <a:r>
              <a:rPr lang="en-US" altLang="ko-KR" sz="1600" b="1" dirty="0" err="1" smtClean="0"/>
              <a:t>actor_num</a:t>
            </a:r>
            <a:r>
              <a:rPr lang="en-US" altLang="ko-KR" sz="1600" b="1" dirty="0"/>
              <a:t>) ON DELETE CASCADE;</a:t>
            </a:r>
            <a:endParaRPr lang="en-US" altLang="ko-KR" sz="1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90435"/>
              </p:ext>
            </p:extLst>
          </p:nvPr>
        </p:nvGraphicFramePr>
        <p:xfrm>
          <a:off x="5184068" y="361824"/>
          <a:ext cx="2880319" cy="113124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38036"/>
                <a:gridCol w="1004247"/>
                <a:gridCol w="938036"/>
              </a:tblGrid>
              <a:tr h="2922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영화번호</a:t>
                      </a:r>
                      <a:r>
                        <a:rPr lang="en-US" altLang="ko-KR" sz="1000" kern="0" spc="0" dirty="0">
                          <a:effectLst/>
                        </a:rPr>
                        <a:t>(</a:t>
                      </a:r>
                      <a:r>
                        <a:rPr lang="en-US" sz="1000" kern="0" spc="0" dirty="0">
                          <a:effectLst/>
                        </a:rPr>
                        <a:t>PK)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배우번호</a:t>
                      </a:r>
                      <a:r>
                        <a:rPr lang="en-US" altLang="ko-KR" sz="1000" kern="0" spc="0" dirty="0">
                          <a:effectLst/>
                        </a:rPr>
                        <a:t>(</a:t>
                      </a:r>
                      <a:r>
                        <a:rPr lang="en-US" sz="1000" kern="0" spc="0" dirty="0">
                          <a:effectLst/>
                        </a:rPr>
                        <a:t>PK)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역할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2559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2559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2559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91597936" descr="EMB00000d503a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2" t="29366" r="53491" b="24757"/>
          <a:stretch>
            <a:fillRect/>
          </a:stretch>
        </p:blipFill>
        <p:spPr bwMode="auto">
          <a:xfrm>
            <a:off x="5045124" y="1516714"/>
            <a:ext cx="3564384" cy="301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739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395476" y="361824"/>
            <a:ext cx="720091" cy="713526"/>
            <a:chOff x="395476" y="683493"/>
            <a:chExt cx="720091" cy="713526"/>
          </a:xfrm>
        </p:grpSpPr>
        <p:sp>
          <p:nvSpPr>
            <p:cNvPr id="4" name="TextBox 3"/>
            <p:cNvSpPr txBox="1"/>
            <p:nvPr/>
          </p:nvSpPr>
          <p:spPr>
            <a:xfrm>
              <a:off x="395476" y="819938"/>
              <a:ext cx="720090" cy="577081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dist">
                <a:defRPr lang="ko-KR" altLang="en-US"/>
              </a:pPr>
              <a:r>
                <a:rPr lang="en-US" altLang="ko-KR" sz="1050" b="1" dirty="0">
                  <a:solidFill>
                    <a:srgbClr val="077DAD"/>
                  </a:solidFill>
                  <a:latin typeface="나눔고딕"/>
                  <a:ea typeface="나눔고딕"/>
                </a:rPr>
                <a:t>7</a:t>
              </a:r>
              <a:endParaRPr lang="en-US" altLang="ko-KR" sz="1050" b="1" dirty="0">
                <a:solidFill>
                  <a:srgbClr val="3495BB"/>
                </a:solidFill>
                <a:latin typeface="나눔고딕 ExtraBold"/>
                <a:ea typeface="나눔고딕"/>
              </a:endParaRPr>
            </a:p>
            <a:p>
              <a:pPr algn="dist">
                <a:defRPr lang="ko-KR" altLang="en-US"/>
              </a:pPr>
              <a:r>
                <a:rPr lang="ko-KR" altLang="en-US" sz="1050" b="1" dirty="0">
                  <a:solidFill>
                    <a:srgbClr val="3495BB"/>
                  </a:solidFill>
                  <a:latin typeface="나눔고딕 ExtraBold"/>
                  <a:ea typeface="나눔고딕"/>
                </a:rPr>
                <a:t>테이블</a:t>
              </a:r>
              <a:endParaRPr lang="en-US" altLang="ko-KR" sz="1050" b="1" dirty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endParaRPr lang="en-US" altLang="ko-KR" sz="105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68438" y="683493"/>
            <a:ext cx="1471026" cy="492443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fontAlgn="base"/>
            <a:r>
              <a:rPr lang="en-US" altLang="ko-KR" sz="1400" b="1" dirty="0" err="1">
                <a:solidFill>
                  <a:schemeClr val="bg1"/>
                </a:solidFill>
              </a:rPr>
              <a:t>director_movie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200" dirty="0" smtClean="0">
                <a:solidFill>
                  <a:schemeClr val="bg1"/>
                </a:solidFill>
                <a:latin typeface="나눔고딕"/>
                <a:ea typeface="나눔고딕"/>
              </a:rPr>
              <a:t>테이블 </a:t>
            </a:r>
            <a:endParaRPr lang="en-US" altLang="ko-KR" sz="120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95477" y="1646800"/>
            <a:ext cx="62790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create table </a:t>
            </a:r>
            <a:r>
              <a:rPr lang="en-US" altLang="ko-KR" b="1" dirty="0" err="1"/>
              <a:t>director_movie</a:t>
            </a:r>
            <a:r>
              <a:rPr lang="en-US" altLang="ko-KR" b="1" dirty="0"/>
              <a:t>(</a:t>
            </a:r>
          </a:p>
          <a:p>
            <a:pPr fontAlgn="base"/>
            <a:r>
              <a:rPr lang="en-US" altLang="ko-KR" b="1" dirty="0" err="1"/>
              <a:t>director_num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,</a:t>
            </a:r>
            <a:endParaRPr lang="en-US" altLang="ko-KR" b="1" dirty="0"/>
          </a:p>
          <a:p>
            <a:pPr fontAlgn="base"/>
            <a:r>
              <a:rPr lang="en-US" altLang="ko-KR" b="1" dirty="0" err="1"/>
              <a:t>movie_num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,</a:t>
            </a:r>
            <a:endParaRPr lang="en-US" altLang="ko-KR" b="1" dirty="0"/>
          </a:p>
          <a:p>
            <a:pPr fontAlgn="base"/>
            <a:r>
              <a:rPr lang="en-US" altLang="ko-KR" b="1" dirty="0"/>
              <a:t>constraint </a:t>
            </a:r>
            <a:r>
              <a:rPr lang="en-US" altLang="ko-KR" b="1" dirty="0" err="1"/>
              <a:t>fk_director_num</a:t>
            </a:r>
            <a:r>
              <a:rPr lang="en-US" altLang="ko-KR" b="1" dirty="0"/>
              <a:t> foreign key(</a:t>
            </a:r>
            <a:r>
              <a:rPr lang="en-US" altLang="ko-KR" b="1" dirty="0" err="1"/>
              <a:t>director_num</a:t>
            </a:r>
            <a:r>
              <a:rPr lang="en-US" altLang="ko-KR" b="1" dirty="0"/>
              <a:t>) references director(</a:t>
            </a:r>
            <a:r>
              <a:rPr lang="en-US" altLang="ko-KR" b="1" dirty="0" err="1"/>
              <a:t>director_num</a:t>
            </a:r>
            <a:r>
              <a:rPr lang="en-US" altLang="ko-KR" b="1" dirty="0"/>
              <a:t>) ON DELETE CASCADE,</a:t>
            </a:r>
          </a:p>
          <a:p>
            <a:pPr fontAlgn="base"/>
            <a:r>
              <a:rPr lang="en-US" altLang="ko-KR" b="1" dirty="0"/>
              <a:t>constraint </a:t>
            </a:r>
            <a:r>
              <a:rPr lang="en-US" altLang="ko-KR" b="1" dirty="0" err="1" smtClean="0"/>
              <a:t>fk_movie_num</a:t>
            </a:r>
            <a:r>
              <a:rPr lang="en-US" altLang="ko-KR" b="1" dirty="0" smtClean="0"/>
              <a:t> </a:t>
            </a:r>
            <a:r>
              <a:rPr lang="en-US" altLang="ko-KR" b="1" dirty="0"/>
              <a:t>foreign key(</a:t>
            </a:r>
            <a:r>
              <a:rPr lang="en-US" altLang="ko-KR" b="1" dirty="0" err="1"/>
              <a:t>movie_num</a:t>
            </a:r>
            <a:r>
              <a:rPr lang="en-US" altLang="ko-KR" b="1" dirty="0"/>
              <a:t>) references movie(</a:t>
            </a:r>
            <a:r>
              <a:rPr lang="en-US" altLang="ko-KR" b="1" dirty="0" err="1"/>
              <a:t>movie_num</a:t>
            </a:r>
            <a:r>
              <a:rPr lang="en-US" altLang="ko-KR" b="1" dirty="0"/>
              <a:t>) ON DELETE CASCADE,</a:t>
            </a:r>
          </a:p>
          <a:p>
            <a:pPr fontAlgn="base"/>
            <a:r>
              <a:rPr lang="en-US" altLang="ko-KR" b="1" dirty="0"/>
              <a:t>primary key(</a:t>
            </a:r>
            <a:r>
              <a:rPr lang="en-US" altLang="ko-KR" b="1" dirty="0" err="1"/>
              <a:t>director_num</a:t>
            </a:r>
            <a:r>
              <a:rPr lang="en-US" altLang="ko-KR" b="1" dirty="0"/>
              <a:t>, </a:t>
            </a:r>
            <a:r>
              <a:rPr lang="en-US" altLang="ko-KR" b="1" dirty="0" err="1"/>
              <a:t>movie_num</a:t>
            </a:r>
            <a:r>
              <a:rPr lang="en-US" altLang="ko-KR" b="1" dirty="0"/>
              <a:t>));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60466"/>
              </p:ext>
            </p:extLst>
          </p:nvPr>
        </p:nvGraphicFramePr>
        <p:xfrm>
          <a:off x="6084168" y="929714"/>
          <a:ext cx="2213703" cy="118210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28606"/>
                <a:gridCol w="1085097"/>
              </a:tblGrid>
              <a:tr h="5715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감독번호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(</a:t>
                      </a:r>
                      <a:r>
                        <a:rPr lang="en-US" sz="1000" kern="0" spc="0" dirty="0">
                          <a:effectLst/>
                        </a:rPr>
                        <a:t>PK)(FK)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영화번호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effectLst/>
                        </a:rPr>
                        <a:t>(</a:t>
                      </a:r>
                      <a:r>
                        <a:rPr lang="en-US" sz="1000" kern="0" spc="0">
                          <a:effectLst/>
                        </a:rPr>
                        <a:t>PK)(FK)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3053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053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91598496" descr="EMB00000d503a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33426" r="81850" b="51277"/>
          <a:stretch>
            <a:fillRect/>
          </a:stretch>
        </p:blipFill>
        <p:spPr bwMode="auto">
          <a:xfrm>
            <a:off x="6840252" y="2939462"/>
            <a:ext cx="2042827" cy="155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531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344523" y="-2036826"/>
            <a:ext cx="11488523" cy="7180326"/>
          </a:xfrm>
          <a:prstGeom prst="rect">
            <a:avLst/>
          </a:prstGeom>
        </p:spPr>
      </p:pic>
      <p:sp>
        <p:nvSpPr>
          <p:cNvPr id="20" name="평행 사변형 19"/>
          <p:cNvSpPr/>
          <p:nvPr/>
        </p:nvSpPr>
        <p:spPr>
          <a:xfrm>
            <a:off x="-1110103" y="0"/>
            <a:ext cx="11664000" cy="5144400"/>
          </a:xfrm>
          <a:prstGeom prst="parallelogram">
            <a:avLst>
              <a:gd name="adj" fmla="val 25000"/>
            </a:avLst>
          </a:prstGeom>
          <a:solidFill>
            <a:schemeClr val="bg1">
              <a:alpha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563874" y="1635646"/>
            <a:ext cx="1937765" cy="132343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 dirty="0" smtClean="0">
                <a:solidFill>
                  <a:srgbClr val="3495BB"/>
                </a:solidFill>
                <a:latin typeface="나눔명조"/>
                <a:ea typeface="나눔명조"/>
              </a:rPr>
              <a:t>0</a:t>
            </a:r>
            <a:r>
              <a:rPr lang="en-US" altLang="ko-KR" sz="2400" b="1" dirty="0">
                <a:solidFill>
                  <a:srgbClr val="3495BB"/>
                </a:solidFill>
                <a:latin typeface="나눔명조"/>
                <a:ea typeface="나눔명조"/>
              </a:rPr>
              <a:t>4</a:t>
            </a:r>
            <a:endParaRPr lang="en-US" altLang="ko-KR" sz="2400" b="1" dirty="0" smtClean="0">
              <a:solidFill>
                <a:srgbClr val="3495BB"/>
              </a:solidFill>
              <a:latin typeface="나눔명조"/>
              <a:ea typeface="나눔명조"/>
            </a:endParaRPr>
          </a:p>
          <a:p>
            <a:pPr algn="ctr">
              <a:defRPr lang="ko-KR" altLang="en-US"/>
            </a:pPr>
            <a:r>
              <a:rPr lang="en-US" altLang="ko-KR" sz="2800" b="1" dirty="0" smtClean="0">
                <a:latin typeface="나눔고딕"/>
                <a:ea typeface="나눔고딕"/>
              </a:rPr>
              <a:t>DB</a:t>
            </a:r>
            <a:endParaRPr lang="en-US" altLang="ko-KR" sz="2800" b="1" dirty="0">
              <a:latin typeface="나눔고딕 ExtraBold"/>
              <a:ea typeface="나눔고딕"/>
            </a:endParaRPr>
          </a:p>
          <a:p>
            <a:pPr algn="dist">
              <a:defRPr lang="ko-KR" altLang="en-US"/>
            </a:pPr>
            <a:r>
              <a:rPr lang="en-US" altLang="ko-KR" sz="2800" b="1" spc="-100" dirty="0" smtClean="0">
                <a:latin typeface="나눔고딕"/>
                <a:ea typeface="나눔고딕"/>
              </a:rPr>
              <a:t>java</a:t>
            </a:r>
            <a:r>
              <a:rPr lang="en-US" altLang="ko-KR" sz="2800" b="1" spc="-100" dirty="0" smtClean="0">
                <a:latin typeface="나눔고딕"/>
                <a:ea typeface="나눔고딕"/>
              </a:rPr>
              <a:t> </a:t>
            </a:r>
            <a:r>
              <a:rPr lang="ko-KR" altLang="en-US" sz="2800" b="1" spc="-100" dirty="0">
                <a:latin typeface="나눔고딕"/>
                <a:ea typeface="나눔고딕"/>
              </a:rPr>
              <a:t>소스</a:t>
            </a:r>
            <a:endParaRPr lang="en-US" altLang="ko-KR" sz="2800" b="1" dirty="0">
              <a:latin typeface="나눔고딕"/>
              <a:ea typeface="나눔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63874" y="1419605"/>
            <a:ext cx="2016252" cy="1944242"/>
          </a:xfrm>
          <a:prstGeom prst="rect">
            <a:avLst/>
          </a:prstGeom>
          <a:noFill/>
          <a:ln w="38100" algn="ctr">
            <a:solidFill>
              <a:srgbClr val="077DAD">
                <a:alpha val="8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83090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395476" y="361824"/>
            <a:ext cx="720091" cy="643338"/>
            <a:chOff x="395476" y="683493"/>
            <a:chExt cx="720091" cy="643338"/>
          </a:xfrm>
        </p:grpSpPr>
        <p:sp>
          <p:nvSpPr>
            <p:cNvPr id="4" name="TextBox 3"/>
            <p:cNvSpPr txBox="1"/>
            <p:nvPr/>
          </p:nvSpPr>
          <p:spPr>
            <a:xfrm>
              <a:off x="395476" y="819938"/>
              <a:ext cx="720090" cy="369332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dist">
                <a:defRPr lang="ko-KR" altLang="en-US"/>
              </a:pPr>
              <a:r>
                <a:rPr lang="en-US" altLang="ko-KR" sz="90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1</a:t>
              </a:r>
            </a:p>
            <a:p>
              <a:pPr algn="dist">
                <a:defRPr lang="ko-KR" altLang="en-US"/>
              </a:pPr>
              <a:r>
                <a:rPr lang="en-US" altLang="ko-KR" sz="90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java</a:t>
              </a:r>
              <a:endParaRPr lang="en-US" altLang="ko-KR" sz="90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39463" y="3024195"/>
            <a:ext cx="223777" cy="26002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100" b="0" i="0" u="none" kern="1200" spc="-100" baseline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39652" y="636768"/>
            <a:ext cx="1079327" cy="276999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나눔고딕"/>
                <a:ea typeface="나눔고딕"/>
              </a:rPr>
              <a:t>Java-DB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endParaRPr lang="en-US" altLang="ko-KR" sz="120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0739888" descr="EMB00001ce087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0728" r="54836" b="8270"/>
          <a:stretch>
            <a:fillRect/>
          </a:stretch>
        </p:blipFill>
        <p:spPr bwMode="auto">
          <a:xfrm>
            <a:off x="798469" y="1095586"/>
            <a:ext cx="2577418" cy="368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90739968" descr="EMB00001ce087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2" t="11444" r="63034" b="9227"/>
          <a:stretch>
            <a:fillRect/>
          </a:stretch>
        </p:blipFill>
        <p:spPr bwMode="auto">
          <a:xfrm>
            <a:off x="3671900" y="1095586"/>
            <a:ext cx="2016240" cy="364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90739568" descr="EMB00001ce087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2" t="10010" r="52150" b="9227"/>
          <a:stretch>
            <a:fillRect/>
          </a:stretch>
        </p:blipFill>
        <p:spPr bwMode="auto">
          <a:xfrm>
            <a:off x="6048164" y="1095586"/>
            <a:ext cx="2591767" cy="364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95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395476" y="361824"/>
            <a:ext cx="720091" cy="643338"/>
            <a:chOff x="395476" y="683493"/>
            <a:chExt cx="720091" cy="643338"/>
          </a:xfrm>
        </p:grpSpPr>
        <p:sp>
          <p:nvSpPr>
            <p:cNvPr id="4" name="TextBox 3"/>
            <p:cNvSpPr txBox="1"/>
            <p:nvPr/>
          </p:nvSpPr>
          <p:spPr>
            <a:xfrm>
              <a:off x="395476" y="819938"/>
              <a:ext cx="720090" cy="369332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dist">
                <a:defRPr lang="ko-KR" altLang="en-US"/>
              </a:pPr>
              <a:r>
                <a:rPr lang="en-US" altLang="ko-KR" sz="90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1</a:t>
              </a:r>
            </a:p>
            <a:p>
              <a:pPr algn="dist">
                <a:defRPr lang="ko-KR" altLang="en-US"/>
              </a:pPr>
              <a:r>
                <a:rPr lang="en-US" altLang="ko-KR" sz="90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java</a:t>
              </a:r>
              <a:endParaRPr lang="en-US" altLang="ko-KR" sz="90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39463" y="3024195"/>
            <a:ext cx="223777" cy="26002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100" b="0" i="0" u="none" kern="1200" spc="-100" baseline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39652" y="636768"/>
            <a:ext cx="1079327" cy="276999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나눔고딕"/>
                <a:ea typeface="나눔고딕"/>
              </a:rPr>
              <a:t>java-DB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endParaRPr lang="en-US" altLang="ko-KR" sz="120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08097"/>
            <a:ext cx="2511224" cy="154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90341904" descr="EMB00001ce087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0" t="10728" r="50401" b="22844"/>
          <a:stretch>
            <a:fillRect/>
          </a:stretch>
        </p:blipFill>
        <p:spPr bwMode="auto">
          <a:xfrm>
            <a:off x="827584" y="1095585"/>
            <a:ext cx="2916324" cy="33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90341904" descr="EMB00001ce087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61407" r="50403" b="11829"/>
          <a:stretch>
            <a:fillRect/>
          </a:stretch>
        </p:blipFill>
        <p:spPr bwMode="auto">
          <a:xfrm>
            <a:off x="4093172" y="1095585"/>
            <a:ext cx="3611175" cy="164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421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-2344523" y="-2036890"/>
            <a:ext cx="11488523" cy="7180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0359" y="2151317"/>
            <a:ext cx="1643282" cy="49244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600" b="1" dirty="0" err="1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QnA</a:t>
            </a:r>
            <a:endParaRPr lang="ko-KR" altLang="en-US" sz="2600" b="1" dirty="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3874" y="1419605"/>
            <a:ext cx="2016252" cy="1944242"/>
          </a:xfrm>
          <a:prstGeom prst="rect">
            <a:avLst/>
          </a:prstGeom>
          <a:noFill/>
          <a:ln w="381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58935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repeatCount="0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animMotion origin="layout" path="M 0 0  L 0.25 0.3331  E" pathEditMode="relative" ptsTypes="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357829" y="-2036826"/>
            <a:ext cx="11488523" cy="7180326"/>
          </a:xfrm>
          <a:prstGeom prst="rect">
            <a:avLst/>
          </a:prstGeom>
        </p:spPr>
      </p:pic>
      <p:sp>
        <p:nvSpPr>
          <p:cNvPr id="20" name="평행 사변형 19"/>
          <p:cNvSpPr/>
          <p:nvPr/>
        </p:nvSpPr>
        <p:spPr>
          <a:xfrm>
            <a:off x="5405469" y="-38609"/>
            <a:ext cx="7704964" cy="5143500"/>
          </a:xfrm>
          <a:prstGeom prst="parallelogram">
            <a:avLst>
              <a:gd name="adj" fmla="val 25000"/>
            </a:avLst>
          </a:prstGeom>
          <a:solidFill>
            <a:schemeClr val="bg1">
              <a:alpha val="5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1510" y="1296826"/>
            <a:ext cx="2189814" cy="95410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457200" indent="-457200" algn="ctr">
              <a:buFontTx/>
              <a:buChar char="-"/>
              <a:defRPr lang="ko-KR" altLang="en-US"/>
            </a:pPr>
            <a:r>
              <a:rPr lang="en-US" altLang="ko-KR" sz="2800" b="1" dirty="0" smtClean="0">
                <a:solidFill>
                  <a:schemeClr val="bg1"/>
                </a:solidFill>
                <a:latin typeface="+mj-lt"/>
                <a:ea typeface="나눔고딕 ExtraBold"/>
              </a:rPr>
              <a:t>INDEX</a:t>
            </a:r>
          </a:p>
          <a:p>
            <a:pPr marL="457200" indent="-457200" algn="ctr">
              <a:buFontTx/>
              <a:buChar char="-"/>
              <a:defRPr lang="ko-KR" altLang="en-US"/>
            </a:pPr>
            <a:endParaRPr lang="ko-KR" altLang="en-US" sz="2800" b="1" dirty="0">
              <a:solidFill>
                <a:schemeClr val="bg1"/>
              </a:solidFill>
              <a:latin typeface="+mj-lt"/>
              <a:ea typeface="나눔고딕 Extra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5505" y="1943156"/>
            <a:ext cx="219799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700" b="1" i="0" u="none" kern="1200" spc="-100" baseline="0" dirty="0" smtClean="0">
                <a:latin typeface="+mj-lt"/>
                <a:ea typeface="나눔고딕"/>
              </a:rPr>
              <a:t>- </a:t>
            </a:r>
            <a:r>
              <a:rPr lang="ko-KR" altLang="en-US" sz="1600" b="1" dirty="0" smtClean="0">
                <a:latin typeface="+mj-lt"/>
                <a:ea typeface="나눔명조"/>
              </a:rPr>
              <a:t>팀원</a:t>
            </a:r>
            <a:r>
              <a:rPr lang="en-US" altLang="ko-KR" sz="1600" b="1" dirty="0" smtClean="0">
                <a:latin typeface="+mj-lt"/>
                <a:ea typeface="나눔명조"/>
              </a:rPr>
              <a:t>, </a:t>
            </a:r>
            <a:r>
              <a:rPr lang="ko-KR" altLang="en-US" sz="1600" b="1" dirty="0" smtClean="0">
                <a:latin typeface="+mj-lt"/>
                <a:ea typeface="나눔명조"/>
              </a:rPr>
              <a:t>프로젝트 소개</a:t>
            </a:r>
            <a:endParaRPr lang="en-US" altLang="ko-KR" sz="1600" b="1" dirty="0">
              <a:latin typeface="+mj-lt"/>
              <a:ea typeface="나눔명조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44208" y="2846254"/>
            <a:ext cx="153920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i="0" u="none" kern="1200" spc="-100" baseline="0" dirty="0" smtClean="0">
                <a:latin typeface="+mj-lt"/>
                <a:ea typeface="나눔고딕"/>
              </a:rPr>
              <a:t>-   </a:t>
            </a:r>
            <a:r>
              <a:rPr lang="ko-KR" altLang="en-US" sz="1700" b="1" spc="-100" dirty="0" smtClean="0">
                <a:latin typeface="+mj-lt"/>
                <a:ea typeface="나눔고딕"/>
              </a:rPr>
              <a:t>테이블 구성</a:t>
            </a:r>
            <a:endParaRPr lang="ko-KR" altLang="en-US" sz="1700" b="1" i="0" u="none" kern="1200" spc="-100" baseline="0" dirty="0">
              <a:latin typeface="+mj-lt"/>
              <a:ea typeface="나눔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0930" y="3291830"/>
            <a:ext cx="78739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i="0" u="none" kern="1200" spc="-100" baseline="0" dirty="0" smtClean="0">
                <a:latin typeface="+mj-lt"/>
                <a:ea typeface="나눔고딕"/>
              </a:rPr>
              <a:t> - </a:t>
            </a:r>
            <a:r>
              <a:rPr lang="en-US" altLang="ko-KR" sz="1700" b="1" spc="-100" dirty="0" smtClean="0">
                <a:latin typeface="+mj-lt"/>
                <a:ea typeface="나눔고딕"/>
              </a:rPr>
              <a:t>java</a:t>
            </a:r>
            <a:endParaRPr lang="ko-KR" altLang="en-US" sz="1700" b="1" i="0" u="none" kern="1200" spc="-100" baseline="0" dirty="0">
              <a:latin typeface="+mj-lt"/>
              <a:ea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8224" y="2394777"/>
            <a:ext cx="175240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defRPr lang="ko-KR" altLang="en-US"/>
            </a:pPr>
            <a:r>
              <a:rPr lang="ko-KR" altLang="en-US" sz="1700" b="1" i="0" u="none" kern="1200" spc="-100" baseline="0" dirty="0" smtClean="0">
                <a:latin typeface="+mj-lt"/>
                <a:ea typeface="나눔고딕"/>
              </a:rPr>
              <a:t>-  </a:t>
            </a:r>
            <a:r>
              <a:rPr lang="en-US" altLang="ko-KR" sz="1600" b="1" dirty="0" smtClean="0">
                <a:latin typeface="+mj-lt"/>
                <a:ea typeface="나눔고딕"/>
              </a:rPr>
              <a:t>ER-</a:t>
            </a:r>
            <a:r>
              <a:rPr lang="ko-KR" altLang="en-US" sz="1600" b="1" dirty="0" smtClean="0">
                <a:latin typeface="+mj-lt"/>
                <a:ea typeface="나눔고딕"/>
              </a:rPr>
              <a:t>다이어그램</a:t>
            </a:r>
            <a:endParaRPr lang="en-US" altLang="ko-KR" sz="1600" b="1" dirty="0">
              <a:latin typeface="+mj-lt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0172" y="3723878"/>
            <a:ext cx="81464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i="0" u="none" kern="1200" spc="-100" baseline="0" dirty="0" smtClean="0">
                <a:latin typeface="+mj-lt"/>
                <a:ea typeface="나눔고딕"/>
              </a:rPr>
              <a:t>-   </a:t>
            </a:r>
            <a:r>
              <a:rPr lang="en-US" altLang="ko-KR" sz="1700" b="1" i="0" u="none" kern="1200" spc="-100" baseline="0" dirty="0" err="1" smtClean="0">
                <a:latin typeface="+mj-lt"/>
                <a:ea typeface="나눔고딕"/>
              </a:rPr>
              <a:t>QnA</a:t>
            </a:r>
            <a:endParaRPr lang="ko-KR" altLang="en-US" sz="1700" b="1" i="0" u="none" kern="1200" spc="-100" baseline="0" dirty="0">
              <a:latin typeface="+mj-lt"/>
              <a:ea typeface="나눔고딕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-2344523" y="-2036890"/>
            <a:ext cx="11488523" cy="7180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1119" y="2166761"/>
            <a:ext cx="1901761" cy="49244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6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감사합니다</a:t>
            </a:r>
            <a:r>
              <a:rPr lang="en-US" altLang="ko-KR" sz="2600" b="1" dirty="0" smtClean="0">
                <a:solidFill>
                  <a:schemeClr val="bg1"/>
                </a:solidFill>
                <a:latin typeface="나눔고딕 ExtraBold"/>
                <a:ea typeface="나눔고딕 ExtraBold"/>
              </a:rPr>
              <a:t>.</a:t>
            </a:r>
            <a:endParaRPr lang="ko-KR" altLang="en-US" sz="2600" b="1" dirty="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3874" y="1419605"/>
            <a:ext cx="2016252" cy="1944242"/>
          </a:xfrm>
          <a:prstGeom prst="rect">
            <a:avLst/>
          </a:prstGeom>
          <a:noFill/>
          <a:ln w="3810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56024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repeatCount="0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animMotion origin="layout" path="M 0 0  L 0.25 0.3331  E" pathEditMode="relative" ptsTypes="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344523" y="-2036826"/>
            <a:ext cx="11488523" cy="7180326"/>
          </a:xfrm>
          <a:prstGeom prst="rect">
            <a:avLst/>
          </a:prstGeom>
        </p:spPr>
      </p:pic>
      <p:sp>
        <p:nvSpPr>
          <p:cNvPr id="20" name="평행 사변형 19"/>
          <p:cNvSpPr/>
          <p:nvPr/>
        </p:nvSpPr>
        <p:spPr>
          <a:xfrm>
            <a:off x="-1110103" y="0"/>
            <a:ext cx="11664000" cy="5144400"/>
          </a:xfrm>
          <a:prstGeom prst="parallelogram">
            <a:avLst>
              <a:gd name="adj" fmla="val 25000"/>
            </a:avLst>
          </a:prstGeom>
          <a:solidFill>
            <a:schemeClr val="bg1">
              <a:alpha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b="1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63874" y="1635646"/>
            <a:ext cx="1937765" cy="15696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 dirty="0" smtClean="0">
                <a:solidFill>
                  <a:srgbClr val="3495BB"/>
                </a:solidFill>
                <a:latin typeface="+mj-lt"/>
                <a:ea typeface="나눔명조"/>
              </a:rPr>
              <a:t>01</a:t>
            </a:r>
          </a:p>
          <a:p>
            <a:pPr algn="ctr">
              <a:defRPr lang="ko-KR" altLang="en-US"/>
            </a:pPr>
            <a:r>
              <a:rPr lang="ko-KR" altLang="en-US" sz="2400" b="1" dirty="0" smtClean="0">
                <a:latin typeface="+mj-lt"/>
                <a:ea typeface="나눔명조"/>
              </a:rPr>
              <a:t>팀원</a:t>
            </a:r>
            <a:endParaRPr lang="en-US" altLang="ko-KR" sz="2400" b="1" dirty="0" smtClean="0">
              <a:solidFill>
                <a:srgbClr val="3495BB"/>
              </a:solidFill>
              <a:latin typeface="+mj-lt"/>
              <a:ea typeface="나눔명조"/>
            </a:endParaRPr>
          </a:p>
          <a:p>
            <a:pPr algn="ctr">
              <a:defRPr lang="ko-KR" altLang="en-US"/>
            </a:pPr>
            <a:r>
              <a:rPr lang="ko-KR" altLang="en-US" sz="2400" b="1" dirty="0" smtClean="0">
                <a:latin typeface="+mj-lt"/>
                <a:ea typeface="나눔명조"/>
              </a:rPr>
              <a:t>프로젝트 </a:t>
            </a:r>
            <a:endParaRPr lang="en-US" altLang="ko-KR" sz="2400" b="1" dirty="0" smtClean="0">
              <a:latin typeface="+mj-lt"/>
              <a:ea typeface="나눔명조"/>
            </a:endParaRPr>
          </a:p>
          <a:p>
            <a:pPr algn="ctr">
              <a:defRPr lang="ko-KR" altLang="en-US"/>
            </a:pPr>
            <a:r>
              <a:rPr lang="ko-KR" altLang="en-US" sz="2400" b="1" dirty="0" smtClean="0">
                <a:latin typeface="+mj-lt"/>
                <a:ea typeface="나눔명조"/>
              </a:rPr>
              <a:t>소개</a:t>
            </a:r>
            <a:endParaRPr lang="en-US" altLang="ko-KR" sz="2400" b="1" dirty="0" smtClean="0">
              <a:latin typeface="+mj-lt"/>
              <a:ea typeface="나눔명조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63874" y="1419605"/>
            <a:ext cx="2016252" cy="1944242"/>
          </a:xfrm>
          <a:prstGeom prst="rect">
            <a:avLst/>
          </a:prstGeom>
          <a:noFill/>
          <a:ln w="38100" algn="ctr">
            <a:solidFill>
              <a:srgbClr val="077DAD">
                <a:alpha val="8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+mj-lt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63558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395476" y="361824"/>
            <a:ext cx="720091" cy="643338"/>
            <a:chOff x="395476" y="683493"/>
            <a:chExt cx="720091" cy="643338"/>
          </a:xfrm>
        </p:grpSpPr>
        <p:sp>
          <p:nvSpPr>
            <p:cNvPr id="4" name="TextBox 3"/>
            <p:cNvSpPr txBox="1"/>
            <p:nvPr/>
          </p:nvSpPr>
          <p:spPr>
            <a:xfrm>
              <a:off x="395476" y="819938"/>
              <a:ext cx="720090" cy="39241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900" b="1" dirty="0" smtClean="0">
                  <a:solidFill>
                    <a:srgbClr val="077DAD"/>
                  </a:solidFill>
                  <a:latin typeface="+mj-lt"/>
                  <a:ea typeface="나눔고딕"/>
                </a:rPr>
                <a:t>1</a:t>
              </a:r>
            </a:p>
            <a:p>
              <a:pPr algn="ctr">
                <a:defRPr lang="ko-KR" altLang="en-US"/>
              </a:pPr>
              <a:r>
                <a:rPr lang="ko-KR" altLang="en-US" sz="1050" b="1" dirty="0" smtClean="0">
                  <a:solidFill>
                    <a:srgbClr val="077DAD"/>
                  </a:solidFill>
                  <a:latin typeface="+mj-lt"/>
                  <a:ea typeface="나눔고딕"/>
                </a:rPr>
                <a:t>팀원소</a:t>
              </a:r>
              <a:r>
                <a:rPr lang="ko-KR" altLang="en-US" sz="1050" b="1" dirty="0">
                  <a:solidFill>
                    <a:srgbClr val="077DAD"/>
                  </a:solidFill>
                  <a:latin typeface="+mj-lt"/>
                  <a:ea typeface="나눔고딕"/>
                </a:rPr>
                <a:t>개</a:t>
              </a:r>
              <a:endParaRPr lang="en-US" altLang="ko-KR" sz="900" b="1" dirty="0" smtClean="0">
                <a:solidFill>
                  <a:srgbClr val="077DAD"/>
                </a:solidFill>
                <a:latin typeface="+mj-lt"/>
                <a:ea typeface="나눔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19698" y="2563077"/>
            <a:ext cx="1015057" cy="461665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dist">
              <a:defRPr lang="ko-KR" altLang="en-US"/>
            </a:pPr>
            <a:r>
              <a:rPr lang="ko-KR" altLang="en-US" sz="1200" b="1" dirty="0" smtClean="0">
                <a:solidFill>
                  <a:schemeClr val="bg1"/>
                </a:solidFill>
                <a:latin typeface="+mj-lt"/>
                <a:ea typeface="나눔고딕"/>
              </a:rPr>
              <a:t>프로젝트 </a:t>
            </a:r>
            <a:endParaRPr lang="en-US" altLang="ko-KR" sz="1200" b="1" dirty="0" smtClean="0">
              <a:solidFill>
                <a:schemeClr val="bg1"/>
              </a:solidFill>
              <a:latin typeface="+mj-lt"/>
              <a:ea typeface="나눔고딕"/>
            </a:endParaRPr>
          </a:p>
          <a:p>
            <a:pPr algn="dist">
              <a:defRPr lang="ko-KR" altLang="en-US"/>
            </a:pPr>
            <a:r>
              <a:rPr lang="ko-KR" altLang="en-US" sz="1200" b="1" dirty="0" smtClean="0">
                <a:solidFill>
                  <a:schemeClr val="bg1"/>
                </a:solidFill>
                <a:latin typeface="+mj-lt"/>
                <a:ea typeface="나눔고딕"/>
              </a:rPr>
              <a:t>소개</a:t>
            </a:r>
            <a:endParaRPr lang="ko-KR" altLang="en-US" sz="1200" b="1" dirty="0">
              <a:solidFill>
                <a:schemeClr val="bg1"/>
              </a:solidFill>
              <a:latin typeface="+mj-lt"/>
              <a:ea typeface="나눔고딕"/>
            </a:endParaRPr>
          </a:p>
        </p:txBody>
      </p:sp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48" name="TextBox 22"/>
          <p:cNvSpPr txBox="1"/>
          <p:nvPr/>
        </p:nvSpPr>
        <p:spPr>
          <a:xfrm>
            <a:off x="2781722" y="2639723"/>
            <a:ext cx="5558702" cy="23083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600" b="1" spc="-100" dirty="0" smtClean="0">
                <a:latin typeface="+mj-lt"/>
                <a:ea typeface="나눔고딕"/>
              </a:rPr>
              <a:t>이름 </a:t>
            </a:r>
            <a:r>
              <a:rPr lang="en-US" altLang="ko-KR" sz="1600" b="1" spc="-100" dirty="0" smtClean="0">
                <a:latin typeface="+mj-lt"/>
                <a:ea typeface="나눔고딕"/>
              </a:rPr>
              <a:t>: </a:t>
            </a:r>
            <a:r>
              <a:rPr lang="ko-KR" altLang="en-US" sz="1600" b="1" spc="-100" dirty="0" smtClean="0">
                <a:latin typeface="+mj-lt"/>
                <a:ea typeface="나눔고딕"/>
              </a:rPr>
              <a:t>영화 정보 사이트</a:t>
            </a:r>
            <a:endParaRPr lang="en-US" altLang="ko-KR" sz="1600" b="1" dirty="0" smtClean="0">
              <a:latin typeface="+mj-lt"/>
            </a:endParaRPr>
          </a:p>
          <a:p>
            <a:pPr fontAlgn="base"/>
            <a:endParaRPr lang="en-US" altLang="ko-KR" sz="1600" b="1" dirty="0" smtClean="0">
              <a:latin typeface="+mj-lt"/>
            </a:endParaRPr>
          </a:p>
          <a:p>
            <a:pPr fontAlgn="base"/>
            <a:r>
              <a:rPr lang="ko-KR" altLang="en-US" sz="1600" b="1" dirty="0" smtClean="0">
                <a:latin typeface="+mj-lt"/>
              </a:rPr>
              <a:t>동기</a:t>
            </a:r>
            <a:r>
              <a:rPr lang="ko-KR" altLang="en-US" sz="1600" dirty="0" smtClean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	</a:t>
            </a:r>
            <a:endParaRPr lang="en-US" altLang="ko-KR" sz="1600" dirty="0" smtClean="0">
              <a:latin typeface="+mj-lt"/>
            </a:endParaRPr>
          </a:p>
          <a:p>
            <a:pPr fontAlgn="base"/>
            <a:endParaRPr lang="en-US" altLang="ko-KR" sz="1600" dirty="0" smtClean="0">
              <a:latin typeface="+mj-lt"/>
            </a:endParaRPr>
          </a:p>
          <a:p>
            <a:pPr fontAlgn="base"/>
            <a:r>
              <a:rPr lang="en-US" altLang="ko-KR" sz="1600" dirty="0" smtClean="0">
                <a:latin typeface="+mj-lt"/>
              </a:rPr>
              <a:t>- </a:t>
            </a:r>
            <a:r>
              <a:rPr lang="ko-KR" altLang="en-US" sz="1600" dirty="0">
                <a:latin typeface="+mj-lt"/>
              </a:rPr>
              <a:t>해당 영화에 관련된 정보를 쉽게 </a:t>
            </a:r>
            <a:r>
              <a:rPr lang="ko-KR" altLang="en-US" sz="1600" dirty="0" smtClean="0">
                <a:latin typeface="+mj-lt"/>
              </a:rPr>
              <a:t>접</a:t>
            </a:r>
            <a:r>
              <a:rPr lang="ko-KR" altLang="en-US" sz="1600" dirty="0">
                <a:latin typeface="+mj-lt"/>
              </a:rPr>
              <a:t>근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  <a:p>
            <a:pPr fontAlgn="base"/>
            <a:r>
              <a:rPr lang="ko-KR" altLang="en-US" sz="1600" dirty="0">
                <a:latin typeface="+mj-lt"/>
              </a:rPr>
              <a:t>	</a:t>
            </a:r>
            <a:endParaRPr lang="en-US" altLang="ko-KR" sz="1600" dirty="0" smtClean="0">
              <a:latin typeface="+mj-lt"/>
            </a:endParaRPr>
          </a:p>
          <a:p>
            <a:pPr fontAlgn="base"/>
            <a:r>
              <a:rPr lang="en-US" altLang="ko-KR" sz="1600" dirty="0" smtClean="0">
                <a:latin typeface="+mj-lt"/>
              </a:rPr>
              <a:t>- </a:t>
            </a:r>
            <a:r>
              <a:rPr lang="ko-KR" altLang="en-US" sz="1600" dirty="0">
                <a:latin typeface="+mj-lt"/>
              </a:rPr>
              <a:t>개발자 </a:t>
            </a:r>
            <a:r>
              <a:rPr lang="ko-KR" altLang="en-US" sz="1600" dirty="0" smtClean="0">
                <a:latin typeface="+mj-lt"/>
              </a:rPr>
              <a:t>프로그</a:t>
            </a:r>
            <a:r>
              <a:rPr lang="ko-KR" altLang="en-US" sz="1600" dirty="0">
                <a:latin typeface="+mj-lt"/>
              </a:rPr>
              <a:t>램</a:t>
            </a:r>
            <a:r>
              <a:rPr lang="ko-KR" altLang="en-US" sz="1600" dirty="0" smtClean="0">
                <a:latin typeface="+mj-lt"/>
              </a:rPr>
              <a:t>을 </a:t>
            </a:r>
            <a:r>
              <a:rPr lang="ko-KR" altLang="en-US" sz="1600" dirty="0">
                <a:latin typeface="+mj-lt"/>
              </a:rPr>
              <a:t>만들어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쉽게 정보를 </a:t>
            </a:r>
            <a:r>
              <a:rPr lang="ko-KR" altLang="en-US" sz="1600" dirty="0" smtClean="0">
                <a:latin typeface="+mj-lt"/>
              </a:rPr>
              <a:t>넣음</a:t>
            </a:r>
            <a:endParaRPr lang="ko-KR" altLang="en-US" sz="1600" dirty="0">
              <a:latin typeface="+mj-lt"/>
            </a:endParaRPr>
          </a:p>
          <a:p>
            <a:pPr fontAlgn="base"/>
            <a:r>
              <a:rPr lang="ko-KR" altLang="en-US" sz="1600" dirty="0">
                <a:latin typeface="+mj-lt"/>
              </a:rPr>
              <a:t>	</a:t>
            </a:r>
            <a:endParaRPr lang="en-US" altLang="ko-KR" sz="1600" dirty="0" smtClean="0">
              <a:latin typeface="+mj-lt"/>
            </a:endParaRPr>
          </a:p>
          <a:p>
            <a:pPr fontAlgn="base"/>
            <a:r>
              <a:rPr lang="en-US" altLang="ko-KR" sz="1600" dirty="0" smtClean="0">
                <a:latin typeface="+mj-lt"/>
              </a:rPr>
              <a:t>- </a:t>
            </a:r>
            <a:r>
              <a:rPr lang="ko-KR" altLang="en-US" sz="1600" dirty="0">
                <a:latin typeface="+mj-lt"/>
              </a:rPr>
              <a:t>관리자와 고객 모두에게 편리성 제공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0756" y="734838"/>
            <a:ext cx="1093999" cy="338554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dist">
              <a:defRPr lang="ko-KR" altLang="en-US"/>
            </a:pP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나눔고딕"/>
              </a:rPr>
              <a:t>팀원구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  <a:ea typeface="나눔고딕"/>
              </a:rPr>
              <a:t>성</a:t>
            </a:r>
            <a:endParaRPr lang="ko-KR" altLang="en-US" sz="1200" b="1" dirty="0">
              <a:solidFill>
                <a:schemeClr val="bg1"/>
              </a:solidFill>
              <a:latin typeface="+mj-lt"/>
              <a:ea typeface="나눔고딕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79682"/>
              </p:ext>
            </p:extLst>
          </p:nvPr>
        </p:nvGraphicFramePr>
        <p:xfrm>
          <a:off x="2771800" y="733425"/>
          <a:ext cx="5257800" cy="1508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98804"/>
                <a:gridCol w="1278509"/>
                <a:gridCol w="1566037"/>
                <a:gridCol w="1314450"/>
              </a:tblGrid>
              <a:tr h="3261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학번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effectLst/>
                        </a:rPr>
                        <a:t>이름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effectLst/>
                        </a:rPr>
                        <a:t>담당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기여도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B489084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effectLst/>
                        </a:rPr>
                        <a:t>허인성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DB+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발표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34%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effectLst/>
                        </a:rPr>
                        <a:t>B489089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유호영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DB+java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연동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33%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effectLst/>
                        </a:rPr>
                        <a:t>B289037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박연준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제작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연동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33%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395476" y="361824"/>
            <a:ext cx="720091" cy="643338"/>
            <a:chOff x="395476" y="683493"/>
            <a:chExt cx="720091" cy="643338"/>
          </a:xfrm>
        </p:grpSpPr>
        <p:sp>
          <p:nvSpPr>
            <p:cNvPr id="4" name="TextBox 3"/>
            <p:cNvSpPr txBox="1"/>
            <p:nvPr/>
          </p:nvSpPr>
          <p:spPr>
            <a:xfrm>
              <a:off x="395476" y="819938"/>
              <a:ext cx="720090" cy="415498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dist">
                <a:defRPr lang="ko-KR" altLang="en-US"/>
              </a:pPr>
              <a:r>
                <a:rPr lang="en-US" altLang="ko-KR" sz="1050" b="1" dirty="0">
                  <a:solidFill>
                    <a:srgbClr val="077DAD"/>
                  </a:solidFill>
                  <a:latin typeface="나눔고딕"/>
                  <a:ea typeface="나눔고딕"/>
                </a:rPr>
                <a:t>2</a:t>
              </a:r>
              <a:endParaRPr lang="en-US" altLang="ko-KR" sz="105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r>
                <a:rPr lang="ko-KR" altLang="en-US" sz="105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프로젝</a:t>
              </a:r>
              <a:r>
                <a:rPr lang="ko-KR" altLang="en-US" sz="1050" b="1" dirty="0">
                  <a:solidFill>
                    <a:srgbClr val="077DAD"/>
                  </a:solidFill>
                  <a:latin typeface="나눔고딕"/>
                  <a:ea typeface="나눔고딕"/>
                </a:rPr>
                <a:t>트</a:t>
              </a:r>
              <a:endParaRPr lang="en-US" altLang="ko-KR" sz="105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68437" y="863176"/>
            <a:ext cx="1187339" cy="523220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dist">
              <a:defRPr lang="ko-KR" altLang="en-US"/>
            </a:pPr>
            <a:r>
              <a:rPr lang="ko-KR" altLang="en-US" sz="1400" dirty="0" smtClean="0">
                <a:solidFill>
                  <a:schemeClr val="bg1"/>
                </a:solidFill>
                <a:latin typeface="나눔고딕"/>
                <a:ea typeface="나눔고딕"/>
              </a:rPr>
              <a:t>프로젝트</a:t>
            </a:r>
            <a:endParaRPr lang="en-US" altLang="ko-KR" sz="1400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dist">
              <a:defRPr lang="ko-KR" altLang="en-US"/>
            </a:pPr>
            <a:r>
              <a:rPr lang="ko-KR" altLang="en-US" sz="1400" dirty="0" smtClean="0">
                <a:solidFill>
                  <a:schemeClr val="bg1"/>
                </a:solidFill>
                <a:latin typeface="나눔고딕"/>
                <a:ea typeface="나눔고딕"/>
              </a:rPr>
              <a:t>기</a:t>
            </a:r>
            <a:r>
              <a:rPr lang="ko-KR" altLang="en-US" sz="1400" dirty="0">
                <a:solidFill>
                  <a:schemeClr val="bg1"/>
                </a:solidFill>
                <a:latin typeface="나눔고딕"/>
                <a:ea typeface="나눔고딕"/>
              </a:rPr>
              <a:t>능</a:t>
            </a:r>
          </a:p>
        </p:txBody>
      </p:sp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68437" y="1599642"/>
            <a:ext cx="6138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 smtClean="0"/>
              <a:t>기능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- </a:t>
            </a:r>
            <a:r>
              <a:rPr lang="ko-KR" altLang="en-US" dirty="0" smtClean="0"/>
              <a:t>프로그램에서 </a:t>
            </a:r>
            <a:r>
              <a:rPr lang="ko-KR" altLang="en-US" dirty="0" smtClean="0"/>
              <a:t>검색 엔진 제공</a:t>
            </a:r>
          </a:p>
          <a:p>
            <a:pPr fontAlgn="base"/>
            <a:r>
              <a:rPr lang="ko-KR" altLang="en-US" dirty="0" smtClean="0"/>
              <a:t>	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- </a:t>
            </a:r>
            <a:r>
              <a:rPr lang="ko-KR" altLang="en-US" dirty="0" smtClean="0"/>
              <a:t>영화에서 배우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감독</a:t>
            </a:r>
            <a:r>
              <a:rPr lang="en-US" altLang="ko-KR" dirty="0" smtClean="0"/>
              <a:t>,OST,</a:t>
            </a:r>
            <a:r>
              <a:rPr lang="ko-KR" altLang="en-US" dirty="0" smtClean="0"/>
              <a:t>평점 등으로 세분화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0579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2CF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368437" y="863176"/>
            <a:ext cx="1259347" cy="369332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나눔고딕"/>
                <a:ea typeface="나눔고딕"/>
              </a:rPr>
              <a:t>개발환</a:t>
            </a:r>
            <a:r>
              <a:rPr lang="ko-KR" altLang="en-US" dirty="0">
                <a:solidFill>
                  <a:schemeClr val="bg1"/>
                </a:solidFill>
                <a:latin typeface="나눔고딕"/>
                <a:ea typeface="나눔고딕"/>
              </a:rPr>
              <a:t>경</a:t>
            </a:r>
            <a:endParaRPr lang="en-US" altLang="ko-KR" sz="120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9" name="한쪽 모서리가 둥근 사각형 38"/>
          <p:cNvSpPr/>
          <p:nvPr/>
        </p:nvSpPr>
        <p:spPr>
          <a:xfrm>
            <a:off x="-396621" y="-380619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한쪽 모서리가 둥근 사각형 40"/>
          <p:cNvSpPr/>
          <p:nvPr/>
        </p:nvSpPr>
        <p:spPr>
          <a:xfrm>
            <a:off x="-396621" y="4948047"/>
            <a:ext cx="12169522" cy="576072"/>
          </a:xfrm>
          <a:prstGeom prst="round1Rect">
            <a:avLst>
              <a:gd name="adj" fmla="val 16667"/>
            </a:avLst>
          </a:prstGeom>
          <a:solidFill>
            <a:srgbClr val="036298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231740" y="1232508"/>
            <a:ext cx="55623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400" b="1" dirty="0" smtClean="0"/>
              <a:t>Windows7, Windows10</a:t>
            </a:r>
          </a:p>
          <a:p>
            <a:pPr algn="ctr" fontAlgn="base"/>
            <a:endParaRPr lang="en-US" altLang="ko-KR" sz="2400" b="1" dirty="0" smtClean="0"/>
          </a:p>
          <a:p>
            <a:pPr algn="ctr" fontAlgn="base"/>
            <a:r>
              <a:rPr lang="en-US" altLang="ko-KR" sz="2400" b="1" dirty="0" smtClean="0"/>
              <a:t>MySQL</a:t>
            </a:r>
          </a:p>
          <a:p>
            <a:pPr algn="ctr" fontAlgn="base"/>
            <a:r>
              <a:rPr lang="en-US" altLang="ko-KR" sz="2400" b="1" dirty="0" smtClean="0"/>
              <a:t> </a:t>
            </a:r>
          </a:p>
          <a:p>
            <a:pPr algn="ctr" fontAlgn="base"/>
            <a:r>
              <a:rPr lang="en-US" altLang="ko-KR" sz="2400" b="1" dirty="0"/>
              <a:t>J</a:t>
            </a:r>
            <a:r>
              <a:rPr lang="en-US" altLang="ko-KR" sz="2400" b="1" dirty="0" smtClean="0"/>
              <a:t>ava</a:t>
            </a:r>
            <a:endParaRPr lang="en-US" altLang="ko-KR" sz="2400" b="1" dirty="0"/>
          </a:p>
          <a:p>
            <a:pPr algn="ctr" fontAlgn="base"/>
            <a:endParaRPr lang="en-US" altLang="ko-KR" sz="2400" b="1" dirty="0" smtClean="0"/>
          </a:p>
          <a:p>
            <a:pPr algn="ctr" fontAlgn="base"/>
            <a:r>
              <a:rPr lang="en-US" altLang="ko-KR" sz="2400" b="1" dirty="0" smtClean="0"/>
              <a:t> PUTTY</a:t>
            </a:r>
            <a:endParaRPr lang="ko-KR" altLang="en-US" sz="24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95476" y="361824"/>
            <a:ext cx="720091" cy="643338"/>
            <a:chOff x="395476" y="683493"/>
            <a:chExt cx="720091" cy="643338"/>
          </a:xfrm>
        </p:grpSpPr>
        <p:sp>
          <p:nvSpPr>
            <p:cNvPr id="15" name="TextBox 14"/>
            <p:cNvSpPr txBox="1"/>
            <p:nvPr/>
          </p:nvSpPr>
          <p:spPr>
            <a:xfrm>
              <a:off x="395476" y="819938"/>
              <a:ext cx="720090" cy="39241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dist">
                <a:defRPr lang="ko-KR" altLang="en-US"/>
              </a:pPr>
              <a:r>
                <a:rPr lang="en-US" altLang="ko-KR" sz="900" b="1" dirty="0">
                  <a:solidFill>
                    <a:srgbClr val="077DAD"/>
                  </a:solidFill>
                  <a:latin typeface="나눔고딕"/>
                  <a:ea typeface="나눔고딕"/>
                </a:rPr>
                <a:t>3</a:t>
              </a:r>
              <a:endParaRPr lang="en-US" altLang="ko-KR" sz="90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dist">
                <a:defRPr lang="ko-KR" altLang="en-US"/>
              </a:pPr>
              <a:r>
                <a:rPr lang="ko-KR" altLang="en-US" sz="105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개발환</a:t>
              </a:r>
              <a:r>
                <a:rPr lang="ko-KR" altLang="en-US" sz="1050" b="1" dirty="0">
                  <a:solidFill>
                    <a:srgbClr val="077DAD"/>
                  </a:solidFill>
                  <a:latin typeface="나눔고딕"/>
                  <a:ea typeface="나눔고딕"/>
                </a:rPr>
                <a:t>경</a:t>
              </a:r>
              <a:endParaRPr lang="en-US" altLang="ko-KR" sz="90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079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344523" y="-2036826"/>
            <a:ext cx="11488523" cy="7180326"/>
          </a:xfrm>
          <a:prstGeom prst="rect">
            <a:avLst/>
          </a:prstGeom>
        </p:spPr>
      </p:pic>
      <p:sp>
        <p:nvSpPr>
          <p:cNvPr id="20" name="평행 사변형 19"/>
          <p:cNvSpPr/>
          <p:nvPr/>
        </p:nvSpPr>
        <p:spPr>
          <a:xfrm>
            <a:off x="-1110103" y="0"/>
            <a:ext cx="11664000" cy="5144400"/>
          </a:xfrm>
          <a:prstGeom prst="parallelogram">
            <a:avLst>
              <a:gd name="adj" fmla="val 25000"/>
            </a:avLst>
          </a:prstGeom>
          <a:solidFill>
            <a:schemeClr val="bg1">
              <a:alpha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563874" y="1635646"/>
            <a:ext cx="1937765" cy="13849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1" dirty="0" smtClean="0">
                <a:solidFill>
                  <a:srgbClr val="3495BB"/>
                </a:solidFill>
                <a:latin typeface="나눔명조"/>
                <a:ea typeface="나눔명조"/>
              </a:rPr>
              <a:t>0</a:t>
            </a:r>
            <a:r>
              <a:rPr lang="en-US" altLang="ko-KR" sz="2800" b="1" dirty="0" smtClean="0">
                <a:solidFill>
                  <a:srgbClr val="3495BB"/>
                </a:solidFill>
                <a:latin typeface="나눔명조"/>
                <a:ea typeface="나눔명조"/>
              </a:rPr>
              <a:t>2</a:t>
            </a:r>
            <a:endParaRPr lang="ko-KR" altLang="en-US" sz="2800" b="1" dirty="0">
              <a:solidFill>
                <a:srgbClr val="3495BB"/>
              </a:solidFill>
              <a:latin typeface="나눔명조"/>
              <a:ea typeface="나눔명조"/>
            </a:endParaRPr>
          </a:p>
          <a:p>
            <a:pPr algn="dist">
              <a:defRPr lang="ko-KR" altLang="en-US"/>
            </a:pPr>
            <a:r>
              <a:rPr lang="en-US" altLang="ko-KR" sz="2800" b="1" dirty="0" smtClean="0">
                <a:latin typeface="나눔고딕"/>
                <a:ea typeface="나눔고딕"/>
              </a:rPr>
              <a:t>DB</a:t>
            </a:r>
            <a:endParaRPr lang="en-US" altLang="ko-KR" sz="2800" b="1" dirty="0">
              <a:latin typeface="나눔고딕"/>
              <a:ea typeface="나눔고딕"/>
            </a:endParaRPr>
          </a:p>
          <a:p>
            <a:pPr algn="dist">
              <a:defRPr lang="ko-KR" altLang="en-US"/>
            </a:pPr>
            <a:r>
              <a:rPr lang="ko-KR" altLang="en-US" sz="2800" b="1" dirty="0" smtClean="0">
                <a:latin typeface="나눔고딕"/>
                <a:ea typeface="나눔고딕"/>
              </a:rPr>
              <a:t>다이어그램</a:t>
            </a:r>
            <a:endParaRPr lang="en-US" altLang="ko-KR" sz="2800" b="1" dirty="0">
              <a:latin typeface="나눔고딕 ExtraBold"/>
              <a:ea typeface="나눔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63874" y="1419605"/>
            <a:ext cx="2016252" cy="1944242"/>
          </a:xfrm>
          <a:prstGeom prst="rect">
            <a:avLst/>
          </a:prstGeom>
          <a:noFill/>
          <a:ln w="38100" algn="ctr">
            <a:solidFill>
              <a:srgbClr val="077DAD">
                <a:alpha val="8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DF1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403604" y="462090"/>
            <a:ext cx="6840644" cy="4219320"/>
          </a:xfrm>
          <a:prstGeom prst="rect">
            <a:avLst/>
          </a:prstGeom>
          <a:solidFill>
            <a:schemeClr val="bg1">
              <a:alpha val="75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325183" y="361824"/>
            <a:ext cx="792148" cy="643338"/>
            <a:chOff x="325183" y="683493"/>
            <a:chExt cx="792148" cy="643338"/>
          </a:xfrm>
        </p:grpSpPr>
        <p:sp>
          <p:nvSpPr>
            <p:cNvPr id="4" name="TextBox 3"/>
            <p:cNvSpPr txBox="1"/>
            <p:nvPr/>
          </p:nvSpPr>
          <p:spPr>
            <a:xfrm>
              <a:off x="325183" y="816428"/>
              <a:ext cx="792148" cy="392415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050" b="1" dirty="0">
                  <a:solidFill>
                    <a:srgbClr val="077DAD"/>
                  </a:solidFill>
                  <a:latin typeface="나눔고딕"/>
                  <a:ea typeface="나눔고딕"/>
                </a:rPr>
                <a:t>1</a:t>
              </a:r>
              <a:r>
                <a:rPr lang="en-US" altLang="ko-KR" sz="105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 DB-ER</a:t>
              </a:r>
              <a:endParaRPr lang="en-US" altLang="ko-KR" sz="900" b="1" dirty="0" smtClean="0">
                <a:solidFill>
                  <a:srgbClr val="077DAD"/>
                </a:solidFill>
                <a:latin typeface="나눔고딕"/>
                <a:ea typeface="나눔고딕"/>
              </a:endParaRPr>
            </a:p>
            <a:p>
              <a:pPr algn="ctr">
                <a:defRPr lang="ko-KR" altLang="en-US"/>
              </a:pPr>
              <a:r>
                <a:rPr lang="ko-KR" altLang="en-US" sz="900" b="1" dirty="0" smtClean="0">
                  <a:solidFill>
                    <a:srgbClr val="077DAD"/>
                  </a:solidFill>
                  <a:latin typeface="나눔고딕"/>
                  <a:ea typeface="나눔고딕"/>
                </a:rPr>
                <a:t>다이어그램</a:t>
              </a:r>
              <a:endParaRPr lang="ko-KR" altLang="en-US" sz="900" b="1" dirty="0">
                <a:solidFill>
                  <a:srgbClr val="077DAD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477" y="683493"/>
              <a:ext cx="720090" cy="643338"/>
            </a:xfrm>
            <a:prstGeom prst="rect">
              <a:avLst/>
            </a:prstGeom>
            <a:noFill/>
            <a:ln w="12700" algn="ctr">
              <a:solidFill>
                <a:srgbClr val="077DA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296719" y="1440093"/>
            <a:ext cx="2520317" cy="21236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fontAlgn="base"/>
            <a:r>
              <a:rPr lang="ko-KR" altLang="en-US" sz="1100" dirty="0"/>
              <a:t>영화 </a:t>
            </a:r>
            <a:r>
              <a:rPr lang="en-US" altLang="ko-KR" sz="1100" dirty="0"/>
              <a:t>: </a:t>
            </a:r>
            <a:r>
              <a:rPr lang="ko-KR" altLang="en-US" sz="1100" dirty="0"/>
              <a:t>메인 데이터베이스</a:t>
            </a:r>
          </a:p>
          <a:p>
            <a:pPr fontAlgn="base"/>
            <a:endParaRPr lang="en-US" altLang="ko-KR" sz="1100" dirty="0" smtClean="0"/>
          </a:p>
          <a:p>
            <a:pPr fontAlgn="base"/>
            <a:r>
              <a:rPr lang="ko-KR" altLang="en-US" sz="1100" dirty="0" smtClean="0"/>
              <a:t>감독 </a:t>
            </a:r>
            <a:r>
              <a:rPr lang="en-US" altLang="ko-KR" sz="1100" dirty="0"/>
              <a:t>: </a:t>
            </a:r>
            <a:r>
              <a:rPr lang="ko-KR" altLang="en-US" sz="1100" dirty="0"/>
              <a:t>해당 영화의 감독</a:t>
            </a:r>
            <a:endParaRPr lang="en-US" altLang="ko-KR" sz="1100" dirty="0"/>
          </a:p>
          <a:p>
            <a:pPr fontAlgn="base"/>
            <a:endParaRPr lang="en-US" altLang="ko-KR" sz="1100" dirty="0" smtClean="0"/>
          </a:p>
          <a:p>
            <a:pPr fontAlgn="base"/>
            <a:r>
              <a:rPr lang="en-US" altLang="ko-KR" sz="1100" dirty="0" smtClean="0"/>
              <a:t>OST </a:t>
            </a:r>
            <a:r>
              <a:rPr lang="en-US" altLang="ko-KR" sz="1100" dirty="0"/>
              <a:t>: </a:t>
            </a:r>
            <a:r>
              <a:rPr lang="ko-KR" altLang="en-US" sz="1100" dirty="0"/>
              <a:t>영화의 관련 </a:t>
            </a:r>
            <a:r>
              <a:rPr lang="en-US" altLang="ko-KR" sz="1100" dirty="0"/>
              <a:t>OST</a:t>
            </a:r>
          </a:p>
          <a:p>
            <a:pPr fontAlgn="base"/>
            <a:endParaRPr lang="en-US" altLang="ko-KR" sz="1100" dirty="0"/>
          </a:p>
          <a:p>
            <a:pPr fontAlgn="base"/>
            <a:r>
              <a:rPr lang="ko-KR" altLang="en-US" sz="1100" dirty="0"/>
              <a:t>배우 </a:t>
            </a:r>
            <a:r>
              <a:rPr lang="en-US" altLang="ko-KR" sz="1100" dirty="0"/>
              <a:t>: </a:t>
            </a:r>
            <a:r>
              <a:rPr lang="ko-KR" altLang="en-US" sz="1100" dirty="0"/>
              <a:t>영화의 출연한 배우</a:t>
            </a:r>
            <a:endParaRPr lang="en-US" altLang="ko-KR" sz="1100" dirty="0"/>
          </a:p>
          <a:p>
            <a:pPr fontAlgn="base"/>
            <a:endParaRPr lang="ko-KR" altLang="en-US" sz="1100" dirty="0"/>
          </a:p>
          <a:p>
            <a:pPr fontAlgn="base"/>
            <a:r>
              <a:rPr lang="ko-KR" altLang="en-US" sz="1100" dirty="0"/>
              <a:t>역할 </a:t>
            </a:r>
            <a:r>
              <a:rPr lang="en-US" altLang="ko-KR" sz="1100" dirty="0"/>
              <a:t>: </a:t>
            </a:r>
            <a:r>
              <a:rPr lang="ko-KR" altLang="en-US" sz="1100" dirty="0"/>
              <a:t>배우에 따른 역할</a:t>
            </a:r>
            <a:endParaRPr lang="en-US" altLang="ko-KR" sz="1100" dirty="0"/>
          </a:p>
          <a:p>
            <a:pPr fontAlgn="base"/>
            <a:endParaRPr lang="en-US" altLang="ko-KR" sz="1100" dirty="0"/>
          </a:p>
          <a:p>
            <a:pPr fontAlgn="base"/>
            <a:r>
              <a:rPr lang="ko-KR" altLang="en-US" sz="1100" dirty="0"/>
              <a:t>작품 </a:t>
            </a:r>
            <a:r>
              <a:rPr lang="en-US" altLang="ko-KR" sz="1100" dirty="0"/>
              <a:t>: </a:t>
            </a:r>
            <a:r>
              <a:rPr lang="ko-KR" altLang="en-US" sz="1100" dirty="0"/>
              <a:t>감독이 만든 여러 작품</a:t>
            </a:r>
            <a:endParaRPr lang="en-US" altLang="ko-KR" sz="1100" dirty="0"/>
          </a:p>
          <a:p>
            <a:pPr algn="ctr">
              <a:defRPr lang="ko-KR" altLang="en-US"/>
            </a:pPr>
            <a:r>
              <a:rPr lang="ko-KR" altLang="en-US" sz="1100" b="1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고딕"/>
                <a:ea typeface="나눔고딕"/>
              </a:rPr>
              <a:t>.</a:t>
            </a:r>
            <a:endParaRPr lang="ko-KR" altLang="en-US" sz="1100" b="1" i="0" u="none" kern="1200" spc="-100" baseline="0" dirty="0">
              <a:solidFill>
                <a:schemeClr val="bg1">
                  <a:lumMod val="30000"/>
                </a:schemeClr>
              </a:solidFill>
              <a:latin typeface="나눔고딕"/>
              <a:ea typeface="나눔고딕"/>
            </a:endParaRPr>
          </a:p>
        </p:txBody>
      </p:sp>
      <p:cxnSp>
        <p:nvCxnSpPr>
          <p:cNvPr id="57" name="직선 화살표 연결선 59"/>
          <p:cNvCxnSpPr/>
          <p:nvPr/>
        </p:nvCxnSpPr>
        <p:spPr>
          <a:xfrm>
            <a:off x="4949044" y="2671200"/>
            <a:ext cx="1301487" cy="0"/>
          </a:xfrm>
          <a:prstGeom prst="straightConnector1">
            <a:avLst/>
          </a:prstGeom>
          <a:ln algn="ctr">
            <a:solidFill>
              <a:srgbClr val="077DAD">
                <a:alpha val="79000"/>
              </a:srgb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양쪽 대괄호 61"/>
          <p:cNvSpPr/>
          <p:nvPr/>
        </p:nvSpPr>
        <p:spPr>
          <a:xfrm>
            <a:off x="6300191" y="1051200"/>
            <a:ext cx="1943807" cy="3240000"/>
          </a:xfrm>
          <a:prstGeom prst="bracketPair">
            <a:avLst>
              <a:gd name="adj" fmla="val 16667"/>
            </a:avLst>
          </a:prstGeom>
          <a:ln algn="ctr">
            <a:solidFill>
              <a:srgbClr val="349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75656" y="674600"/>
            <a:ext cx="1356688" cy="276999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dist">
              <a:defRPr lang="ko-KR" altLang="en-US"/>
            </a:pPr>
            <a:r>
              <a:rPr lang="en-US" altLang="ko-KR" sz="1200" dirty="0" smtClean="0">
                <a:solidFill>
                  <a:schemeClr val="bg1"/>
                </a:solidFill>
                <a:latin typeface="나눔고딕"/>
                <a:ea typeface="나눔고딕"/>
              </a:rPr>
              <a:t>ER-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"/>
                <a:ea typeface="나눔고딕"/>
              </a:rPr>
              <a:t>다이어그램</a:t>
            </a:r>
            <a:endParaRPr lang="en-US" altLang="ko-KR" sz="120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2678" y="587092"/>
            <a:ext cx="1079327" cy="276999"/>
          </a:xfrm>
          <a:prstGeom prst="rect">
            <a:avLst/>
          </a:prstGeom>
          <a:solidFill>
            <a:srgbClr val="077DAD">
              <a:alpha val="80000"/>
            </a:srgb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dist">
              <a:defRPr lang="ko-KR" altLang="en-US"/>
            </a:pPr>
            <a:r>
              <a:rPr lang="ko-KR" altLang="en-US" sz="1200" dirty="0" smtClean="0">
                <a:solidFill>
                  <a:schemeClr val="bg1"/>
                </a:solidFill>
                <a:latin typeface="나눔고딕"/>
                <a:ea typeface="나눔고딕"/>
              </a:rPr>
              <a:t>구</a:t>
            </a:r>
            <a:r>
              <a:rPr lang="ko-KR" altLang="en-US" sz="1200" dirty="0">
                <a:solidFill>
                  <a:schemeClr val="bg1"/>
                </a:solidFill>
                <a:latin typeface="나눔고딕"/>
                <a:ea typeface="나눔고딕"/>
              </a:rPr>
              <a:t>성</a:t>
            </a:r>
            <a:endParaRPr lang="en-US" altLang="ko-KR" sz="120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pic>
        <p:nvPicPr>
          <p:cNvPr id="1028" name="Picture 4" descr="C:\Users\main\Desktop\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218066"/>
            <a:ext cx="3944112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344523" y="-2036826"/>
            <a:ext cx="11488523" cy="7180326"/>
          </a:xfrm>
          <a:prstGeom prst="rect">
            <a:avLst/>
          </a:prstGeom>
        </p:spPr>
      </p:pic>
      <p:sp>
        <p:nvSpPr>
          <p:cNvPr id="20" name="평행 사변형 19"/>
          <p:cNvSpPr/>
          <p:nvPr/>
        </p:nvSpPr>
        <p:spPr>
          <a:xfrm>
            <a:off x="-1110103" y="0"/>
            <a:ext cx="11664000" cy="5144400"/>
          </a:xfrm>
          <a:prstGeom prst="parallelogram">
            <a:avLst>
              <a:gd name="adj" fmla="val 25000"/>
            </a:avLst>
          </a:prstGeom>
          <a:solidFill>
            <a:schemeClr val="bg1">
              <a:alpha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563874" y="1635646"/>
            <a:ext cx="1937765" cy="132343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 dirty="0" smtClean="0">
                <a:solidFill>
                  <a:srgbClr val="3495BB"/>
                </a:solidFill>
                <a:latin typeface="나눔명조"/>
                <a:ea typeface="나눔명조"/>
              </a:rPr>
              <a:t>0</a:t>
            </a:r>
            <a:r>
              <a:rPr lang="en-US" altLang="ko-KR" sz="2400" b="1" dirty="0" smtClean="0">
                <a:solidFill>
                  <a:srgbClr val="3495BB"/>
                </a:solidFill>
                <a:latin typeface="나눔명조"/>
                <a:ea typeface="나눔명조"/>
              </a:rPr>
              <a:t>3</a:t>
            </a:r>
          </a:p>
          <a:p>
            <a:pPr algn="ctr">
              <a:defRPr lang="ko-KR" altLang="en-US"/>
            </a:pPr>
            <a:r>
              <a:rPr lang="en-US" altLang="ko-KR" sz="2800" b="1" dirty="0" smtClean="0">
                <a:latin typeface="나눔고딕"/>
                <a:ea typeface="나눔고딕"/>
              </a:rPr>
              <a:t>DB</a:t>
            </a:r>
            <a:endParaRPr lang="en-US" altLang="ko-KR" sz="2800" b="1" dirty="0">
              <a:latin typeface="나눔고딕 ExtraBold"/>
              <a:ea typeface="나눔고딕"/>
            </a:endParaRPr>
          </a:p>
          <a:p>
            <a:pPr algn="dist">
              <a:defRPr lang="ko-KR" altLang="en-US"/>
            </a:pPr>
            <a:r>
              <a:rPr lang="ko-KR" altLang="en-US" sz="2800" b="1" dirty="0" smtClean="0">
                <a:latin typeface="나눔고딕 ExtraBold"/>
                <a:ea typeface="나눔고딕"/>
              </a:rPr>
              <a:t>테이</a:t>
            </a:r>
            <a:r>
              <a:rPr lang="ko-KR" altLang="en-US" sz="2800" b="1" dirty="0">
                <a:latin typeface="나눔고딕 ExtraBold"/>
                <a:ea typeface="나눔고딕"/>
              </a:rPr>
              <a:t>블</a:t>
            </a:r>
            <a:endParaRPr lang="en-US" altLang="ko-KR" sz="2800" b="1" dirty="0">
              <a:latin typeface="나눔고딕"/>
              <a:ea typeface="나눔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63874" y="1419605"/>
            <a:ext cx="2016252" cy="1944242"/>
          </a:xfrm>
          <a:prstGeom prst="rect">
            <a:avLst/>
          </a:prstGeom>
          <a:noFill/>
          <a:ln w="38100" algn="ctr">
            <a:solidFill>
              <a:srgbClr val="077DAD">
                <a:alpha val="8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78332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444</Words>
  <Application>Microsoft Office PowerPoint</Application>
  <PresentationFormat>화면 슬라이드 쇼(16:9)</PresentationFormat>
  <Paragraphs>218</Paragraphs>
  <Slides>20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미래</dc:creator>
  <cp:lastModifiedBy>Ryu</cp:lastModifiedBy>
  <cp:revision>160</cp:revision>
  <dcterms:created xsi:type="dcterms:W3CDTF">2015-11-08T11:49:12Z</dcterms:created>
  <dcterms:modified xsi:type="dcterms:W3CDTF">2016-12-11T18:22:11Z</dcterms:modified>
</cp:coreProperties>
</file>