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34"/>
  </p:sldMasterIdLst>
  <p:notesMasterIdLst>
    <p:notesMasterId r:id="rId36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 horzBarState="maximized">
    <p:restoredLeft sz="9702"/>
    <p:restoredTop sz="94660"/>
  </p:normalViewPr>
  <p:slideViewPr>
    <p:cSldViewPr>
      <p:cViewPr varScale="1">
        <p:scale>
          <a:sx n="68" d="100"/>
          <a:sy n="68" d="100"/>
        </p:scale>
        <p:origin x="-162" y="-10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slideMaster" Target="slideMasters/slideMaster1.xml"  /><Relationship Id="rId35" Type="http://schemas.openxmlformats.org/officeDocument/2006/relationships/theme" Target="theme/theme1.xml"  /><Relationship Id="rId36" Type="http://schemas.openxmlformats.org/officeDocument/2006/relationships/notesMaster" Target="notesMasters/notesMaster1.xml"  /><Relationship Id="rId37" Type="http://schemas.openxmlformats.org/officeDocument/2006/relationships/tableStyles" Target="tableStyles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1385A0E9-41B8-433D-BA16-8B7FED7DD5CD}" type="datetimeFigureOut">
              <a:rPr lang="ko-KR" altLang="en-US"/>
              <a:pPr/>
              <a:t>2015-02-09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8B8DE0EB-46E7-4CC0-9B9C-AE9284EA86A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2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3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4</a:t>
            </a:fld>
            <a:endParaRPr lang="en-US" altLang="en-US"/>
          </a:p>
        </p:txBody>
      </p:sp>
    </p:spTree>
  </p:cSld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9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599425-1291-4860-91A8-ADE5CA5A8063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B30EDBD-1C2D-4C1E-B459-B60219FAB484}" type="datetimeFigureOut">
              <a:rPr lang="ko-KR" altLang="en-US"/>
              <a:pPr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jpeg"  /><Relationship Id="rId3" Type="http://schemas.openxmlformats.org/officeDocument/2006/relationships/image" Target="../media/image25.jpeg"  /><Relationship Id="rId4" Type="http://schemas.openxmlformats.org/officeDocument/2006/relationships/image" Target="../media/image26.jpeg"  /><Relationship Id="rId5" Type="http://schemas.openxmlformats.org/officeDocument/2006/relationships/notesSlide" Target="../notesSlides/notesSlide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jpeg"  /><Relationship Id="rId3" Type="http://schemas.openxmlformats.org/officeDocument/2006/relationships/image" Target="../media/image28.jpeg"  /><Relationship Id="rId4" Type="http://schemas.openxmlformats.org/officeDocument/2006/relationships/image" Target="../media/image29.jpeg"  /><Relationship Id="rId5" Type="http://schemas.openxmlformats.org/officeDocument/2006/relationships/notesSlide" Target="../notesSlides/notesSlide10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jpeg"  /><Relationship Id="rId3" Type="http://schemas.openxmlformats.org/officeDocument/2006/relationships/image" Target="../media/image31.jpeg"  /><Relationship Id="rId4" Type="http://schemas.openxmlformats.org/officeDocument/2006/relationships/image" Target="../media/image32.jpeg"  /><Relationship Id="rId5" Type="http://schemas.openxmlformats.org/officeDocument/2006/relationships/notesSlide" Target="../notesSlides/notesSlide1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3.jpeg"  /><Relationship Id="rId3" Type="http://schemas.openxmlformats.org/officeDocument/2006/relationships/image" Target="../media/image34.jpeg"  /><Relationship Id="rId4" Type="http://schemas.openxmlformats.org/officeDocument/2006/relationships/image" Target="../media/image35.jpeg"  /><Relationship Id="rId5" Type="http://schemas.openxmlformats.org/officeDocument/2006/relationships/notesSlide" Target="../notesSlides/notesSlide1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jpeg"  /><Relationship Id="rId3" Type="http://schemas.openxmlformats.org/officeDocument/2006/relationships/image" Target="../media/image37.jpeg"  /><Relationship Id="rId4" Type="http://schemas.openxmlformats.org/officeDocument/2006/relationships/image" Target="../media/image38.jpeg"  /><Relationship Id="rId5" Type="http://schemas.openxmlformats.org/officeDocument/2006/relationships/notesSlide" Target="../notesSlides/notesSlide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jpeg"  /><Relationship Id="rId3" Type="http://schemas.openxmlformats.org/officeDocument/2006/relationships/image" Target="../media/image40.jpeg"  /><Relationship Id="rId4" Type="http://schemas.openxmlformats.org/officeDocument/2006/relationships/image" Target="../media/image41.jpeg"  /><Relationship Id="rId5" Type="http://schemas.openxmlformats.org/officeDocument/2006/relationships/notesSlide" Target="../notesSlides/notesSlide1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2.jpeg"  /><Relationship Id="rId3" Type="http://schemas.openxmlformats.org/officeDocument/2006/relationships/image" Target="../media/image43.jpeg"  /><Relationship Id="rId4" Type="http://schemas.openxmlformats.org/officeDocument/2006/relationships/notesSlide" Target="../notesSlides/notesSlide15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4.jpeg"  /><Relationship Id="rId3" Type="http://schemas.openxmlformats.org/officeDocument/2006/relationships/image" Target="../media/image45.jpeg"  /><Relationship Id="rId4" Type="http://schemas.openxmlformats.org/officeDocument/2006/relationships/notesSlide" Target="../notesSlides/notesSlide16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notesSlide" Target="../notesSlides/notesSlide1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9.jpeg"  /><Relationship Id="rId3" Type="http://schemas.openxmlformats.org/officeDocument/2006/relationships/image" Target="../media/image50.jpeg"  /><Relationship Id="rId4" Type="http://schemas.openxmlformats.org/officeDocument/2006/relationships/image" Target="../media/image51.jpeg"  /><Relationship Id="rId5" Type="http://schemas.openxmlformats.org/officeDocument/2006/relationships/notesSlide" Target="../notesSlides/notesSlide1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notesSlide" Target="../notesSlides/notesSlide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2.jpeg"  /><Relationship Id="rId3" Type="http://schemas.openxmlformats.org/officeDocument/2006/relationships/image" Target="../media/image53.jpeg"  /><Relationship Id="rId4" Type="http://schemas.openxmlformats.org/officeDocument/2006/relationships/image" Target="../media/image54.jpeg"  /><Relationship Id="rId5" Type="http://schemas.openxmlformats.org/officeDocument/2006/relationships/notesSlide" Target="../notesSlides/notesSlide19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5.jpeg"  /><Relationship Id="rId3" Type="http://schemas.openxmlformats.org/officeDocument/2006/relationships/image" Target="../media/image56.jpeg"  /><Relationship Id="rId4" Type="http://schemas.openxmlformats.org/officeDocument/2006/relationships/image" Target="../media/image57.jpeg"  /><Relationship Id="rId5" Type="http://schemas.openxmlformats.org/officeDocument/2006/relationships/notesSlide" Target="../notesSlides/notesSlide20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8.jpeg"  /><Relationship Id="rId3" Type="http://schemas.openxmlformats.org/officeDocument/2006/relationships/image" Target="../media/image59.jpeg"  /><Relationship Id="rId4" Type="http://schemas.openxmlformats.org/officeDocument/2006/relationships/image" Target="../media/image60.jpeg"  /><Relationship Id="rId5" Type="http://schemas.openxmlformats.org/officeDocument/2006/relationships/notesSlide" Target="../notesSlides/notesSlide2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1.jpeg"  /><Relationship Id="rId3" Type="http://schemas.openxmlformats.org/officeDocument/2006/relationships/image" Target="../media/image62.jpeg"  /><Relationship Id="rId4" Type="http://schemas.openxmlformats.org/officeDocument/2006/relationships/image" Target="../media/image63.jpeg"  /><Relationship Id="rId5" Type="http://schemas.openxmlformats.org/officeDocument/2006/relationships/notesSlide" Target="../notesSlides/notesSlide2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4.jpeg"  /><Relationship Id="rId3" Type="http://schemas.openxmlformats.org/officeDocument/2006/relationships/image" Target="../media/image65.jpeg"  /><Relationship Id="rId4" Type="http://schemas.openxmlformats.org/officeDocument/2006/relationships/image" Target="../media/image66.jpeg"  /><Relationship Id="rId5" Type="http://schemas.openxmlformats.org/officeDocument/2006/relationships/notesSlide" Target="../notesSlides/notesSlide2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7.jpeg"  /><Relationship Id="rId3" Type="http://schemas.openxmlformats.org/officeDocument/2006/relationships/image" Target="../media/image68.jpeg"  /><Relationship Id="rId4" Type="http://schemas.openxmlformats.org/officeDocument/2006/relationships/image" Target="../media/image69.jpeg"  /><Relationship Id="rId5" Type="http://schemas.openxmlformats.org/officeDocument/2006/relationships/notesSlide" Target="../notesSlides/notesSlide2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0.jpeg"  /><Relationship Id="rId3" Type="http://schemas.openxmlformats.org/officeDocument/2006/relationships/image" Target="../media/image71.jpeg"  /><Relationship Id="rId4" Type="http://schemas.openxmlformats.org/officeDocument/2006/relationships/image" Target="../media/image72.jpeg"  /><Relationship Id="rId5" Type="http://schemas.openxmlformats.org/officeDocument/2006/relationships/notesSlide" Target="../notesSlides/notesSlide25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3.jpeg"  /><Relationship Id="rId3" Type="http://schemas.openxmlformats.org/officeDocument/2006/relationships/image" Target="../media/image74.jpeg"  /><Relationship Id="rId4" Type="http://schemas.openxmlformats.org/officeDocument/2006/relationships/image" Target="../media/image75.jpeg"  /><Relationship Id="rId5" Type="http://schemas.openxmlformats.org/officeDocument/2006/relationships/notesSlide" Target="../notesSlides/notesSlide26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6.jpeg"  /><Relationship Id="rId3" Type="http://schemas.openxmlformats.org/officeDocument/2006/relationships/image" Target="../media/image77.jpeg"  /><Relationship Id="rId4" Type="http://schemas.openxmlformats.org/officeDocument/2006/relationships/notesSlide" Target="../notesSlides/notesSlide2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8.jpeg"  /><Relationship Id="rId3" Type="http://schemas.openxmlformats.org/officeDocument/2006/relationships/image" Target="../media/image79.jpeg"  /><Relationship Id="rId4" Type="http://schemas.openxmlformats.org/officeDocument/2006/relationships/image" Target="../media/image80.jpeg"  /><Relationship Id="rId5" Type="http://schemas.openxmlformats.org/officeDocument/2006/relationships/notesSlide" Target="../notesSlides/notesSlide2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Relationship Id="rId4" Type="http://schemas.openxmlformats.org/officeDocument/2006/relationships/notesSlide" Target="../notesSlides/notesSlide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1.jpeg"  /><Relationship Id="rId3" Type="http://schemas.openxmlformats.org/officeDocument/2006/relationships/image" Target="../media/image82.jpeg"  /><Relationship Id="rId4" Type="http://schemas.openxmlformats.org/officeDocument/2006/relationships/image" Target="../media/image83.jpeg"  /><Relationship Id="rId5" Type="http://schemas.openxmlformats.org/officeDocument/2006/relationships/notesSlide" Target="../notesSlides/notesSlide29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4.jpeg"  /><Relationship Id="rId3" Type="http://schemas.openxmlformats.org/officeDocument/2006/relationships/image" Target="../media/image85.jpeg"  /><Relationship Id="rId4" Type="http://schemas.openxmlformats.org/officeDocument/2006/relationships/image" Target="../media/image86.jpeg"  /><Relationship Id="rId5" Type="http://schemas.openxmlformats.org/officeDocument/2006/relationships/notesSlide" Target="../notesSlides/notesSlide3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notesSlide" Target="../notesSlides/notes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Relationship Id="rId4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Relationship Id="rId5" Type="http://schemas.openxmlformats.org/officeDocument/2006/relationships/image" Target="../media/image13.jpeg"  /><Relationship Id="rId6" Type="http://schemas.openxmlformats.org/officeDocument/2006/relationships/image" Target="../media/image14.jpeg"  /><Relationship Id="rId7" Type="http://schemas.openxmlformats.org/officeDocument/2006/relationships/notesSlide" Target="../notesSlides/notesSlide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Relationship Id="rId4" Type="http://schemas.openxmlformats.org/officeDocument/2006/relationships/image" Target="../media/image17.jpeg"  /><Relationship Id="rId5" Type="http://schemas.openxmlformats.org/officeDocument/2006/relationships/notesSlide" Target="../notesSlides/notesSlide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jpeg"  /><Relationship Id="rId3" Type="http://schemas.openxmlformats.org/officeDocument/2006/relationships/image" Target="../media/image19.jpeg"  /><Relationship Id="rId4" Type="http://schemas.openxmlformats.org/officeDocument/2006/relationships/image" Target="../media/image20.jpeg"  /><Relationship Id="rId5" Type="http://schemas.openxmlformats.org/officeDocument/2006/relationships/notesSlide" Target="../notesSlides/notesSlide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jpeg"  /><Relationship Id="rId3" Type="http://schemas.openxmlformats.org/officeDocument/2006/relationships/image" Target="../media/image22.jpeg"  /><Relationship Id="rId4" Type="http://schemas.openxmlformats.org/officeDocument/2006/relationships/image" Target="../media/image23.jpeg"  /><Relationship Id="rId5" Type="http://schemas.openxmlformats.org/officeDocument/2006/relationships/notesSlide" Target="../notesSlides/notesSlide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2843808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936557"/>
            <a:ext cx="914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600" b="1">
                <a:solidFill>
                  <a:srgbClr val="f84818"/>
                </a:solidFill>
              </a:rPr>
              <a:t>JSON </a:t>
            </a:r>
            <a:r>
              <a:rPr lang="ko-KR" altLang="en-US" sz="2600" b="1">
                <a:solidFill>
                  <a:srgbClr val="f84818"/>
                </a:solidFill>
              </a:rPr>
              <a:t>핸들링</a:t>
            </a:r>
            <a:endParaRPr lang="ko-KR" altLang="en-US" sz="2600" b="1">
              <a:solidFill>
                <a:srgbClr val="f84818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/>
              <a:t>자바 프로젝트에서 자주 사용하는 라이브러리 익히기</a:t>
            </a:r>
            <a:endParaRPr lang="ko-KR" altLang="en-US" sz="1600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11/77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기본 문법 익히기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 </a:t>
            </a:r>
            <a:r>
              <a:rPr lang="ko-KR" altLang="en-US" sz="1700" b="1"/>
              <a:t>배열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3608" y="2348880"/>
            <a:ext cx="77768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500"/>
          </a:p>
          <a:p>
            <a:pPr lvl="0"/>
            <a:r>
              <a:rPr lang="ko-KR" altLang="en-US" sz="1500"/>
              <a:t>여러 개의 데이터를 하나로 표현하기 위해서 </a:t>
            </a:r>
            <a:r>
              <a:rPr lang="en-US" altLang="ko-KR" sz="1500"/>
              <a:t>JSON </a:t>
            </a:r>
            <a:r>
              <a:rPr lang="ko-KR" altLang="en-US" sz="1500"/>
              <a:t>배열</a:t>
            </a:r>
            <a:r>
              <a:rPr lang="en-US" altLang="ko-KR" sz="1500"/>
              <a:t>(JSON Array) </a:t>
            </a:r>
            <a:r>
              <a:rPr lang="ko-KR" altLang="en-US" sz="1500"/>
              <a:t>을 사용 </a:t>
            </a:r>
            <a:endParaRPr lang="ko-KR" altLang="en-US" sz="1500"/>
          </a:p>
        </p:txBody>
      </p:sp>
      <p:pic>
        <p:nvPicPr>
          <p:cNvPr id="6146" name="Picture 2" descr="C:\Users\Toshiba\Desktop\자바 이미지\첨부369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320861" y="3373209"/>
            <a:ext cx="6491499" cy="1867024"/>
          </a:xfrm>
          <a:prstGeom prst="rect">
            <a:avLst/>
          </a:prstGeom>
          <a:noFill/>
        </p:spPr>
      </p:pic>
      <p:sp>
        <p:nvSpPr>
          <p:cNvPr id="17" name="순서도: 추출 16"/>
          <p:cNvSpPr/>
          <p:nvPr/>
        </p:nvSpPr>
        <p:spPr>
          <a:xfrm>
            <a:off x="2771800" y="531224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1312" y="5240233"/>
            <a:ext cx="3996952" cy="263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그림 </a:t>
            </a:r>
            <a:r>
              <a:rPr lang="en-US" altLang="ko-KR" sz="1200"/>
              <a:t>20-4 JSON </a:t>
            </a:r>
            <a:r>
              <a:rPr lang="ko-KR" altLang="en-US" sz="1200"/>
              <a:t>배열에 저장 가능한 데이터형 </a:t>
            </a:r>
            <a:endParaRPr lang="ko-KR" altLang="en-US" sz="1200"/>
          </a:p>
        </p:txBody>
      </p:sp>
      <p:sp>
        <p:nvSpPr>
          <p:cNvPr id="19" name="순서도: 추출 18"/>
          <p:cNvSpPr/>
          <p:nvPr/>
        </p:nvSpPr>
        <p:spPr>
          <a:xfrm rot="5400000">
            <a:off x="813182" y="265131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12/77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기본 문법 익히기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 </a:t>
            </a:r>
            <a:r>
              <a:rPr lang="ko-KR" altLang="en-US" sz="1700" b="1"/>
              <a:t>배열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64096" y="193889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 b="1">
              <a:solidFill>
                <a:srgbClr val="ff0000"/>
              </a:solidFill>
            </a:endParaRPr>
          </a:p>
          <a:p>
            <a:pPr lvl="0"/>
            <a:r>
              <a:rPr lang="en-US" altLang="ko-KR" sz="1500" b="1">
                <a:solidFill>
                  <a:srgbClr val="ff0000"/>
                </a:solidFill>
              </a:rPr>
              <a:t>JSON </a:t>
            </a:r>
            <a:r>
              <a:rPr lang="ko-KR" altLang="en-US" sz="1500" b="1">
                <a:solidFill>
                  <a:srgbClr val="ff0000"/>
                </a:solidFill>
              </a:rPr>
              <a:t>배열을 만드는 표기법 </a:t>
            </a:r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15616" y="2492896"/>
            <a:ext cx="6768752" cy="1915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500"/>
          </a:p>
          <a:p>
            <a:pPr lvl="0"/>
            <a:r>
              <a:rPr lang="en-US" altLang="ko-KR" sz="1500"/>
              <a:t>JSON </a:t>
            </a:r>
            <a:r>
              <a:rPr lang="ko-KR" altLang="en-US" sz="1500"/>
              <a:t>배열의 시작과 끝은 대괄호를 사용</a:t>
            </a:r>
            <a:endParaRPr lang="ko-KR" altLang="en-US" sz="1500"/>
          </a:p>
          <a:p>
            <a:pPr lvl="0"/>
            <a:endParaRPr lang="en-US" altLang="ko-KR" sz="1500"/>
          </a:p>
          <a:p>
            <a:pPr lvl="0"/>
            <a:r>
              <a:rPr lang="en-US" altLang="ko-KR" sz="1500"/>
              <a:t>JSON </a:t>
            </a:r>
            <a:r>
              <a:rPr lang="ko-KR" altLang="en-US" sz="1500"/>
              <a:t>배열의 멤버 변수들은 콤마를 사용해서 구분</a:t>
            </a:r>
            <a:endParaRPr lang="ko-KR" altLang="en-US" sz="1500"/>
          </a:p>
          <a:p>
            <a:pPr lvl="0"/>
            <a:endParaRPr lang="en-US" altLang="ko-KR" sz="1500"/>
          </a:p>
          <a:p>
            <a:pPr lvl="0"/>
            <a:r>
              <a:rPr lang="en-US" altLang="ko-KR" sz="1500"/>
              <a:t>JSON </a:t>
            </a:r>
            <a:r>
              <a:rPr lang="ko-KR" altLang="en-US" sz="1500"/>
              <a:t>배열의 구성 아이템으로 </a:t>
            </a:r>
            <a:r>
              <a:rPr lang="en-US" altLang="ko-KR" sz="1500"/>
              <a:t>JSON </a:t>
            </a:r>
            <a:r>
              <a:rPr lang="ko-KR" altLang="en-US" sz="1500"/>
              <a:t>객체도 넣을 수 있음</a:t>
            </a:r>
            <a:endParaRPr lang="ko-KR" altLang="en-US" sz="1500"/>
          </a:p>
          <a:p>
            <a:pPr lvl="0"/>
            <a:endParaRPr lang="en-US" altLang="ko-KR" sz="1500"/>
          </a:p>
          <a:p>
            <a:pPr lvl="0"/>
            <a:r>
              <a:rPr lang="en-US" altLang="ko-KR" sz="1500"/>
              <a:t>JSON </a:t>
            </a:r>
            <a:r>
              <a:rPr lang="ko-KR" altLang="en-US" sz="1500"/>
              <a:t>객체의 </a:t>
            </a:r>
            <a:r>
              <a:rPr lang="en-US" altLang="ko-KR" sz="1500"/>
              <a:t>value </a:t>
            </a:r>
            <a:r>
              <a:rPr lang="ko-KR" altLang="en-US" sz="1500"/>
              <a:t>부분에는 </a:t>
            </a:r>
            <a:r>
              <a:rPr lang="en-US" altLang="ko-KR" sz="1500"/>
              <a:t>JSON </a:t>
            </a:r>
            <a:r>
              <a:rPr lang="ko-KR" altLang="en-US" sz="1500"/>
              <a:t>객체를 넣을 수 있음</a:t>
            </a:r>
            <a:endParaRPr lang="ko-KR" altLang="en-US" sz="1500"/>
          </a:p>
        </p:txBody>
      </p:sp>
      <p:grpSp>
        <p:nvGrpSpPr>
          <p:cNvPr id="24" name="그룹 23"/>
          <p:cNvGrpSpPr/>
          <p:nvPr/>
        </p:nvGrpSpPr>
        <p:grpSpPr>
          <a:xfrm rot="0">
            <a:off x="1187624" y="4725144"/>
            <a:ext cx="6984776" cy="936104"/>
            <a:chOff x="899592" y="4581128"/>
            <a:chExt cx="6984776" cy="936104"/>
          </a:xfrm>
        </p:grpSpPr>
        <p:pic>
          <p:nvPicPr>
            <p:cNvPr id="7170" name="Picture 2" descr="C:\Users\Toshiba\Desktop\자바 이미지\첨부370.jpg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1043608" y="4581128"/>
              <a:ext cx="6840760" cy="934698"/>
            </a:xfrm>
            <a:prstGeom prst="rect">
              <a:avLst/>
            </a:prstGeom>
            <a:noFill/>
          </p:spPr>
        </p:pic>
        <p:sp>
          <p:nvSpPr>
            <p:cNvPr id="23" name="순서도: 처리 22"/>
            <p:cNvSpPr/>
            <p:nvPr/>
          </p:nvSpPr>
          <p:spPr>
            <a:xfrm>
              <a:off x="899592" y="4581128"/>
              <a:ext cx="6984776" cy="936104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순서도: 추출 24"/>
          <p:cNvSpPr/>
          <p:nvPr/>
        </p:nvSpPr>
        <p:spPr>
          <a:xfrm rot="5400000">
            <a:off x="633670" y="224133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" name="순서도: 추출 25"/>
          <p:cNvSpPr/>
          <p:nvPr/>
        </p:nvSpPr>
        <p:spPr>
          <a:xfrm rot="5400000">
            <a:off x="885191" y="279533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" name="순서도: 추출 26"/>
          <p:cNvSpPr/>
          <p:nvPr/>
        </p:nvSpPr>
        <p:spPr>
          <a:xfrm rot="5400000">
            <a:off x="885191" y="327058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순서도: 추출 27"/>
          <p:cNvSpPr/>
          <p:nvPr/>
        </p:nvSpPr>
        <p:spPr>
          <a:xfrm rot="5400000">
            <a:off x="885190" y="370263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9" name="순서도: 추출 28"/>
          <p:cNvSpPr/>
          <p:nvPr/>
        </p:nvSpPr>
        <p:spPr>
          <a:xfrm rot="5400000">
            <a:off x="885190" y="413467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13/77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기본 문법 익히기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 </a:t>
            </a:r>
            <a:r>
              <a:rPr lang="ko-KR" altLang="en-US" sz="1700" b="1"/>
              <a:t>배열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3608" y="2226930"/>
            <a:ext cx="6624736" cy="542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500"/>
          </a:p>
          <a:p>
            <a:pPr lvl="0"/>
            <a:r>
              <a:rPr lang="en-US" altLang="ko-KR" sz="1500"/>
              <a:t>JSON </a:t>
            </a:r>
            <a:r>
              <a:rPr lang="ko-KR" altLang="en-US" sz="1500"/>
              <a:t>배열은 자바의 </a:t>
            </a:r>
            <a:r>
              <a:rPr lang="en-US" altLang="ko-KR" sz="1500"/>
              <a:t>ArrayList</a:t>
            </a:r>
            <a:r>
              <a:rPr lang="ko-KR" altLang="en-US" sz="1500"/>
              <a:t>와 비슷한 형태</a:t>
            </a:r>
            <a:endParaRPr lang="ko-KR" altLang="en-US" sz="1500"/>
          </a:p>
        </p:txBody>
      </p:sp>
      <p:grpSp>
        <p:nvGrpSpPr>
          <p:cNvPr id="18" name="그룹 17"/>
          <p:cNvGrpSpPr/>
          <p:nvPr/>
        </p:nvGrpSpPr>
        <p:grpSpPr>
          <a:xfrm rot="0">
            <a:off x="1979712" y="3284984"/>
            <a:ext cx="5400600" cy="2088232"/>
            <a:chOff x="1619672" y="3140968"/>
            <a:chExt cx="5400600" cy="2088232"/>
          </a:xfrm>
        </p:grpSpPr>
        <p:pic>
          <p:nvPicPr>
            <p:cNvPr id="8194" name="Picture 2" descr="C:\Users\Toshiba\Desktop\자바 이미지\첨부371.jpg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1763688" y="3140968"/>
              <a:ext cx="5184576" cy="2082986"/>
            </a:xfrm>
            <a:prstGeom prst="rect">
              <a:avLst/>
            </a:prstGeom>
            <a:noFill/>
          </p:spPr>
        </p:pic>
        <p:sp>
          <p:nvSpPr>
            <p:cNvPr id="17" name="순서도: 처리 16"/>
            <p:cNvSpPr/>
            <p:nvPr/>
          </p:nvSpPr>
          <p:spPr>
            <a:xfrm>
              <a:off x="1619672" y="3140968"/>
              <a:ext cx="5400600" cy="208823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순서도: 추출 18"/>
          <p:cNvSpPr/>
          <p:nvPr/>
        </p:nvSpPr>
        <p:spPr>
          <a:xfrm rot="5400000">
            <a:off x="813182" y="255050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14/77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기본 문법 익히기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 </a:t>
            </a:r>
            <a:r>
              <a:rPr lang="ko-KR" altLang="en-US" sz="1700" b="1"/>
              <a:t>배열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Toshiba\Desktop\자바 이미지\첨부372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899592" y="2636912"/>
            <a:ext cx="7405178" cy="2072878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2771800" y="488019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1312" y="4808185"/>
            <a:ext cx="3996952" cy="266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그림 </a:t>
            </a:r>
            <a:r>
              <a:rPr lang="en-US" altLang="ko-KR" sz="1200"/>
              <a:t>20-5 ArrayList</a:t>
            </a:r>
            <a:r>
              <a:rPr lang="ko-KR" altLang="en-US" sz="1200"/>
              <a:t>의 내용을 </a:t>
            </a:r>
            <a:r>
              <a:rPr lang="en-US" altLang="ko-KR" sz="1200"/>
              <a:t>JSON </a:t>
            </a:r>
            <a:r>
              <a:rPr lang="ko-KR" altLang="en-US" sz="1200"/>
              <a:t>배열로 바꾼 것</a:t>
            </a:r>
            <a:endParaRPr lang="ko-KR" altLang="en-US" sz="1200"/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15/77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기본 문법 익히기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 </a:t>
            </a:r>
            <a:r>
              <a:rPr lang="ko-KR" altLang="en-US" sz="1700" b="1"/>
              <a:t>배열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Toshiba\Desktop\자바 이미지\첨부373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356568" y="3476724"/>
            <a:ext cx="6527800" cy="1968500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3563888" y="552826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43400" y="5456257"/>
            <a:ext cx="3996952" cy="266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그림 </a:t>
            </a:r>
            <a:r>
              <a:rPr lang="en-US" altLang="ko-KR" sz="1200"/>
              <a:t>20-6 JSON </a:t>
            </a:r>
            <a:r>
              <a:rPr lang="ko-KR" altLang="en-US" sz="1200"/>
              <a:t>배열의 예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971600" y="2356138"/>
            <a:ext cx="65527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500"/>
              <a:t>JSON </a:t>
            </a:r>
            <a:r>
              <a:rPr lang="ko-KR" altLang="en-US" sz="1500"/>
              <a:t>객체와 </a:t>
            </a:r>
            <a:r>
              <a:rPr lang="en-US" altLang="ko-KR" sz="1500"/>
              <a:t>JSON </a:t>
            </a:r>
            <a:r>
              <a:rPr lang="ko-KR" altLang="en-US" sz="1500"/>
              <a:t>배열을 혼합하여 데이터를 구성 </a:t>
            </a:r>
            <a:endParaRPr lang="ko-KR" altLang="en-US" sz="1500"/>
          </a:p>
          <a:p>
            <a:pPr lvl="0"/>
            <a:endParaRPr lang="en-US" altLang="ko-KR" sz="1500"/>
          </a:p>
          <a:p>
            <a:pPr lvl="0"/>
            <a:r>
              <a:rPr lang="en-US" altLang="ko-KR" sz="1500"/>
              <a:t>XML</a:t>
            </a:r>
            <a:r>
              <a:rPr lang="ko-KR" altLang="en-US" sz="1500"/>
              <a:t>과 </a:t>
            </a:r>
            <a:r>
              <a:rPr lang="en-US" altLang="ko-KR" sz="1500"/>
              <a:t>JSON</a:t>
            </a:r>
            <a:r>
              <a:rPr lang="ko-KR" altLang="en-US" sz="1500"/>
              <a:t>의 문자량</a:t>
            </a:r>
            <a:r>
              <a:rPr lang="en-US" altLang="ko-KR" sz="1500"/>
              <a:t>(</a:t>
            </a:r>
            <a:r>
              <a:rPr lang="ko-KR" altLang="en-US" sz="1500"/>
              <a:t>파일 크기</a:t>
            </a:r>
            <a:r>
              <a:rPr lang="en-US" altLang="ko-KR" sz="1500"/>
              <a:t>)</a:t>
            </a:r>
            <a:r>
              <a:rPr lang="ko-KR" altLang="en-US" sz="1500"/>
              <a:t>이 다름</a:t>
            </a:r>
            <a:endParaRPr lang="ko-KR" altLang="en-US" sz="1500"/>
          </a:p>
        </p:txBody>
      </p:sp>
      <p:sp>
        <p:nvSpPr>
          <p:cNvPr id="19" name="순서도: 추출 18"/>
          <p:cNvSpPr/>
          <p:nvPr/>
        </p:nvSpPr>
        <p:spPr>
          <a:xfrm rot="5400000">
            <a:off x="741175" y="244254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/>
          <p:cNvSpPr/>
          <p:nvPr/>
        </p:nvSpPr>
        <p:spPr>
          <a:xfrm rot="5400000">
            <a:off x="741175" y="291780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17/77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기본 문법 익히기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 </a:t>
            </a:r>
            <a:r>
              <a:rPr lang="ko-KR" altLang="en-US" sz="1700" b="1"/>
              <a:t>배열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2290" name="Picture 2" descr="C:\Users\Toshiba\Desktop\자바 이미지\첨부375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2760340" y="1988840"/>
            <a:ext cx="3611860" cy="3569616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3275856" y="573325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368" y="5661248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표 </a:t>
            </a:r>
            <a:r>
              <a:rPr lang="en-US" altLang="ko-KR" sz="1200"/>
              <a:t>20-1 JSON</a:t>
            </a:r>
            <a:r>
              <a:rPr lang="ko-KR" altLang="en-US" sz="1200"/>
              <a:t>의 특수 문자 표기법 </a:t>
            </a:r>
            <a:endParaRPr lang="ko-KR" altLang="en-US" sz="1200"/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18/77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827584" y="1916832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500" b="1">
                <a:solidFill>
                  <a:srgbClr val="ff0000"/>
                </a:solidFill>
              </a:rPr>
              <a:t>JSON </a:t>
            </a:r>
            <a:r>
              <a:rPr lang="ko-KR" altLang="en-US" sz="1500" b="1">
                <a:solidFill>
                  <a:srgbClr val="ff0000"/>
                </a:solidFill>
              </a:rPr>
              <a:t>관련 </a:t>
            </a:r>
            <a:r>
              <a:rPr lang="en-US" altLang="ko-KR" sz="1500" b="1">
                <a:solidFill>
                  <a:srgbClr val="ff0000"/>
                </a:solidFill>
              </a:rPr>
              <a:t>java </a:t>
            </a:r>
            <a:r>
              <a:rPr lang="ko-KR" altLang="en-US" sz="1500" b="1">
                <a:solidFill>
                  <a:srgbClr val="ff0000"/>
                </a:solidFill>
              </a:rPr>
              <a:t>라이브러리 </a:t>
            </a:r>
            <a:endParaRPr lang="ko-KR" altLang="en-US" sz="1500" b="1">
              <a:solidFill>
                <a:srgbClr val="ff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15616" y="2744053"/>
            <a:ext cx="288032" cy="307777"/>
            <a:chOff x="5427712" y="1980456"/>
            <a:chExt cx="288032" cy="307777"/>
          </a:xfrm>
        </p:grpSpPr>
        <p:sp>
          <p:nvSpPr>
            <p:cNvPr id="16" name="타원 15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7712" y="1980456"/>
              <a:ext cx="271224" cy="2925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400">
                  <a:solidFill>
                    <a:srgbClr val="f84818"/>
                  </a:solidFill>
                </a:rPr>
                <a:t>1</a:t>
              </a:r>
              <a:endParaRPr lang="ko-KR" altLang="en-US" sz="1400">
                <a:solidFill>
                  <a:srgbClr val="f84818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1115616" y="3990255"/>
            <a:ext cx="288032" cy="307777"/>
            <a:chOff x="6588224" y="2492896"/>
            <a:chExt cx="288032" cy="307777"/>
          </a:xfrm>
        </p:grpSpPr>
        <p:sp>
          <p:nvSpPr>
            <p:cNvPr id="19" name="타원 18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8224" y="2492896"/>
              <a:ext cx="271224" cy="2940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400">
                  <a:solidFill>
                    <a:srgbClr val="f84818"/>
                  </a:solidFill>
                </a:rPr>
                <a:t>2</a:t>
              </a:r>
              <a:endParaRPr lang="ko-KR" altLang="en-US" sz="1400">
                <a:solidFill>
                  <a:srgbClr val="f84818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1115616" y="5172580"/>
            <a:ext cx="288032" cy="307777"/>
            <a:chOff x="6588224" y="2492896"/>
            <a:chExt cx="288032" cy="307777"/>
          </a:xfrm>
        </p:grpSpPr>
        <p:sp>
          <p:nvSpPr>
            <p:cNvPr id="23" name="타원 22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88224" y="2492896"/>
              <a:ext cx="271224" cy="2928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400">
                  <a:solidFill>
                    <a:srgbClr val="f84818"/>
                  </a:solidFill>
                </a:rPr>
                <a:t>3</a:t>
              </a:r>
              <a:endParaRPr lang="ko-KR" altLang="en-US" sz="1400">
                <a:solidFill>
                  <a:srgbClr val="f84818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475656" y="2478087"/>
            <a:ext cx="4572000" cy="539433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/>
          </a:p>
          <a:p>
            <a:pPr lvl="0"/>
            <a:r>
              <a:rPr lang="en-US" altLang="ko-KR" sz="1500"/>
              <a:t>json-simple </a:t>
            </a:r>
            <a:r>
              <a:rPr lang="ko-KR" altLang="en-US" sz="1500"/>
              <a:t>라이브러리</a:t>
            </a:r>
            <a:endParaRPr lang="ko-KR" altLang="en-US" sz="1500"/>
          </a:p>
        </p:txBody>
      </p:sp>
      <p:sp>
        <p:nvSpPr>
          <p:cNvPr id="27" name="직사각형 26"/>
          <p:cNvSpPr/>
          <p:nvPr/>
        </p:nvSpPr>
        <p:spPr>
          <a:xfrm>
            <a:off x="1475656" y="3724289"/>
            <a:ext cx="4572000" cy="541006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/>
          </a:p>
          <a:p>
            <a:pPr lvl="0"/>
            <a:r>
              <a:rPr lang="en-US" altLang="ko-KR" sz="1500"/>
              <a:t>json-lib </a:t>
            </a:r>
            <a:r>
              <a:rPr lang="ko-KR" altLang="en-US" sz="1500"/>
              <a:t>라이브러리</a:t>
            </a:r>
            <a:endParaRPr lang="ko-KR" altLang="en-US" sz="1500"/>
          </a:p>
        </p:txBody>
      </p:sp>
      <p:sp>
        <p:nvSpPr>
          <p:cNvPr id="28" name="직사각형 27"/>
          <p:cNvSpPr/>
          <p:nvPr/>
        </p:nvSpPr>
        <p:spPr>
          <a:xfrm>
            <a:off x="1475656" y="4926359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/>
          </a:p>
          <a:p>
            <a:pPr lvl="0"/>
            <a:r>
              <a:rPr lang="ko-KR" altLang="en-US" sz="1500"/>
              <a:t>기타 라이브러리들</a:t>
            </a:r>
            <a:endParaRPr lang="ko-KR" altLang="en-US" sz="1500"/>
          </a:p>
        </p:txBody>
      </p:sp>
      <p:sp>
        <p:nvSpPr>
          <p:cNvPr id="29" name="직사각형 28"/>
          <p:cNvSpPr/>
          <p:nvPr/>
        </p:nvSpPr>
        <p:spPr>
          <a:xfrm>
            <a:off x="1691680" y="3212976"/>
            <a:ext cx="6768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500"/>
              <a:t>외부 라이브러리에 대한 의존성이나 성능적인 측면에서 매우 만족스러움</a:t>
            </a:r>
            <a:endParaRPr lang="ko-KR" altLang="en-US" sz="1500"/>
          </a:p>
        </p:txBody>
      </p:sp>
      <p:sp>
        <p:nvSpPr>
          <p:cNvPr id="30" name="직사각형 29"/>
          <p:cNvSpPr/>
          <p:nvPr/>
        </p:nvSpPr>
        <p:spPr>
          <a:xfrm>
            <a:off x="1691680" y="4278287"/>
            <a:ext cx="6768752" cy="539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500"/>
          </a:p>
          <a:p>
            <a:pPr lvl="0"/>
            <a:r>
              <a:rPr lang="ko-KR" altLang="en-US" sz="1500"/>
              <a:t>이 라이브러리를 사용하기 위해선 추가적으로 </a:t>
            </a:r>
            <a:r>
              <a:rPr lang="en-US" altLang="ko-KR" sz="1500"/>
              <a:t>commons </a:t>
            </a:r>
            <a:r>
              <a:rPr lang="ko-KR" altLang="en-US" sz="1500"/>
              <a:t>라이브러리를 다운 </a:t>
            </a:r>
            <a:endParaRPr lang="ko-KR" altLang="en-US" sz="150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597158" y="200324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순서도: 추출 33"/>
          <p:cNvSpPr/>
          <p:nvPr/>
        </p:nvSpPr>
        <p:spPr>
          <a:xfrm rot="5400000">
            <a:off x="1461255" y="334259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순서도: 추출 34"/>
          <p:cNvSpPr/>
          <p:nvPr/>
        </p:nvSpPr>
        <p:spPr>
          <a:xfrm rot="5400000">
            <a:off x="1461254" y="455191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19/77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700" b="1"/>
              <a:t>빌드 패스에 추가하는 방법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63688" y="2996952"/>
            <a:ext cx="7272808" cy="1801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/>
              <a:t>먼저 </a:t>
            </a:r>
            <a:r>
              <a:rPr lang="en-US" altLang="ko-KR" sz="1500"/>
              <a:t>lib </a:t>
            </a:r>
            <a:r>
              <a:rPr lang="ko-KR" altLang="en-US" sz="1500"/>
              <a:t>폴더에 </a:t>
            </a:r>
            <a:r>
              <a:rPr lang="en-US" altLang="ko-KR" sz="1500"/>
              <a:t>JSON </a:t>
            </a:r>
            <a:r>
              <a:rPr lang="ko-KR" altLang="en-US" sz="1500"/>
              <a:t>폴더를 생성한 다음</a:t>
            </a:r>
            <a:r>
              <a:rPr lang="en-US" altLang="ko-KR" sz="1500"/>
              <a:t>,</a:t>
            </a:r>
            <a:endParaRPr lang="en-US" altLang="ko-KR" sz="1500"/>
          </a:p>
          <a:p>
            <a:pPr>
              <a:lnSpc>
                <a:spcPct val="150000"/>
              </a:lnSpc>
            </a:pPr>
            <a:r>
              <a:rPr lang="ko-KR" altLang="en-US" sz="1500"/>
              <a:t>부록에서 제공하는 ‘</a:t>
            </a:r>
            <a:r>
              <a:rPr lang="en-US" altLang="ko-KR" sz="1500"/>
              <a:t>json_simple-1.1.jar’ </a:t>
            </a:r>
            <a:r>
              <a:rPr lang="ko-KR" altLang="en-US" sz="1500"/>
              <a:t>파일을 복사해서 붙여넣음</a:t>
            </a:r>
            <a:endParaRPr lang="ko-KR" altLang="en-US" sz="1500"/>
          </a:p>
          <a:p>
            <a:pPr>
              <a:lnSpc>
                <a:spcPct val="150000"/>
              </a:lnSpc>
            </a:pPr>
            <a:endParaRPr lang="ko-KR" altLang="en-US" sz="1500"/>
          </a:p>
          <a:p>
            <a:pPr>
              <a:lnSpc>
                <a:spcPct val="150000"/>
              </a:lnSpc>
            </a:pPr>
            <a:r>
              <a:rPr lang="ko-KR" altLang="en-US" sz="1500"/>
              <a:t>이클립스의 </a:t>
            </a:r>
            <a:r>
              <a:rPr lang="en-US" altLang="ko-KR" sz="1500"/>
              <a:t>Project → </a:t>
            </a:r>
            <a:r>
              <a:rPr lang="ko-KR" altLang="en-US" sz="1500"/>
              <a:t>마우스 오른쪽 버튼 → </a:t>
            </a:r>
            <a:r>
              <a:rPr lang="en-US" altLang="ko-KR" sz="1500"/>
              <a:t>Properties</a:t>
            </a:r>
            <a:r>
              <a:rPr lang="ko-KR" altLang="en-US" sz="1500"/>
              <a:t>를 클릭</a:t>
            </a:r>
            <a:endParaRPr lang="ko-KR" altLang="en-US" sz="1500"/>
          </a:p>
          <a:p>
            <a:pPr>
              <a:lnSpc>
                <a:spcPct val="150000"/>
              </a:lnSpc>
            </a:pPr>
            <a:r>
              <a:rPr lang="en-US" altLang="ko-KR" sz="1500"/>
              <a:t>Properties </a:t>
            </a:r>
            <a:r>
              <a:rPr lang="ko-KR" altLang="en-US" sz="1500"/>
              <a:t>창에서 </a:t>
            </a:r>
            <a:r>
              <a:rPr lang="en-US" altLang="ko-KR" sz="1500"/>
              <a:t>Java Build Path</a:t>
            </a:r>
            <a:r>
              <a:rPr lang="ko-KR" altLang="en-US" sz="1500"/>
              <a:t>를 클릭</a:t>
            </a:r>
            <a:endParaRPr lang="ko-KR" altLang="en-US" sz="1500"/>
          </a:p>
        </p:txBody>
      </p:sp>
      <p:grpSp>
        <p:nvGrpSpPr>
          <p:cNvPr id="17" name="그룹 16"/>
          <p:cNvGrpSpPr/>
          <p:nvPr/>
        </p:nvGrpSpPr>
        <p:grpSpPr>
          <a:xfrm rot="0">
            <a:off x="1403648" y="3068960"/>
            <a:ext cx="288032" cy="307777"/>
            <a:chOff x="5427712" y="1980456"/>
            <a:chExt cx="288032" cy="307777"/>
          </a:xfrm>
        </p:grpSpPr>
        <p:sp>
          <p:nvSpPr>
            <p:cNvPr id="18" name="타원 17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7712" y="1980456"/>
              <a:ext cx="268942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400">
                  <a:solidFill>
                    <a:srgbClr val="f84818"/>
                  </a:solidFill>
                </a:rPr>
                <a:t>1</a:t>
              </a:r>
              <a:endParaRPr lang="ko-KR" altLang="en-US" sz="1400">
                <a:solidFill>
                  <a:srgbClr val="f84818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1403648" y="4149080"/>
            <a:ext cx="288032" cy="307777"/>
            <a:chOff x="6588224" y="2492896"/>
            <a:chExt cx="288032" cy="307777"/>
          </a:xfrm>
        </p:grpSpPr>
        <p:sp>
          <p:nvSpPr>
            <p:cNvPr id="22" name="타원 21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8224" y="2492896"/>
              <a:ext cx="268942" cy="297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400">
                  <a:solidFill>
                    <a:srgbClr val="f84818"/>
                  </a:solidFill>
                </a:rPr>
                <a:t>2</a:t>
              </a:r>
              <a:endParaRPr lang="ko-KR" altLang="en-US" sz="1400">
                <a:solidFill>
                  <a:srgbClr val="f84818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20/77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700" b="1"/>
              <a:t>빌드 패스에 추가하는 방법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11760" y="5534362"/>
            <a:ext cx="5472608" cy="31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500"/>
              <a:t>Properties </a:t>
            </a:r>
            <a:r>
              <a:rPr lang="ko-KR" altLang="en-US" sz="1500"/>
              <a:t>창의 오른쪽에 있는 ‘</a:t>
            </a:r>
            <a:r>
              <a:rPr lang="en-US" altLang="ko-KR" sz="1500"/>
              <a:t>Libraries’ </a:t>
            </a:r>
            <a:r>
              <a:rPr lang="ko-KR" altLang="en-US" sz="1500"/>
              <a:t>탭을 클릭</a:t>
            </a:r>
            <a:endParaRPr lang="ko-KR" altLang="en-US" sz="1500"/>
          </a:p>
        </p:txBody>
      </p:sp>
      <p:pic>
        <p:nvPicPr>
          <p:cNvPr id="13314" name="Picture 2" descr="C:\Users\Toshiba\Desktop\자바 이미지\첨부376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979712" y="2130524"/>
            <a:ext cx="5156200" cy="3314700"/>
          </a:xfrm>
          <a:prstGeom prst="rect">
            <a:avLst/>
          </a:prstGeom>
          <a:noFill/>
        </p:spPr>
      </p:pic>
      <p:grpSp>
        <p:nvGrpSpPr>
          <p:cNvPr id="17" name="그룹 16"/>
          <p:cNvGrpSpPr/>
          <p:nvPr/>
        </p:nvGrpSpPr>
        <p:grpSpPr>
          <a:xfrm rot="0">
            <a:off x="2051720" y="5569495"/>
            <a:ext cx="288032" cy="307777"/>
            <a:chOff x="6588224" y="2492896"/>
            <a:chExt cx="288032" cy="307777"/>
          </a:xfrm>
        </p:grpSpPr>
        <p:sp>
          <p:nvSpPr>
            <p:cNvPr id="18" name="타원 17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88224" y="2492896"/>
              <a:ext cx="284052" cy="2960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400">
                  <a:solidFill>
                    <a:srgbClr val="f84818"/>
                  </a:solidFill>
                </a:rPr>
                <a:t>3</a:t>
              </a:r>
              <a:endParaRPr lang="ko-KR" altLang="en-US" sz="1400">
                <a:solidFill>
                  <a:srgbClr val="f84818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21/77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700" b="1"/>
              <a:t>빌드 패스에 추가하는 방법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4338" name="Picture 2" descr="C:\Users\Toshiba\Desktop\자바 이미지\첨부377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151384" y="2132856"/>
            <a:ext cx="3276600" cy="3771900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5220072" y="3356992"/>
            <a:ext cx="3600400" cy="111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/>
              <a:t>복사해서 붙여 넣은</a:t>
            </a:r>
            <a:endParaRPr lang="ko-KR" altLang="en-US" sz="1500"/>
          </a:p>
          <a:p>
            <a:pPr>
              <a:lnSpc>
                <a:spcPct val="150000"/>
              </a:lnSpc>
            </a:pPr>
            <a:r>
              <a:rPr lang="ko-KR" altLang="en-US" sz="1500"/>
              <a:t>‘</a:t>
            </a:r>
            <a:r>
              <a:rPr lang="en-US" altLang="ko-KR" sz="1500"/>
              <a:t>json_simple-1.1.jar’ </a:t>
            </a:r>
            <a:r>
              <a:rPr lang="ko-KR" altLang="en-US" sz="1500"/>
              <a:t>파일을 찾아서</a:t>
            </a:r>
            <a:endParaRPr lang="ko-KR" altLang="en-US" sz="1500"/>
          </a:p>
          <a:p>
            <a:pPr>
              <a:lnSpc>
                <a:spcPct val="150000"/>
              </a:lnSpc>
            </a:pPr>
            <a:r>
              <a:rPr lang="en-US" altLang="ko-KR" sz="1500"/>
              <a:t>&lt;OK&gt; </a:t>
            </a:r>
            <a:r>
              <a:rPr lang="ko-KR" altLang="en-US" sz="1500"/>
              <a:t>버튼을 클릭</a:t>
            </a:r>
            <a:endParaRPr lang="ko-KR" altLang="en-US" sz="1500"/>
          </a:p>
        </p:txBody>
      </p:sp>
      <p:grpSp>
        <p:nvGrpSpPr>
          <p:cNvPr id="17" name="그룹 16"/>
          <p:cNvGrpSpPr/>
          <p:nvPr/>
        </p:nvGrpSpPr>
        <p:grpSpPr>
          <a:xfrm rot="0">
            <a:off x="4932040" y="3429000"/>
            <a:ext cx="288032" cy="307777"/>
            <a:chOff x="6588224" y="2492896"/>
            <a:chExt cx="288032" cy="307777"/>
          </a:xfrm>
        </p:grpSpPr>
        <p:sp>
          <p:nvSpPr>
            <p:cNvPr id="18" name="타원 17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88224" y="2492896"/>
              <a:ext cx="274325" cy="2933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400">
                  <a:solidFill>
                    <a:srgbClr val="f84818"/>
                  </a:solidFill>
                </a:rPr>
                <a:t>4</a:t>
              </a:r>
              <a:endParaRPr lang="ko-KR" altLang="en-US" sz="1400">
                <a:solidFill>
                  <a:srgbClr val="f84818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3/77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핸들링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2" name="그룹 10"/>
          <p:cNvGrpSpPr/>
          <p:nvPr/>
        </p:nvGrpSpPr>
        <p:grpSpPr>
          <a:xfrm rot="0">
            <a:off x="2051720" y="2881252"/>
            <a:ext cx="675341" cy="447056"/>
            <a:chOff x="395536" y="1757809"/>
            <a:chExt cx="720080" cy="476672"/>
          </a:xfrm>
        </p:grpSpPr>
        <p:sp>
          <p:nvSpPr>
            <p:cNvPr id="15" name="순서도: 처리 14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5535" y="1772815"/>
              <a:ext cx="720080" cy="475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</a:rPr>
                <a:t>01</a:t>
              </a:r>
              <a:endParaRPr lang="ko-KR" altLang="en-US" sz="2400" b="1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699792" y="2867001"/>
            <a:ext cx="6372200" cy="1760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b="1"/>
              <a:t>JSON </a:t>
            </a:r>
            <a:r>
              <a:rPr lang="ko-KR" altLang="en-US" sz="2000" b="1"/>
              <a:t>기본 문법 익히기</a:t>
            </a:r>
            <a:endParaRPr lang="ko-KR" altLang="en-US" sz="2000" b="1"/>
          </a:p>
          <a:p>
            <a:pPr>
              <a:lnSpc>
                <a:spcPct val="110000"/>
              </a:lnSpc>
            </a:pPr>
            <a:endParaRPr lang="en-US" altLang="ko-KR" sz="2000" b="1"/>
          </a:p>
          <a:p>
            <a:pPr>
              <a:lnSpc>
                <a:spcPct val="110000"/>
              </a:lnSpc>
            </a:pPr>
            <a:r>
              <a:rPr lang="en-US" altLang="ko-KR" sz="2000" b="1"/>
              <a:t>Json-simple </a:t>
            </a:r>
            <a:r>
              <a:rPr lang="ko-KR" altLang="en-US" sz="2000" b="1"/>
              <a:t>라이브러리 활용하기</a:t>
            </a:r>
            <a:endParaRPr lang="ko-KR" altLang="en-US" sz="2000" b="1"/>
          </a:p>
          <a:p>
            <a:pPr>
              <a:lnSpc>
                <a:spcPct val="110000"/>
              </a:lnSpc>
            </a:pPr>
            <a:endParaRPr lang="en-US" altLang="ko-KR" sz="2000" b="1"/>
          </a:p>
          <a:p>
            <a:pPr>
              <a:lnSpc>
                <a:spcPct val="110000"/>
              </a:lnSpc>
            </a:pPr>
            <a:r>
              <a:rPr lang="en-US" altLang="ko-KR" sz="2000" b="1"/>
              <a:t>jSONMapper </a:t>
            </a:r>
            <a:r>
              <a:rPr lang="ko-KR" altLang="en-US" sz="2000" b="1"/>
              <a:t>클래스 예제 실습하기</a:t>
            </a:r>
            <a:endParaRPr lang="en-US" altLang="ko-KR" sz="2000" b="1"/>
          </a:p>
        </p:txBody>
      </p:sp>
      <p:grpSp>
        <p:nvGrpSpPr>
          <p:cNvPr id="4" name="그룹 17"/>
          <p:cNvGrpSpPr/>
          <p:nvPr/>
        </p:nvGrpSpPr>
        <p:grpSpPr>
          <a:xfrm rot="0">
            <a:off x="2051720" y="3529324"/>
            <a:ext cx="675341" cy="475740"/>
            <a:chOff x="395536" y="1757809"/>
            <a:chExt cx="720080" cy="507256"/>
          </a:xfrm>
        </p:grpSpPr>
        <p:sp>
          <p:nvSpPr>
            <p:cNvPr id="19" name="순서도: 처리 18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5536" y="1772815"/>
              <a:ext cx="720080" cy="475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</a:rPr>
                <a:t>02</a:t>
              </a:r>
              <a:endParaRPr lang="ko-KR" altLang="en-US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21"/>
          <p:cNvGrpSpPr/>
          <p:nvPr/>
        </p:nvGrpSpPr>
        <p:grpSpPr>
          <a:xfrm rot="0">
            <a:off x="2051720" y="4177396"/>
            <a:ext cx="675341" cy="475740"/>
            <a:chOff x="395536" y="1757809"/>
            <a:chExt cx="720080" cy="507256"/>
          </a:xfrm>
        </p:grpSpPr>
        <p:sp>
          <p:nvSpPr>
            <p:cNvPr id="23" name="순서도: 처리 22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5536" y="1772816"/>
              <a:ext cx="720080" cy="474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</a:rPr>
                <a:t>03</a:t>
              </a:r>
              <a:endParaRPr lang="ko-KR" altLang="en-US" sz="24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22/77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json-simple </a:t>
            </a:r>
            <a:r>
              <a:rPr lang="ko-KR" altLang="en-US" sz="1700" b="1"/>
              <a:t>라이브러리의 주요 클래스들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5362" name="Picture 2" descr="C:\Users\Toshiba\Desktop\자바 이미지\첨부378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946844" y="2332171"/>
            <a:ext cx="7369572" cy="3185061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3024336" y="558924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03848" y="5517232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표 </a:t>
            </a:r>
            <a:r>
              <a:rPr lang="en-US" altLang="ko-KR" sz="1200"/>
              <a:t>20-2 Json-simple</a:t>
            </a:r>
            <a:r>
              <a:rPr lang="ko-KR" altLang="en-US" sz="1200"/>
              <a:t>에서 주요 클래스의 정보</a:t>
            </a:r>
            <a:endParaRPr lang="ko-KR" altLang="en-US" sz="1200"/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23/77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json-simple </a:t>
            </a:r>
            <a:r>
              <a:rPr lang="ko-KR" altLang="en-US" sz="1700" b="1"/>
              <a:t>라이브러리의 주요 클래스들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3" y="2082914"/>
            <a:ext cx="4572000" cy="544081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 b="1">
              <a:solidFill>
                <a:srgbClr val="ff0000"/>
              </a:solidFill>
            </a:endParaRPr>
          </a:p>
          <a:p>
            <a:pPr lvl="0"/>
            <a:r>
              <a:rPr lang="en-US" altLang="ko-KR" sz="1500" b="1">
                <a:solidFill>
                  <a:srgbClr val="ff0000"/>
                </a:solidFill>
              </a:rPr>
              <a:t>JSONObject </a:t>
            </a:r>
            <a:r>
              <a:rPr lang="ko-KR" altLang="en-US" sz="1500" b="1">
                <a:solidFill>
                  <a:srgbClr val="ff0000"/>
                </a:solidFill>
              </a:rPr>
              <a:t>클래스 사용법 </a:t>
            </a:r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08" y="4293096"/>
            <a:ext cx="7848872" cy="1229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500"/>
              <a:t>json-simple </a:t>
            </a:r>
            <a:r>
              <a:rPr lang="ko-KR" altLang="en-US" sz="1500"/>
              <a:t>라이브러리의 </a:t>
            </a:r>
            <a:r>
              <a:rPr lang="en-US" altLang="ko-KR" sz="1500"/>
              <a:t>JSONObject </a:t>
            </a:r>
            <a:r>
              <a:rPr lang="ko-KR" altLang="en-US" sz="1500"/>
              <a:t>클래스는 컬렉션 클래스인 </a:t>
            </a:r>
            <a:r>
              <a:rPr lang="en-US" altLang="ko-KR" sz="1500"/>
              <a:t>Hashtable </a:t>
            </a:r>
            <a:r>
              <a:rPr lang="ko-KR" altLang="en-US" sz="1500"/>
              <a:t>클래스 상속 </a:t>
            </a:r>
            <a:endParaRPr lang="ko-KR" altLang="en-US" sz="1500"/>
          </a:p>
          <a:p>
            <a:pPr lvl="0"/>
            <a:endParaRPr lang="en-US" altLang="ko-KR" sz="1500"/>
          </a:p>
          <a:p>
            <a:pPr lvl="0"/>
            <a:r>
              <a:rPr lang="ko-KR" altLang="en-US" sz="1500"/>
              <a:t>그러므로 </a:t>
            </a:r>
            <a:r>
              <a:rPr lang="en-US" altLang="ko-KR" sz="1500"/>
              <a:t>Hashtable</a:t>
            </a:r>
            <a:r>
              <a:rPr lang="ko-KR" altLang="en-US" sz="1500"/>
              <a:t>에서 사용하는 모든 메소드를 사용할 수 있음</a:t>
            </a:r>
            <a:endParaRPr lang="ko-KR" altLang="en-US" sz="1500"/>
          </a:p>
          <a:p>
            <a:pPr lvl="0"/>
            <a:endParaRPr lang="en-US" altLang="ko-KR" sz="1500"/>
          </a:p>
          <a:p>
            <a:pPr lvl="0"/>
            <a:r>
              <a:rPr lang="en-US" altLang="ko-KR" sz="1500"/>
              <a:t>JSONObject</a:t>
            </a:r>
            <a:r>
              <a:rPr lang="ko-KR" altLang="en-US" sz="1500"/>
              <a:t>에 새로운 속성을 추가하려면 </a:t>
            </a:r>
            <a:r>
              <a:rPr lang="en-US" altLang="ko-KR" sz="1500"/>
              <a:t>Hashtable</a:t>
            </a:r>
            <a:r>
              <a:rPr lang="ko-KR" altLang="en-US" sz="1500"/>
              <a:t>의 </a:t>
            </a:r>
            <a:r>
              <a:rPr lang="en-US" altLang="ko-KR" sz="1500"/>
              <a:t>put( ) </a:t>
            </a:r>
            <a:r>
              <a:rPr lang="ko-KR" altLang="en-US" sz="1500"/>
              <a:t>메소드를 사용  </a:t>
            </a:r>
            <a:endParaRPr lang="ko-KR" altLang="en-US" sz="1500"/>
          </a:p>
        </p:txBody>
      </p:sp>
      <p:grpSp>
        <p:nvGrpSpPr>
          <p:cNvPr id="22" name="그룹 21"/>
          <p:cNvGrpSpPr/>
          <p:nvPr/>
        </p:nvGrpSpPr>
        <p:grpSpPr>
          <a:xfrm rot="0">
            <a:off x="2339752" y="3068960"/>
            <a:ext cx="4608512" cy="792088"/>
            <a:chOff x="1979712" y="3140968"/>
            <a:chExt cx="4608512" cy="792088"/>
          </a:xfrm>
        </p:grpSpPr>
        <p:pic>
          <p:nvPicPr>
            <p:cNvPr id="16386" name="Picture 2" descr="C:\Users\Toshiba\Desktop\자바 이미지\첨부379.jpg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2051720" y="3212976"/>
              <a:ext cx="4464496" cy="659265"/>
            </a:xfrm>
            <a:prstGeom prst="rect">
              <a:avLst/>
            </a:prstGeom>
            <a:noFill/>
          </p:spPr>
        </p:pic>
        <p:sp>
          <p:nvSpPr>
            <p:cNvPr id="21" name="순서도: 처리 20"/>
            <p:cNvSpPr/>
            <p:nvPr/>
          </p:nvSpPr>
          <p:spPr>
            <a:xfrm>
              <a:off x="1979712" y="3140968"/>
              <a:ext cx="4608512" cy="79208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순서도: 추출 22"/>
          <p:cNvSpPr/>
          <p:nvPr/>
        </p:nvSpPr>
        <p:spPr>
          <a:xfrm rot="5400000">
            <a:off x="597158" y="238534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순서도: 추출 23"/>
          <p:cNvSpPr/>
          <p:nvPr/>
        </p:nvSpPr>
        <p:spPr>
          <a:xfrm rot="5400000">
            <a:off x="813182" y="437950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" name="순서도: 추출 24"/>
          <p:cNvSpPr/>
          <p:nvPr/>
        </p:nvSpPr>
        <p:spPr>
          <a:xfrm rot="5400000">
            <a:off x="813182" y="485475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순서도: 추출 27"/>
          <p:cNvSpPr/>
          <p:nvPr/>
        </p:nvSpPr>
        <p:spPr>
          <a:xfrm rot="5400000">
            <a:off x="813182" y="531561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24/77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json-simple </a:t>
            </a:r>
            <a:r>
              <a:rPr lang="ko-KR" altLang="en-US" sz="1700" b="1"/>
              <a:t>라이브러리의 주요 클래스들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7410" name="Picture 2" descr="C:\Users\Toshiba\Desktop\자바 이미지\첨부380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2026332" y="2037366"/>
            <a:ext cx="5209964" cy="3695890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2915816" y="581629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95328" y="5744289"/>
            <a:ext cx="3996952" cy="264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표 </a:t>
            </a:r>
            <a:r>
              <a:rPr lang="en-US" altLang="ko-KR" sz="1200"/>
              <a:t>20-3 JSONObject</a:t>
            </a:r>
            <a:r>
              <a:rPr lang="ko-KR" altLang="en-US" sz="1200"/>
              <a:t>에서 새롭게 정의된 메소드 </a:t>
            </a:r>
            <a:endParaRPr lang="ko-KR" altLang="en-US" sz="1200"/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29/77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json-simple </a:t>
            </a:r>
            <a:r>
              <a:rPr lang="ko-KR" altLang="en-US" sz="1700" b="1"/>
              <a:t>라이브러리의 주요 클래스들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9592" y="215492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 b="1">
              <a:solidFill>
                <a:srgbClr val="ff0000"/>
              </a:solidFill>
            </a:endParaRPr>
          </a:p>
          <a:p>
            <a:pPr lvl="0"/>
            <a:r>
              <a:rPr lang="en-US" altLang="ko-KR" sz="1500" b="1">
                <a:solidFill>
                  <a:srgbClr val="ff0000"/>
                </a:solidFill>
              </a:rPr>
              <a:t>JSONArray </a:t>
            </a:r>
            <a:r>
              <a:rPr lang="ko-KR" altLang="en-US" sz="1500" b="1">
                <a:solidFill>
                  <a:srgbClr val="ff0000"/>
                </a:solidFill>
              </a:rPr>
              <a:t>클래스 사용법 </a:t>
            </a:r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5616" y="4358134"/>
            <a:ext cx="774035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500"/>
              <a:t>json-simple </a:t>
            </a:r>
            <a:r>
              <a:rPr lang="ko-KR" altLang="en-US" sz="1500"/>
              <a:t>라이브러리의 </a:t>
            </a:r>
            <a:r>
              <a:rPr lang="en-US" altLang="ko-KR" sz="1500"/>
              <a:t>JSONArray </a:t>
            </a:r>
            <a:r>
              <a:rPr lang="ko-KR" altLang="en-US" sz="1500"/>
              <a:t>클래스는 컬렉션 클래스인 </a:t>
            </a:r>
            <a:r>
              <a:rPr lang="en-US" altLang="ko-KR" sz="1500"/>
              <a:t>ArrayList </a:t>
            </a:r>
            <a:r>
              <a:rPr lang="ko-KR" altLang="en-US" sz="1500"/>
              <a:t>클래스 상속 </a:t>
            </a:r>
            <a:endParaRPr lang="ko-KR" altLang="en-US" sz="1500"/>
          </a:p>
          <a:p>
            <a:pPr lvl="0"/>
            <a:endParaRPr lang="en-US" altLang="ko-KR" sz="1500"/>
          </a:p>
          <a:p>
            <a:pPr lvl="0"/>
            <a:r>
              <a:rPr lang="ko-KR" altLang="en-US" sz="1500"/>
              <a:t>이 역시 </a:t>
            </a:r>
            <a:r>
              <a:rPr lang="en-US" altLang="ko-KR" sz="1500"/>
              <a:t>ArrayList</a:t>
            </a:r>
            <a:r>
              <a:rPr lang="ko-KR" altLang="en-US" sz="1500"/>
              <a:t>에서 사용하는 모든 메소드를 사용할 수 있음</a:t>
            </a:r>
            <a:endParaRPr lang="ko-KR" altLang="en-US" sz="1500"/>
          </a:p>
          <a:p>
            <a:pPr lvl="0"/>
            <a:endParaRPr lang="en-US" altLang="ko-KR" sz="1500"/>
          </a:p>
          <a:p>
            <a:pPr lvl="0"/>
            <a:r>
              <a:rPr lang="en-US" altLang="ko-KR" sz="1400"/>
              <a:t>JSONArray</a:t>
            </a:r>
            <a:r>
              <a:rPr lang="ko-KR" altLang="en-US" sz="1400"/>
              <a:t>에 새로운 멤버 객체를 추가하려면 </a:t>
            </a:r>
            <a:r>
              <a:rPr lang="en-US" altLang="ko-KR" sz="1400"/>
              <a:t>ArrayList</a:t>
            </a:r>
            <a:r>
              <a:rPr lang="ko-KR" altLang="en-US" sz="1400"/>
              <a:t>에서 상속받은 </a:t>
            </a:r>
            <a:r>
              <a:rPr lang="en-US" altLang="ko-KR" sz="1400"/>
              <a:t>add( ) </a:t>
            </a:r>
            <a:r>
              <a:rPr lang="ko-KR" altLang="en-US" sz="1400"/>
              <a:t>메소드를 사용 </a:t>
            </a:r>
            <a:endParaRPr lang="ko-KR" altLang="en-US" sz="1400"/>
          </a:p>
        </p:txBody>
      </p:sp>
      <p:grpSp>
        <p:nvGrpSpPr>
          <p:cNvPr id="19" name="그룹 18"/>
          <p:cNvGrpSpPr/>
          <p:nvPr/>
        </p:nvGrpSpPr>
        <p:grpSpPr>
          <a:xfrm rot="0">
            <a:off x="2411760" y="3212976"/>
            <a:ext cx="4320480" cy="720080"/>
            <a:chOff x="2123728" y="2996952"/>
            <a:chExt cx="4320480" cy="720080"/>
          </a:xfrm>
        </p:grpSpPr>
        <p:pic>
          <p:nvPicPr>
            <p:cNvPr id="22530" name="Picture 2" descr="C:\Users\Toshiba\Desktop\자바 이미지\첨부385.jpg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2184400" y="3067050"/>
              <a:ext cx="4187800" cy="634853"/>
            </a:xfrm>
            <a:prstGeom prst="rect">
              <a:avLst/>
            </a:prstGeom>
            <a:noFill/>
          </p:spPr>
        </p:pic>
        <p:sp>
          <p:nvSpPr>
            <p:cNvPr id="18" name="순서도: 처리 17"/>
            <p:cNvSpPr/>
            <p:nvPr/>
          </p:nvSpPr>
          <p:spPr>
            <a:xfrm>
              <a:off x="2123728" y="2996952"/>
              <a:ext cx="4320480" cy="720080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순서도: 추출 20"/>
          <p:cNvSpPr/>
          <p:nvPr/>
        </p:nvSpPr>
        <p:spPr>
          <a:xfrm rot="5400000">
            <a:off x="669166" y="245735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885191" y="44445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" name="순서도: 추출 22"/>
          <p:cNvSpPr/>
          <p:nvPr/>
        </p:nvSpPr>
        <p:spPr>
          <a:xfrm rot="5400000">
            <a:off x="885191" y="491979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순서도: 추출 23"/>
          <p:cNvSpPr/>
          <p:nvPr/>
        </p:nvSpPr>
        <p:spPr>
          <a:xfrm rot="5400000">
            <a:off x="885190" y="538064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30/77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json-simple </a:t>
            </a:r>
            <a:r>
              <a:rPr lang="ko-KR" altLang="en-US" sz="1700" b="1"/>
              <a:t>라이브러리의 주요 클래스들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23554" name="Picture 2" descr="C:\Users\Toshiba\Desktop\자바 이미지\첨부386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018530" y="2060848"/>
            <a:ext cx="7153870" cy="3614140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2987824" y="581629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7336" y="5744289"/>
            <a:ext cx="3996952" cy="264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표 </a:t>
            </a:r>
            <a:r>
              <a:rPr lang="en-US" altLang="ko-KR" sz="1200"/>
              <a:t>20-4 JSONArray</a:t>
            </a:r>
            <a:r>
              <a:rPr lang="ko-KR" altLang="en-US" sz="1200"/>
              <a:t>에서 새롭게 추가된 메소드 </a:t>
            </a:r>
            <a:endParaRPr lang="ko-KR" altLang="en-US" sz="1200"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36/77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json-simple </a:t>
            </a:r>
            <a:r>
              <a:rPr lang="ko-KR" altLang="en-US" sz="1700" b="1"/>
              <a:t>라이브러리의 주요 클래스들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36104" y="206084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 b="1">
              <a:solidFill>
                <a:srgbClr val="ff0000"/>
              </a:solidFill>
            </a:endParaRPr>
          </a:p>
          <a:p>
            <a:pPr lvl="0"/>
            <a:r>
              <a:rPr lang="en-US" altLang="ko-KR" sz="1500" b="1">
                <a:solidFill>
                  <a:srgbClr val="ff0000"/>
                </a:solidFill>
              </a:rPr>
              <a:t>JSONParser </a:t>
            </a:r>
            <a:r>
              <a:rPr lang="ko-KR" altLang="en-US" sz="1500" b="1">
                <a:solidFill>
                  <a:srgbClr val="ff0000"/>
                </a:solidFill>
              </a:rPr>
              <a:t>클래스 사용법 </a:t>
            </a:r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31640" y="4077072"/>
            <a:ext cx="6408712" cy="145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/>
              <a:t>JSONParser </a:t>
            </a:r>
            <a:r>
              <a:rPr lang="ko-KR" altLang="en-US" sz="1500"/>
              <a:t>클래스는 </a:t>
            </a:r>
            <a:r>
              <a:rPr lang="en-US" altLang="ko-KR" sz="1500"/>
              <a:t>JSON </a:t>
            </a:r>
            <a:r>
              <a:rPr lang="ko-KR" altLang="en-US" sz="1500"/>
              <a:t>문자열을 파싱해서 </a:t>
            </a:r>
            <a:r>
              <a:rPr lang="en-US" altLang="ko-KR" sz="1500"/>
              <a:t>JSONArray </a:t>
            </a:r>
            <a:r>
              <a:rPr lang="ko-KR" altLang="en-US" sz="1500"/>
              <a:t>혹은 </a:t>
            </a:r>
            <a:r>
              <a:rPr lang="en-US" altLang="ko-KR" sz="1500"/>
              <a:t>JSONObject </a:t>
            </a:r>
            <a:r>
              <a:rPr lang="ko-KR" altLang="en-US" sz="1500"/>
              <a:t>객체로 반환하는 기능을 제공 </a:t>
            </a:r>
            <a:endParaRPr lang="ko-KR" altLang="en-US" sz="1500"/>
          </a:p>
          <a:p>
            <a:pPr>
              <a:lnSpc>
                <a:spcPct val="150000"/>
              </a:lnSpc>
            </a:pPr>
            <a:endParaRPr lang="en-US" altLang="ko-KR" sz="1500"/>
          </a:p>
          <a:p>
            <a:pPr>
              <a:lnSpc>
                <a:spcPct val="150000"/>
              </a:lnSpc>
            </a:pPr>
            <a:r>
              <a:rPr lang="en-US" altLang="ko-KR" sz="1500"/>
              <a:t>JSONParser </a:t>
            </a:r>
            <a:r>
              <a:rPr lang="ko-KR" altLang="en-US" sz="1500"/>
              <a:t>클래스는 앞선 두 클래스와 달리 </a:t>
            </a:r>
            <a:r>
              <a:rPr lang="en-US" altLang="ko-KR" sz="1500"/>
              <a:t>Object </a:t>
            </a:r>
            <a:r>
              <a:rPr lang="ko-KR" altLang="en-US" sz="1500"/>
              <a:t>클래스를 바로 상속 </a:t>
            </a:r>
            <a:endParaRPr lang="ko-KR" altLang="en-US" sz="1500"/>
          </a:p>
        </p:txBody>
      </p:sp>
      <p:grpSp>
        <p:nvGrpSpPr>
          <p:cNvPr id="19" name="그룹 18"/>
          <p:cNvGrpSpPr/>
          <p:nvPr/>
        </p:nvGrpSpPr>
        <p:grpSpPr>
          <a:xfrm rot="0">
            <a:off x="2339752" y="2996952"/>
            <a:ext cx="4392488" cy="720080"/>
            <a:chOff x="2051720" y="2996952"/>
            <a:chExt cx="4392488" cy="720080"/>
          </a:xfrm>
        </p:grpSpPr>
        <p:pic>
          <p:nvPicPr>
            <p:cNvPr id="29698" name="Picture 2" descr="C:\Users\Toshiba\Desktop\자바 이미지\첨부392.jpg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2216150" y="3079750"/>
              <a:ext cx="4084042" cy="605451"/>
            </a:xfrm>
            <a:prstGeom prst="rect">
              <a:avLst/>
            </a:prstGeom>
            <a:noFill/>
          </p:spPr>
        </p:pic>
        <p:sp>
          <p:nvSpPr>
            <p:cNvPr id="18" name="순서도: 처리 17"/>
            <p:cNvSpPr/>
            <p:nvPr/>
          </p:nvSpPr>
          <p:spPr>
            <a:xfrm>
              <a:off x="2051720" y="2996952"/>
              <a:ext cx="4392488" cy="720080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순서도: 추출 20"/>
          <p:cNvSpPr/>
          <p:nvPr/>
        </p:nvSpPr>
        <p:spPr>
          <a:xfrm rot="5400000">
            <a:off x="705678" y="236328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1101214" y="423549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" name="순서도: 추출 22"/>
          <p:cNvSpPr/>
          <p:nvPr/>
        </p:nvSpPr>
        <p:spPr>
          <a:xfrm rot="5400000">
            <a:off x="1101214" y="528680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37/77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json-simple </a:t>
            </a:r>
            <a:r>
              <a:rPr lang="ko-KR" altLang="en-US" sz="1700" b="1"/>
              <a:t>라이브러리의 주요 클래스들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30722" name="Picture 2" descr="C:\Users\Toshiba\Desktop\자바 이미지\첨부393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672952" y="2128120"/>
            <a:ext cx="5707360" cy="3533128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2699792" y="581629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79304" y="5744289"/>
            <a:ext cx="3996952" cy="264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표 </a:t>
            </a:r>
            <a:r>
              <a:rPr lang="en-US" altLang="ko-KR" sz="1200"/>
              <a:t>20-5 JSONParser </a:t>
            </a:r>
            <a:r>
              <a:rPr lang="ko-KR" altLang="en-US" sz="1200"/>
              <a:t>클래스에서 제공하는 메소드</a:t>
            </a:r>
            <a:endParaRPr lang="ko-KR" altLang="en-US" sz="1200"/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38/77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json-simple </a:t>
            </a:r>
            <a:r>
              <a:rPr lang="ko-KR" altLang="en-US" sz="1700" b="1"/>
              <a:t>라이브러리의 주요 클래스들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31746" name="Picture 2" descr="C:\Users\Toshiba\Desktop\자바 이미지\첨부394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331640" y="2246267"/>
            <a:ext cx="6543576" cy="36310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39/77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json-simple </a:t>
            </a:r>
            <a:r>
              <a:rPr lang="ko-KR" altLang="en-US" sz="1700" b="1"/>
              <a:t>라이브러리의 주요 클래스들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6195"/>
            <a:ext cx="7632847" cy="180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/>
              <a:t>JSONParser </a:t>
            </a:r>
            <a:r>
              <a:rPr lang="ko-KR" altLang="en-US" sz="1500"/>
              <a:t>클래스의 핵심 기능은 </a:t>
            </a:r>
            <a:r>
              <a:rPr lang="en-US" altLang="ko-KR" sz="1500"/>
              <a:t>JSON </a:t>
            </a:r>
            <a:r>
              <a:rPr lang="ko-KR" altLang="en-US" sz="1500"/>
              <a:t>문자열을 파싱하는 것 </a:t>
            </a:r>
            <a:endParaRPr lang="ko-KR" altLang="en-US" sz="1500"/>
          </a:p>
          <a:p>
            <a:pPr>
              <a:lnSpc>
                <a:spcPct val="150000"/>
              </a:lnSpc>
            </a:pPr>
            <a:endParaRPr lang="en-US" altLang="ko-KR" sz="1500"/>
          </a:p>
          <a:p>
            <a:pPr>
              <a:lnSpc>
                <a:spcPct val="150000"/>
              </a:lnSpc>
            </a:pPr>
            <a:r>
              <a:rPr lang="en-US" altLang="ko-KR" sz="1500"/>
              <a:t>parse( ) </a:t>
            </a:r>
            <a:r>
              <a:rPr lang="ko-KR" altLang="en-US" sz="1500"/>
              <a:t>메소드는 여러가지 매개변수를 받은 형태로 오버로딩</a:t>
            </a:r>
            <a:endParaRPr lang="ko-KR" altLang="en-US" sz="1500"/>
          </a:p>
          <a:p>
            <a:pPr>
              <a:lnSpc>
                <a:spcPct val="150000"/>
              </a:lnSpc>
            </a:pPr>
            <a:endParaRPr lang="en-US" altLang="ko-KR" sz="1500"/>
          </a:p>
          <a:p>
            <a:pPr>
              <a:lnSpc>
                <a:spcPct val="150000"/>
              </a:lnSpc>
            </a:pPr>
            <a:r>
              <a:rPr lang="en-US" altLang="ko-KR" sz="1500"/>
              <a:t>parse( ) </a:t>
            </a:r>
            <a:r>
              <a:rPr lang="ko-KR" altLang="en-US" sz="1500"/>
              <a:t>메소드가 반환하는 </a:t>
            </a:r>
            <a:r>
              <a:rPr lang="en-US" altLang="ko-KR" sz="1500"/>
              <a:t>Object </a:t>
            </a:r>
            <a:r>
              <a:rPr lang="ko-KR" altLang="en-US" sz="1500"/>
              <a:t>객체는 </a:t>
            </a:r>
            <a:r>
              <a:rPr lang="en-US" altLang="ko-KR" sz="1500"/>
              <a:t>JSONArray </a:t>
            </a:r>
            <a:r>
              <a:rPr lang="ko-KR" altLang="en-US" sz="1500"/>
              <a:t>혹은 </a:t>
            </a:r>
            <a:r>
              <a:rPr lang="en-US" altLang="ko-KR" sz="1500"/>
              <a:t>JSONObject</a:t>
            </a:r>
            <a:r>
              <a:rPr lang="ko-KR" altLang="en-US" sz="1500"/>
              <a:t>로 형 변환 가능</a:t>
            </a:r>
            <a:endParaRPr lang="ko-KR" altLang="en-US" sz="150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741174" y="310461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5400000">
            <a:off x="741174" y="375268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741174" y="451597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47/77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json-simple </a:t>
            </a:r>
            <a:r>
              <a:rPr lang="ko-KR" altLang="en-US" sz="1700" b="1"/>
              <a:t>라이브러리의 주요 클래스들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8112" y="220486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 b="1">
              <a:solidFill>
                <a:srgbClr val="ff0000"/>
              </a:solidFill>
            </a:endParaRPr>
          </a:p>
          <a:p>
            <a:pPr lvl="0"/>
            <a:r>
              <a:rPr lang="en-US" altLang="ko-KR" sz="1500" b="1">
                <a:solidFill>
                  <a:srgbClr val="ff0000"/>
                </a:solidFill>
              </a:rPr>
              <a:t>JSONValue </a:t>
            </a:r>
            <a:r>
              <a:rPr lang="ko-KR" altLang="en-US" sz="1500" b="1">
                <a:solidFill>
                  <a:srgbClr val="ff0000"/>
                </a:solidFill>
              </a:rPr>
              <a:t>클래스 사용법 </a:t>
            </a:r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31639" y="4228548"/>
            <a:ext cx="6480720" cy="145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/>
              <a:t>JSONValue </a:t>
            </a:r>
            <a:r>
              <a:rPr lang="ko-KR" altLang="en-US" sz="1500"/>
              <a:t>클래스는 객체를 </a:t>
            </a:r>
            <a:r>
              <a:rPr lang="en-US" altLang="ko-KR" sz="1500"/>
              <a:t>JSONValue</a:t>
            </a:r>
            <a:r>
              <a:rPr lang="ko-KR" altLang="en-US" sz="1500"/>
              <a:t>값으로 변환시켜 주는 역할 </a:t>
            </a:r>
            <a:endParaRPr lang="ko-KR" altLang="en-US" sz="1500"/>
          </a:p>
          <a:p>
            <a:pPr>
              <a:lnSpc>
                <a:spcPct val="150000"/>
              </a:lnSpc>
            </a:pPr>
            <a:endParaRPr lang="en-US" altLang="ko-KR" sz="1500"/>
          </a:p>
          <a:p>
            <a:pPr>
              <a:lnSpc>
                <a:spcPct val="150000"/>
              </a:lnSpc>
            </a:pPr>
            <a:r>
              <a:rPr lang="ko-KR" altLang="en-US" sz="1500"/>
              <a:t>변환과 관련되어 파싱 기능도 제공해주고 있지만 파싱을 해야 한다면 </a:t>
            </a:r>
            <a:r>
              <a:rPr lang="en-US" altLang="ko-KR" sz="1500"/>
              <a:t>JSONParser </a:t>
            </a:r>
            <a:r>
              <a:rPr lang="ko-KR" altLang="en-US" sz="1500"/>
              <a:t>클래스를 사용하는 것을 권장</a:t>
            </a:r>
            <a:endParaRPr lang="ko-KR" altLang="en-US" sz="1500"/>
          </a:p>
        </p:txBody>
      </p:sp>
      <p:grpSp>
        <p:nvGrpSpPr>
          <p:cNvPr id="19" name="그룹 18"/>
          <p:cNvGrpSpPr/>
          <p:nvPr/>
        </p:nvGrpSpPr>
        <p:grpSpPr>
          <a:xfrm rot="0">
            <a:off x="2483768" y="3140968"/>
            <a:ext cx="4104456" cy="720080"/>
            <a:chOff x="2051720" y="3140968"/>
            <a:chExt cx="4104456" cy="720080"/>
          </a:xfrm>
        </p:grpSpPr>
        <p:pic>
          <p:nvPicPr>
            <p:cNvPr id="39938" name="Picture 2" descr="C:\Users\Toshiba\Desktop\자바 이미지\첨부402.jpg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2123728" y="3212976"/>
              <a:ext cx="3960440" cy="607568"/>
            </a:xfrm>
            <a:prstGeom prst="rect">
              <a:avLst/>
            </a:prstGeom>
            <a:noFill/>
          </p:spPr>
        </p:pic>
        <p:sp>
          <p:nvSpPr>
            <p:cNvPr id="18" name="순서도: 처리 17"/>
            <p:cNvSpPr/>
            <p:nvPr/>
          </p:nvSpPr>
          <p:spPr>
            <a:xfrm>
              <a:off x="2051720" y="3140968"/>
              <a:ext cx="4104456" cy="720080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순서도: 추출 20"/>
          <p:cNvSpPr/>
          <p:nvPr/>
        </p:nvSpPr>
        <p:spPr>
          <a:xfrm rot="5400000">
            <a:off x="777687" y="250729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1101214" y="438696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" name="순서도: 추출 22"/>
          <p:cNvSpPr/>
          <p:nvPr/>
        </p:nvSpPr>
        <p:spPr>
          <a:xfrm rot="5400000">
            <a:off x="1101214" y="507824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4/77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기본 문법 익히기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899592" y="1844824"/>
            <a:ext cx="75608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500" b="1">
                <a:solidFill>
                  <a:srgbClr val="ff0000"/>
                </a:solidFill>
              </a:rPr>
              <a:t>JSON</a:t>
            </a:r>
            <a:r>
              <a:rPr lang="ko-KR" altLang="en-US" sz="1500" b="1">
                <a:solidFill>
                  <a:srgbClr val="ff0000"/>
                </a:solidFill>
              </a:rPr>
              <a:t>을 사용함으로써 얻을 수 있는 이점 </a:t>
            </a:r>
            <a:endParaRPr lang="ko-KR" altLang="en-US" sz="1500" b="1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899592" y="2470830"/>
            <a:ext cx="288032" cy="307777"/>
            <a:chOff x="5427712" y="1980456"/>
            <a:chExt cx="288032" cy="307777"/>
          </a:xfrm>
        </p:grpSpPr>
        <p:sp>
          <p:nvSpPr>
            <p:cNvPr id="17" name="타원 16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400">
                  <a:solidFill>
                    <a:srgbClr val="f84818"/>
                  </a:solidFill>
                </a:rPr>
                <a:t>1</a:t>
              </a:r>
              <a:endParaRPr lang="ko-KR" altLang="en-US" sz="1400">
                <a:solidFill>
                  <a:srgbClr val="f84818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899592" y="3429000"/>
            <a:ext cx="288032" cy="307777"/>
            <a:chOff x="6588224" y="2492896"/>
            <a:chExt cx="288032" cy="307777"/>
          </a:xfrm>
        </p:grpSpPr>
        <p:sp>
          <p:nvSpPr>
            <p:cNvPr id="21" name="타원 20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88224" y="2492896"/>
              <a:ext cx="284052" cy="2933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400">
                  <a:solidFill>
                    <a:srgbClr val="f84818"/>
                  </a:solidFill>
                </a:rPr>
                <a:t>2</a:t>
              </a:r>
              <a:endParaRPr lang="ko-KR" altLang="en-US" sz="1400">
                <a:solidFill>
                  <a:srgbClr val="f84818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899592" y="4685276"/>
            <a:ext cx="288032" cy="307777"/>
            <a:chOff x="6588224" y="2492896"/>
            <a:chExt cx="288032" cy="307777"/>
          </a:xfrm>
        </p:grpSpPr>
        <p:sp>
          <p:nvSpPr>
            <p:cNvPr id="24" name="타원 23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8224" y="2492896"/>
              <a:ext cx="284052" cy="2943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400">
                  <a:solidFill>
                    <a:srgbClr val="f84818"/>
                  </a:solidFill>
                </a:rPr>
                <a:t>3</a:t>
              </a:r>
              <a:endParaRPr lang="ko-KR" altLang="en-US" sz="1400">
                <a:solidFill>
                  <a:srgbClr val="f84818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24136" y="2276872"/>
            <a:ext cx="4572000" cy="540623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/>
          </a:p>
          <a:p>
            <a:pPr lvl="0"/>
            <a:r>
              <a:rPr lang="ko-KR" altLang="en-US" sz="1500"/>
              <a:t>데이터 크기가 작다 </a:t>
            </a:r>
            <a:endParaRPr lang="ko-KR" altLang="en-US" sz="1500"/>
          </a:p>
        </p:txBody>
      </p:sp>
      <p:sp>
        <p:nvSpPr>
          <p:cNvPr id="27" name="직사각형 26"/>
          <p:cNvSpPr/>
          <p:nvPr/>
        </p:nvSpPr>
        <p:spPr>
          <a:xfrm>
            <a:off x="1547664" y="2902878"/>
            <a:ext cx="65527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500"/>
              <a:t>XML</a:t>
            </a:r>
            <a:r>
              <a:rPr lang="ko-KR" altLang="en-US" sz="1500"/>
              <a:t>에 사용되던 태그가 없기 때문에 전체 텍스트의 사이즈가 줄어들었음</a:t>
            </a:r>
            <a:r>
              <a:rPr lang="en-US" altLang="ko-KR" sz="1500"/>
              <a:t> </a:t>
            </a:r>
            <a:endParaRPr lang="ko-KR" altLang="en-US" sz="1500"/>
          </a:p>
        </p:txBody>
      </p:sp>
      <p:sp>
        <p:nvSpPr>
          <p:cNvPr id="28" name="직사각형 27"/>
          <p:cNvSpPr/>
          <p:nvPr/>
        </p:nvSpPr>
        <p:spPr>
          <a:xfrm>
            <a:off x="1224136" y="32129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/>
          </a:p>
          <a:p>
            <a:pPr lvl="0"/>
            <a:r>
              <a:rPr lang="ko-KR" altLang="en-US" sz="1500"/>
              <a:t>사람이 읽고 쓰기에 용이하다 </a:t>
            </a:r>
            <a:endParaRPr lang="ko-KR" altLang="en-US" sz="1500"/>
          </a:p>
        </p:txBody>
      </p:sp>
      <p:sp>
        <p:nvSpPr>
          <p:cNvPr id="29" name="직사각형 28"/>
          <p:cNvSpPr/>
          <p:nvPr/>
        </p:nvSpPr>
        <p:spPr>
          <a:xfrm>
            <a:off x="1547664" y="3768917"/>
            <a:ext cx="6552728" cy="772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/>
              <a:t>괄호와 세미콜론 같은 간단한 기호로 구성</a:t>
            </a:r>
            <a:endParaRPr lang="ko-KR" altLang="en-US" sz="1500"/>
          </a:p>
          <a:p>
            <a:pPr>
              <a:lnSpc>
                <a:spcPct val="150000"/>
              </a:lnSpc>
            </a:pPr>
            <a:r>
              <a:rPr lang="ko-KR" altLang="en-US" sz="1500"/>
              <a:t>데이터 형이 바이너리가 아니라 순수 텍스트</a:t>
            </a:r>
            <a:r>
              <a:rPr lang="en-US" altLang="ko-KR" sz="1500"/>
              <a:t>(Plain text)</a:t>
            </a:r>
            <a:r>
              <a:rPr lang="ko-KR" altLang="en-US" sz="1500"/>
              <a:t> </a:t>
            </a:r>
            <a:endParaRPr lang="ko-KR" altLang="en-US" sz="1500"/>
          </a:p>
        </p:txBody>
      </p:sp>
      <p:sp>
        <p:nvSpPr>
          <p:cNvPr id="30" name="직사각형 29"/>
          <p:cNvSpPr/>
          <p:nvPr/>
        </p:nvSpPr>
        <p:spPr>
          <a:xfrm>
            <a:off x="1259632" y="4459178"/>
            <a:ext cx="4572000" cy="539542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/>
          </a:p>
          <a:p>
            <a:pPr lvl="0"/>
            <a:r>
              <a:rPr lang="ko-KR" altLang="en-US" sz="1500"/>
              <a:t>개발 언어와 </a:t>
            </a:r>
            <a:r>
              <a:rPr lang="en-US" altLang="ko-KR" sz="1500"/>
              <a:t>OS </a:t>
            </a:r>
            <a:r>
              <a:rPr lang="ko-KR" altLang="en-US" sz="1500"/>
              <a:t>종류에 구애받지 않는다 </a:t>
            </a:r>
            <a:endParaRPr lang="ko-KR" altLang="en-US" sz="1500"/>
          </a:p>
        </p:txBody>
      </p:sp>
      <p:sp>
        <p:nvSpPr>
          <p:cNvPr id="32" name="직사각형 31"/>
          <p:cNvSpPr/>
          <p:nvPr/>
        </p:nvSpPr>
        <p:spPr>
          <a:xfrm>
            <a:off x="1547664" y="4993053"/>
            <a:ext cx="7272808" cy="77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/>
              <a:t>JSON</a:t>
            </a:r>
            <a:r>
              <a:rPr lang="ko-KR" altLang="en-US" sz="1500"/>
              <a:t>은 순수 텍스트로 구성되어 있고 데이터 교환을 위한 표준 표기 방법 </a:t>
            </a:r>
            <a:endParaRPr lang="ko-KR" altLang="en-US" sz="1500"/>
          </a:p>
          <a:p>
            <a:pPr>
              <a:lnSpc>
                <a:spcPct val="150000"/>
              </a:lnSpc>
            </a:pPr>
            <a:r>
              <a:rPr lang="ko-KR" altLang="en-US" sz="1500"/>
              <a:t>이기종 시스템 간에 데이터 교환 방식</a:t>
            </a:r>
            <a:endParaRPr lang="ko-KR" altLang="en-US" sz="1500"/>
          </a:p>
        </p:txBody>
      </p:sp>
      <p:sp>
        <p:nvSpPr>
          <p:cNvPr id="34" name="순서도: 추출 33"/>
          <p:cNvSpPr/>
          <p:nvPr/>
        </p:nvSpPr>
        <p:spPr>
          <a:xfrm rot="5400000">
            <a:off x="597158" y="193123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순서도: 추출 34"/>
          <p:cNvSpPr/>
          <p:nvPr/>
        </p:nvSpPr>
        <p:spPr>
          <a:xfrm rot="5400000">
            <a:off x="1317239" y="298928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순서도: 추출 35"/>
          <p:cNvSpPr/>
          <p:nvPr/>
        </p:nvSpPr>
        <p:spPr>
          <a:xfrm rot="5400000">
            <a:off x="1317239" y="392733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순서도: 추출 36"/>
          <p:cNvSpPr/>
          <p:nvPr/>
        </p:nvSpPr>
        <p:spPr>
          <a:xfrm rot="5400000">
            <a:off x="1317238" y="515147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순서도: 추출 37"/>
          <p:cNvSpPr/>
          <p:nvPr/>
        </p:nvSpPr>
        <p:spPr>
          <a:xfrm rot="5400000">
            <a:off x="1317238" y="423549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순서도: 추출 38"/>
          <p:cNvSpPr/>
          <p:nvPr/>
        </p:nvSpPr>
        <p:spPr>
          <a:xfrm rot="5400000">
            <a:off x="1317239" y="555471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48/77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json-simple </a:t>
            </a:r>
            <a:r>
              <a:rPr lang="ko-KR" altLang="en-US" sz="1700" b="1"/>
              <a:t>라이브러리의 주요 클래스들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40962" name="Picture 2" descr="C:\Users\Toshiba\Desktop\자바 이미지\첨부403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899592" y="2578157"/>
            <a:ext cx="7410152" cy="2507027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2843808" y="522920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23320" y="5157192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표 </a:t>
            </a:r>
            <a:r>
              <a:rPr lang="en-US" altLang="ko-KR" sz="1200"/>
              <a:t>20-6 JSONValue </a:t>
            </a:r>
            <a:r>
              <a:rPr lang="ko-KR" altLang="en-US" sz="1200"/>
              <a:t>클래스에서 제공하는 메소드</a:t>
            </a:r>
            <a:endParaRPr lang="ko-KR" altLang="en-US" sz="1200"/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49/77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json-simple </a:t>
            </a:r>
            <a:r>
              <a:rPr lang="ko-KR" altLang="en-US" sz="2800" b="1"/>
              <a:t>라이브러리 활용하기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json-simple </a:t>
            </a:r>
            <a:r>
              <a:rPr lang="ko-KR" altLang="en-US" sz="1700" b="1"/>
              <a:t>라이브러리의 주요 클래스들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41986" name="Picture 2" descr="C:\Users\Toshiba\Desktop\자바 이미지\첨부404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043608" y="2492974"/>
            <a:ext cx="7102748" cy="30242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5/77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기본 문법 익히기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 </a:t>
            </a:r>
            <a:r>
              <a:rPr lang="ko-KR" altLang="en-US" sz="1700" b="1"/>
              <a:t>객체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Toshiba\Desktop\자바 이미지\첨부362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827584" y="2636912"/>
            <a:ext cx="7488832" cy="2153651"/>
          </a:xfrm>
          <a:prstGeom prst="rect">
            <a:avLst/>
          </a:prstGeom>
          <a:noFill/>
        </p:spPr>
      </p:pic>
      <p:sp>
        <p:nvSpPr>
          <p:cNvPr id="17" name="순서도: 추출 16"/>
          <p:cNvSpPr/>
          <p:nvPr/>
        </p:nvSpPr>
        <p:spPr>
          <a:xfrm>
            <a:off x="2555776" y="488019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35288" y="4808185"/>
            <a:ext cx="3996952" cy="266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그림 </a:t>
            </a:r>
            <a:r>
              <a:rPr lang="en-US" altLang="ko-KR" sz="1200"/>
              <a:t>20-1 JSON </a:t>
            </a:r>
            <a:r>
              <a:rPr lang="ko-KR" altLang="en-US" sz="1200"/>
              <a:t>객체를 표현하는 방법을 도식화한 그림 </a:t>
            </a:r>
            <a:endParaRPr lang="ko-KR" altLang="en-US" sz="1200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6/77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기본 문법 익히기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 </a:t>
            </a:r>
            <a:r>
              <a:rPr lang="ko-KR" altLang="en-US" sz="1700" b="1"/>
              <a:t>객체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87624" y="2276872"/>
            <a:ext cx="4572000" cy="540623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 b="1">
              <a:solidFill>
                <a:srgbClr val="ff0000"/>
              </a:solidFill>
            </a:endParaRPr>
          </a:p>
          <a:p>
            <a:pPr lvl="0"/>
            <a:r>
              <a:rPr lang="en-US" altLang="ko-KR" sz="1500" b="1">
                <a:solidFill>
                  <a:srgbClr val="ff0000"/>
                </a:solidFill>
              </a:rPr>
              <a:t>JSON </a:t>
            </a:r>
            <a:r>
              <a:rPr lang="ko-KR" altLang="en-US" sz="1500" b="1">
                <a:solidFill>
                  <a:srgbClr val="ff0000"/>
                </a:solidFill>
              </a:rPr>
              <a:t>규칙 </a:t>
            </a:r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63688" y="3162219"/>
            <a:ext cx="6048672" cy="1798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/>
              <a:t>JSON </a:t>
            </a:r>
            <a:r>
              <a:rPr lang="ko-KR" altLang="en-US" sz="1500"/>
              <a:t>객체의 시작과 끝은 중괄호 </a:t>
            </a:r>
            <a:r>
              <a:rPr lang="en-US" altLang="ko-KR" sz="1500"/>
              <a:t>( { } )</a:t>
            </a:r>
            <a:r>
              <a:rPr lang="ko-KR" altLang="en-US" sz="1500"/>
              <a:t>로 표기한다</a:t>
            </a:r>
            <a:endParaRPr lang="ko-KR" altLang="en-US" sz="1500"/>
          </a:p>
          <a:p>
            <a:pPr>
              <a:lnSpc>
                <a:spcPct val="150000"/>
              </a:lnSpc>
            </a:pPr>
            <a:endParaRPr lang="en-US" altLang="ko-KR" sz="1500"/>
          </a:p>
          <a:p>
            <a:pPr>
              <a:lnSpc>
                <a:spcPct val="150000"/>
              </a:lnSpc>
            </a:pPr>
            <a:r>
              <a:rPr lang="en-US" altLang="ko-KR" sz="1500"/>
              <a:t>JSON </a:t>
            </a:r>
            <a:r>
              <a:rPr lang="ko-KR" altLang="en-US" sz="1500"/>
              <a:t>객체의 속성은 </a:t>
            </a:r>
            <a:r>
              <a:rPr lang="en-US" altLang="ko-KR" sz="1500"/>
              <a:t>Name/Value </a:t>
            </a:r>
            <a:r>
              <a:rPr lang="ko-KR" altLang="en-US" sz="1500"/>
              <a:t>형태다</a:t>
            </a:r>
            <a:endParaRPr lang="ko-KR" altLang="en-US" sz="1500"/>
          </a:p>
          <a:p>
            <a:pPr>
              <a:lnSpc>
                <a:spcPct val="150000"/>
              </a:lnSpc>
            </a:pPr>
            <a:endParaRPr lang="ko-KR" altLang="en-US" sz="1500"/>
          </a:p>
          <a:p>
            <a:pPr>
              <a:lnSpc>
                <a:spcPct val="150000"/>
              </a:lnSpc>
            </a:pPr>
            <a:r>
              <a:rPr lang="ko-KR" altLang="en-US" sz="1500"/>
              <a:t>속성 </a:t>
            </a:r>
            <a:r>
              <a:rPr lang="en-US" altLang="ko-KR" sz="1500"/>
              <a:t>Name/Value</a:t>
            </a:r>
            <a:r>
              <a:rPr lang="ko-KR" altLang="en-US" sz="1500"/>
              <a:t>는 콜론</a:t>
            </a:r>
            <a:r>
              <a:rPr lang="en-US" altLang="ko-KR" sz="1500"/>
              <a:t>( : )</a:t>
            </a:r>
            <a:r>
              <a:rPr lang="ko-KR" altLang="en-US" sz="1500"/>
              <a:t>을 기준으로 구분한다 </a:t>
            </a:r>
            <a:endParaRPr lang="ko-KR" altLang="en-US" sz="1500"/>
          </a:p>
        </p:txBody>
      </p:sp>
      <p:sp>
        <p:nvSpPr>
          <p:cNvPr id="18" name="순서도: 추출 17"/>
          <p:cNvSpPr/>
          <p:nvPr/>
        </p:nvSpPr>
        <p:spPr>
          <a:xfrm rot="5400000">
            <a:off x="1533262" y="332063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1533262" y="396870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/>
          <p:cNvSpPr/>
          <p:nvPr/>
        </p:nvSpPr>
        <p:spPr>
          <a:xfrm rot="5400000">
            <a:off x="1533262" y="473199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921702" y="257256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7/77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기본 문법 익히기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 </a:t>
            </a:r>
            <a:r>
              <a:rPr lang="ko-KR" altLang="en-US" sz="1700" b="1"/>
              <a:t>객체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2088" y="1772816"/>
            <a:ext cx="4572000" cy="539854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 b="1">
              <a:solidFill>
                <a:srgbClr val="ff0000"/>
              </a:solidFill>
            </a:endParaRPr>
          </a:p>
          <a:p>
            <a:pPr lvl="0"/>
            <a:r>
              <a:rPr lang="en-US" altLang="ko-KR" sz="1500" b="1">
                <a:solidFill>
                  <a:srgbClr val="ff0000"/>
                </a:solidFill>
              </a:rPr>
              <a:t>JSON </a:t>
            </a:r>
            <a:r>
              <a:rPr lang="ko-KR" altLang="en-US" sz="1500" b="1">
                <a:solidFill>
                  <a:srgbClr val="ff0000"/>
                </a:solidFill>
              </a:rPr>
              <a:t>데이터 표현 방법 </a:t>
            </a:r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08" y="2924944"/>
            <a:ext cx="7056784" cy="540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500"/>
          </a:p>
          <a:p>
            <a:pPr lvl="0"/>
            <a:r>
              <a:rPr lang="en-US" altLang="ko-KR" sz="1500"/>
              <a:t>JSON </a:t>
            </a:r>
            <a:r>
              <a:rPr lang="ko-KR" altLang="en-US" sz="1500"/>
              <a:t>객체의 속성은 콤마를 사용해서 구분한다</a:t>
            </a:r>
            <a:endParaRPr lang="ko-KR" altLang="en-US" sz="1500"/>
          </a:p>
        </p:txBody>
      </p:sp>
      <p:sp>
        <p:nvSpPr>
          <p:cNvPr id="21" name="직사각형 20"/>
          <p:cNvSpPr/>
          <p:nvPr/>
        </p:nvSpPr>
        <p:spPr>
          <a:xfrm>
            <a:off x="1043608" y="3883114"/>
            <a:ext cx="6264696" cy="544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500"/>
          </a:p>
          <a:p>
            <a:pPr lvl="0"/>
            <a:r>
              <a:rPr lang="en-US" altLang="ko-KR" sz="1500"/>
              <a:t>JSON </a:t>
            </a:r>
            <a:r>
              <a:rPr lang="ko-KR" altLang="en-US" sz="1500"/>
              <a:t>객체의 속성 </a:t>
            </a:r>
            <a:r>
              <a:rPr lang="en-US" altLang="ko-KR" sz="1500"/>
              <a:t>name</a:t>
            </a:r>
            <a:r>
              <a:rPr lang="ko-KR" altLang="en-US" sz="1500"/>
              <a:t>은 객체 내에서 유일해야 된다</a:t>
            </a:r>
            <a:endParaRPr lang="ko-KR" altLang="en-US" sz="1500"/>
          </a:p>
        </p:txBody>
      </p:sp>
      <p:sp>
        <p:nvSpPr>
          <p:cNvPr id="22" name="직사각형 21"/>
          <p:cNvSpPr/>
          <p:nvPr/>
        </p:nvSpPr>
        <p:spPr>
          <a:xfrm>
            <a:off x="1043608" y="4221088"/>
            <a:ext cx="4572000" cy="539507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endParaRPr lang="ko-KR" altLang="en-US" sz="1500"/>
          </a:p>
          <a:p>
            <a:pPr lvl="0"/>
            <a:r>
              <a:rPr lang="en-US" altLang="ko-KR" sz="1500"/>
              <a:t>String</a:t>
            </a:r>
            <a:r>
              <a:rPr lang="ko-KR" altLang="en-US" sz="1500"/>
              <a:t>형 데이터는 쌍따옴표를 사용한다</a:t>
            </a:r>
            <a:endParaRPr lang="ko-KR" altLang="en-US" sz="1500"/>
          </a:p>
        </p:txBody>
      </p:sp>
      <p:grpSp>
        <p:nvGrpSpPr>
          <p:cNvPr id="26" name="그룹 25"/>
          <p:cNvGrpSpPr/>
          <p:nvPr/>
        </p:nvGrpSpPr>
        <p:grpSpPr>
          <a:xfrm rot="0">
            <a:off x="2915816" y="2420888"/>
            <a:ext cx="3096344" cy="720080"/>
            <a:chOff x="2123728" y="2420888"/>
            <a:chExt cx="3096344" cy="720080"/>
          </a:xfrm>
        </p:grpSpPr>
        <p:pic>
          <p:nvPicPr>
            <p:cNvPr id="2050" name="Picture 2" descr="C:\Users\Toshiba\Desktop\자바 이미지\첨부363.jpg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2195736" y="2492896"/>
              <a:ext cx="2965174" cy="641119"/>
            </a:xfrm>
            <a:prstGeom prst="rect">
              <a:avLst/>
            </a:prstGeom>
            <a:noFill/>
          </p:spPr>
        </p:pic>
        <p:sp>
          <p:nvSpPr>
            <p:cNvPr id="23" name="순서도: 처리 22"/>
            <p:cNvSpPr/>
            <p:nvPr/>
          </p:nvSpPr>
          <p:spPr>
            <a:xfrm>
              <a:off x="2123728" y="2420888"/>
              <a:ext cx="3096344" cy="720080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2051720" y="3573016"/>
            <a:ext cx="5256584" cy="504056"/>
            <a:chOff x="1763688" y="3573016"/>
            <a:chExt cx="5256584" cy="504056"/>
          </a:xfrm>
        </p:grpSpPr>
        <p:pic>
          <p:nvPicPr>
            <p:cNvPr id="2051" name="Picture 3" descr="C:\Users\Toshiba\Desktop\자바 이미지\첨부364.jpg"/>
            <p:cNvPicPr>
              <a:picLocks noChangeAspect="1" noChangeArrowheads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1835696" y="3645024"/>
              <a:ext cx="5108915" cy="370647"/>
            </a:xfrm>
            <a:prstGeom prst="rect">
              <a:avLst/>
            </a:prstGeom>
            <a:noFill/>
          </p:spPr>
        </p:pic>
        <p:sp>
          <p:nvSpPr>
            <p:cNvPr id="24" name="순서도: 처리 23"/>
            <p:cNvSpPr/>
            <p:nvPr/>
          </p:nvSpPr>
          <p:spPr>
            <a:xfrm>
              <a:off x="1763688" y="3573016"/>
              <a:ext cx="5256584" cy="504056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1619672" y="4797152"/>
            <a:ext cx="6192688" cy="1224136"/>
            <a:chOff x="1403648" y="4869160"/>
            <a:chExt cx="6192688" cy="1224136"/>
          </a:xfrm>
        </p:grpSpPr>
        <p:pic>
          <p:nvPicPr>
            <p:cNvPr id="2052" name="Picture 4" descr="C:\Users\Toshiba\Desktop\자바 이미지\첨부365.jpg"/>
            <p:cNvPicPr>
              <a:picLocks noChangeAspect="1" noChangeArrowheads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1475656" y="4941168"/>
              <a:ext cx="6120680" cy="1111940"/>
            </a:xfrm>
            <a:prstGeom prst="rect">
              <a:avLst/>
            </a:prstGeom>
            <a:noFill/>
          </p:spPr>
        </p:pic>
        <p:sp>
          <p:nvSpPr>
            <p:cNvPr id="25" name="순서도: 처리 24"/>
            <p:cNvSpPr/>
            <p:nvPr/>
          </p:nvSpPr>
          <p:spPr>
            <a:xfrm>
              <a:off x="1403648" y="4869160"/>
              <a:ext cx="6192688" cy="1224136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순서도: 추출 28"/>
          <p:cNvSpPr/>
          <p:nvPr/>
        </p:nvSpPr>
        <p:spPr>
          <a:xfrm rot="5400000">
            <a:off x="597159" y="20752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순서도: 추출 29"/>
          <p:cNvSpPr/>
          <p:nvPr/>
        </p:nvSpPr>
        <p:spPr>
          <a:xfrm rot="5400000">
            <a:off x="813183" y="322737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순서도: 추출 31"/>
          <p:cNvSpPr/>
          <p:nvPr/>
        </p:nvSpPr>
        <p:spPr>
          <a:xfrm rot="5400000">
            <a:off x="813183" y="420668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순서도: 추출 33"/>
          <p:cNvSpPr/>
          <p:nvPr/>
        </p:nvSpPr>
        <p:spPr>
          <a:xfrm rot="5400000">
            <a:off x="813182" y="456672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8/77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기본 문법 익히기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 </a:t>
            </a:r>
            <a:r>
              <a:rPr lang="ko-KR" altLang="en-US" sz="1700" b="1"/>
              <a:t>객체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204864"/>
            <a:ext cx="8064896" cy="774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500"/>
              <a:t>JSON </a:t>
            </a:r>
            <a:r>
              <a:rPr lang="ko-KR" altLang="en-US" sz="1500"/>
              <a:t>문법에서 객체는 자바의 </a:t>
            </a:r>
            <a:r>
              <a:rPr lang="en-US" altLang="ko-KR" sz="1500"/>
              <a:t>Hashtable </a:t>
            </a:r>
            <a:r>
              <a:rPr lang="ko-KR" altLang="en-US" sz="1500"/>
              <a:t>객체와 매우 비슷한 원리로 데이터를 저장</a:t>
            </a:r>
            <a:endParaRPr lang="ko-KR" altLang="en-US" sz="1500"/>
          </a:p>
          <a:p>
            <a:pPr lvl="0"/>
            <a:endParaRPr lang="en-US" altLang="ko-KR" sz="1500"/>
          </a:p>
          <a:p>
            <a:pPr lvl="0"/>
            <a:r>
              <a:rPr lang="ko-KR" altLang="en-US" sz="1500"/>
              <a:t>다음과 같이 </a:t>
            </a:r>
            <a:r>
              <a:rPr lang="en-US" altLang="ko-KR" sz="1500"/>
              <a:t>Hashtable </a:t>
            </a:r>
            <a:r>
              <a:rPr lang="ko-KR" altLang="en-US" sz="1500"/>
              <a:t>객체를 생성하고 데이터를 화면에 출력한다고 가정 </a:t>
            </a:r>
            <a:endParaRPr lang="ko-KR" altLang="en-US" sz="1500"/>
          </a:p>
        </p:txBody>
      </p:sp>
      <p:sp>
        <p:nvSpPr>
          <p:cNvPr id="17" name="직사각형 16"/>
          <p:cNvSpPr/>
          <p:nvPr/>
        </p:nvSpPr>
        <p:spPr>
          <a:xfrm>
            <a:off x="1475656" y="5085184"/>
            <a:ext cx="6048672" cy="770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/>
              <a:t>JSON</a:t>
            </a:r>
            <a:r>
              <a:rPr lang="ko-KR" altLang="en-US" sz="1500"/>
              <a:t>을 사용한 데이터 표기법이 매우 간단하면서</a:t>
            </a:r>
            <a:endParaRPr lang="ko-KR" altLang="en-US" sz="1500"/>
          </a:p>
          <a:p>
            <a:pPr>
              <a:lnSpc>
                <a:spcPct val="150000"/>
              </a:lnSpc>
            </a:pPr>
            <a:r>
              <a:rPr lang="en-US" altLang="ko-KR" sz="1500"/>
              <a:t>XML</a:t>
            </a:r>
            <a:r>
              <a:rPr lang="ko-KR" altLang="en-US" sz="1500"/>
              <a:t>보다 데이터 크기도 줄일 수 있는 것을 확인 </a:t>
            </a:r>
            <a:endParaRPr lang="ko-KR" altLang="en-US" sz="1500"/>
          </a:p>
        </p:txBody>
      </p:sp>
      <p:grpSp>
        <p:nvGrpSpPr>
          <p:cNvPr id="19" name="그룹 18"/>
          <p:cNvGrpSpPr/>
          <p:nvPr/>
        </p:nvGrpSpPr>
        <p:grpSpPr>
          <a:xfrm rot="0">
            <a:off x="2555776" y="3284984"/>
            <a:ext cx="4248472" cy="1656184"/>
            <a:chOff x="1907704" y="3212976"/>
            <a:chExt cx="4248472" cy="1656184"/>
          </a:xfrm>
        </p:grpSpPr>
        <p:pic>
          <p:nvPicPr>
            <p:cNvPr id="3074" name="Picture 2" descr="C:\Users\Toshiba\Desktop\자바 이미지\첨부366.jpg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1979712" y="3284984"/>
              <a:ext cx="4176464" cy="1557708"/>
            </a:xfrm>
            <a:prstGeom prst="rect">
              <a:avLst/>
            </a:prstGeom>
            <a:noFill/>
          </p:spPr>
        </p:pic>
        <p:sp>
          <p:nvSpPr>
            <p:cNvPr id="18" name="순서도: 처리 17"/>
            <p:cNvSpPr/>
            <p:nvPr/>
          </p:nvSpPr>
          <p:spPr>
            <a:xfrm>
              <a:off x="1907704" y="3212976"/>
              <a:ext cx="4248472" cy="1656184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순서도: 추출 20"/>
          <p:cNvSpPr/>
          <p:nvPr/>
        </p:nvSpPr>
        <p:spPr>
          <a:xfrm rot="5400000">
            <a:off x="741174" y="22912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741174" y="279533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" name="순서도: 추출 22"/>
          <p:cNvSpPr/>
          <p:nvPr/>
        </p:nvSpPr>
        <p:spPr>
          <a:xfrm rot="5400000">
            <a:off x="1245231" y="52436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9/77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기본 문법 익히기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 </a:t>
            </a:r>
            <a:r>
              <a:rPr lang="ko-KR" altLang="en-US" sz="1700" b="1"/>
              <a:t>객체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Toshiba\Desktop\자바 이미지\첨부367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339676" y="2540868"/>
            <a:ext cx="6616700" cy="2400300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2411760" y="502420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1272" y="4952201"/>
            <a:ext cx="4536504" cy="265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그림 </a:t>
            </a:r>
            <a:r>
              <a:rPr lang="en-US" altLang="ko-KR" sz="1200"/>
              <a:t>20-2 Hashtable</a:t>
            </a:r>
            <a:r>
              <a:rPr lang="ko-KR" altLang="en-US" sz="1200"/>
              <a:t>의 데이터를 </a:t>
            </a:r>
            <a:r>
              <a:rPr lang="en-US" altLang="ko-KR" sz="1200"/>
              <a:t>json</a:t>
            </a:r>
            <a:r>
              <a:rPr lang="ko-KR" altLang="en-US" sz="1200"/>
              <a:t>으로 표현한 데이터</a:t>
            </a:r>
            <a:endParaRPr lang="ko-KR" altLang="en-US" sz="1200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pPr lvl="0"/>
            <a:r>
              <a:rPr lang="en-US" altLang="ko-KR"/>
              <a:t>10/77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JSON </a:t>
            </a:r>
            <a:r>
              <a:rPr lang="ko-KR" altLang="en-US" sz="2800" b="1"/>
              <a:t>기본 문법 익히기</a:t>
            </a:r>
            <a:endParaRPr lang="ko-KR" altLang="en-US" sz="2800" b="1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4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01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453336"/>
            <a:ext cx="3491880" cy="2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JSON </a:t>
            </a:r>
            <a:r>
              <a:rPr lang="ko-KR" altLang="en-US" sz="1400"/>
              <a:t>핸들링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611560" y="1628800"/>
            <a:ext cx="6048672" cy="34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700" b="1"/>
              <a:t>JSON </a:t>
            </a:r>
            <a:r>
              <a:rPr lang="ko-KR" altLang="en-US" sz="1700" b="1"/>
              <a:t>객체</a:t>
            </a:r>
            <a:endParaRPr lang="en-US" altLang="ko-KR" sz="1700" b="1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Toshiba\Desktop\자바 이미지\첨부368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983060" y="2132856"/>
            <a:ext cx="5109220" cy="3561984"/>
          </a:xfrm>
          <a:prstGeom prst="rect">
            <a:avLst/>
          </a:prstGeom>
          <a:noFill/>
        </p:spPr>
      </p:pic>
      <p:sp>
        <p:nvSpPr>
          <p:cNvPr id="18" name="순서도: 추출 17"/>
          <p:cNvSpPr/>
          <p:nvPr/>
        </p:nvSpPr>
        <p:spPr>
          <a:xfrm>
            <a:off x="2915816" y="581629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95328" y="5744289"/>
            <a:ext cx="3996952" cy="264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그림 </a:t>
            </a:r>
            <a:r>
              <a:rPr lang="en-US" altLang="ko-KR" sz="1200"/>
              <a:t>20-3 JSON </a:t>
            </a:r>
            <a:r>
              <a:rPr lang="ko-KR" altLang="en-US" sz="1200"/>
              <a:t>객체에 저장 가능한 데이터형 </a:t>
            </a:r>
            <a:endParaRPr lang="ko-KR" altLang="en-US" sz="1200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2006-10-05T04:04:58.000</dcterms:created>
  <dc:creator>Microsoft Corporation</dc:creator>
  <dc:description/>
  <cp:keywords/>
  <cp:lastModifiedBy>seo</cp:lastModifiedBy>
  <dcterms:modified xsi:type="dcterms:W3CDTF">2015-02-09T08:32:00.027</dcterms:modified>
  <cp:revision>128</cp:revision>
  <dc:subject/>
  <dc:title>슬라이드 1</dc:title>
</cp:coreProperties>
</file>