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6"/>
  </p:normalViewPr>
  <p:slideViewPr>
    <p:cSldViewPr>
      <p:cViewPr varScale="1">
        <p:scale>
          <a:sx n="102" d="100"/>
          <a:sy n="102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695B-B7C1-42F3-9F65-E9E0FF5B6C70}" type="datetimeFigureOut">
              <a:rPr lang="ko-KR" altLang="en-US" smtClean="0"/>
              <a:t>2017. 8. 29.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7D962A-0945-4339-85C5-B80288E5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4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분류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35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분류기 종</a:t>
            </a:r>
            <a:r>
              <a:rPr lang="ko-KR" altLang="en-US" b="1" dirty="0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로지스틱</a:t>
            </a:r>
            <a:r>
              <a:rPr lang="ko-KR" altLang="en-US" dirty="0" smtClean="0">
                <a:solidFill>
                  <a:srgbClr val="FF0000"/>
                </a:solidFill>
              </a:rPr>
              <a:t> 회귀</a:t>
            </a:r>
            <a:r>
              <a:rPr lang="en-US" altLang="ko-KR" dirty="0" smtClean="0">
                <a:solidFill>
                  <a:srgbClr val="FF0000"/>
                </a:solidFill>
              </a:rPr>
              <a:t>(logistic regression)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선형판별분석</a:t>
            </a:r>
            <a:r>
              <a:rPr lang="en-US" altLang="ko-KR" dirty="0" smtClean="0">
                <a:solidFill>
                  <a:srgbClr val="FF0000"/>
                </a:solidFill>
              </a:rPr>
              <a:t>(linear discriminant analysis)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K-</a:t>
            </a:r>
            <a:r>
              <a:rPr lang="ko-KR" altLang="en-US" dirty="0" err="1" smtClean="0">
                <a:solidFill>
                  <a:srgbClr val="FF0000"/>
                </a:solidFill>
              </a:rPr>
              <a:t>최근접이웃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knn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#More Computing#</a:t>
            </a:r>
            <a:endParaRPr lang="en-US" altLang="ko-KR" dirty="0"/>
          </a:p>
          <a:p>
            <a:r>
              <a:rPr lang="ko-KR" altLang="en-US" dirty="0" err="1" smtClean="0"/>
              <a:t>일반화가법모델</a:t>
            </a:r>
            <a:r>
              <a:rPr lang="en-US" altLang="ko-KR" dirty="0" smtClean="0"/>
              <a:t>(generalized additive model)</a:t>
            </a:r>
          </a:p>
          <a:p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</a:p>
          <a:p>
            <a:r>
              <a:rPr lang="ko-KR" altLang="en-US" dirty="0" err="1" smtClean="0"/>
              <a:t>랜덤포리스트</a:t>
            </a:r>
            <a:r>
              <a:rPr lang="en-US" altLang="ko-KR" dirty="0" smtClean="0"/>
              <a:t>(random forest)</a:t>
            </a:r>
          </a:p>
          <a:p>
            <a:r>
              <a:rPr lang="ko-KR" altLang="en-US" dirty="0" err="1" smtClean="0"/>
              <a:t>부스팅</a:t>
            </a:r>
            <a:r>
              <a:rPr lang="en-US" altLang="ko-KR" dirty="0" smtClean="0"/>
              <a:t>(boosting)</a:t>
            </a:r>
          </a:p>
          <a:p>
            <a:r>
              <a:rPr lang="ko-KR" altLang="en-US" dirty="0" err="1" smtClean="0"/>
              <a:t>서포트</a:t>
            </a:r>
            <a:r>
              <a:rPr lang="ko-KR" altLang="en-US" dirty="0" smtClean="0"/>
              <a:t> 벡터 머신</a:t>
            </a:r>
            <a:r>
              <a:rPr lang="en-US" altLang="ko-KR" dirty="0" smtClean="0"/>
              <a:t>(support vector machine)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2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MLE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Maximum Likelihood Estimate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With </a:t>
            </a:r>
            <a:r>
              <a:rPr lang="en-US" altLang="ko-KR" dirty="0"/>
              <a:t>MLE</a:t>
            </a:r>
            <a:r>
              <a:rPr lang="en-US" altLang="ko-KR" dirty="0" smtClean="0"/>
              <a:t>, we </a:t>
            </a:r>
            <a:r>
              <a:rPr lang="en-US" altLang="ko-KR" dirty="0"/>
              <a:t>seek a point value for </a:t>
            </a:r>
            <a:r>
              <a:rPr lang="en-US" altLang="ko-KR" dirty="0" smtClean="0"/>
              <a:t>θ</a:t>
            </a:r>
            <a:r>
              <a:rPr lang="en-US" altLang="ko-KR" dirty="0"/>
              <a:t> which maximizes the likelihood, 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D|θ</a:t>
            </a:r>
            <a:r>
              <a:rPr lang="en-US" altLang="ko-KR" dirty="0" smtClean="0"/>
              <a:t>), </a:t>
            </a:r>
            <a:r>
              <a:rPr lang="en-US" altLang="ko-KR" dirty="0"/>
              <a:t>shown in the equation(s) above. We can denote this value as </a:t>
            </a:r>
            <a:r>
              <a:rPr lang="en-US" altLang="ko-KR" dirty="0" smtClean="0"/>
              <a:t>θ^. </a:t>
            </a:r>
            <a:r>
              <a:rPr lang="en-US" altLang="ko-KR" dirty="0">
                <a:solidFill>
                  <a:srgbClr val="FF0000"/>
                </a:solidFill>
              </a:rPr>
              <a:t>In MLE, </a:t>
            </a:r>
            <a:r>
              <a:rPr lang="en-US" altLang="ko-KR" dirty="0" smtClean="0">
                <a:solidFill>
                  <a:srgbClr val="FF0000"/>
                </a:solidFill>
              </a:rPr>
              <a:t>θ^</a:t>
            </a:r>
            <a:r>
              <a:rPr lang="en-US" altLang="ko-KR" dirty="0">
                <a:solidFill>
                  <a:srgbClr val="FF0000"/>
                </a:solidFill>
              </a:rPr>
              <a:t> is a point estimate, not a random variable.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other words, in the equation above, MLE treats the term </a:t>
            </a:r>
            <a:r>
              <a:rPr lang="en-US" altLang="ko-KR" dirty="0" smtClean="0"/>
              <a:t>p(θ)p(D</a:t>
            </a:r>
            <a:r>
              <a:rPr lang="en-US" altLang="ko-KR" dirty="0"/>
              <a:t>) as a constant and does NOT allow us to inject our prior beliefs, </a:t>
            </a:r>
            <a:r>
              <a:rPr lang="en-US" altLang="ko-KR" dirty="0" smtClean="0"/>
              <a:t>p(θ</a:t>
            </a:r>
            <a:r>
              <a:rPr lang="en-US" altLang="ko-KR" dirty="0"/>
              <a:t>), about the likely values for </a:t>
            </a:r>
            <a:r>
              <a:rPr lang="en-US" altLang="ko-KR" dirty="0" smtClean="0"/>
              <a:t>θ</a:t>
            </a:r>
            <a:r>
              <a:rPr lang="en-US" altLang="ko-KR" dirty="0"/>
              <a:t> in the estimation calculations.</a:t>
            </a:r>
          </a:p>
        </p:txBody>
      </p:sp>
    </p:spTree>
    <p:extLst>
      <p:ext uri="{BB962C8B-B14F-4D97-AF65-F5344CB8AC3E}">
        <p14:creationId xmlns:p14="http://schemas.microsoft.com/office/powerpoint/2010/main" val="40934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Bayesian Estimate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Bayesian </a:t>
            </a:r>
            <a:r>
              <a:rPr lang="en-US" altLang="ko-KR" dirty="0"/>
              <a:t>estimation, by contrast, fully calculates (or at times approximates) the posterior distribution 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θ|D</a:t>
            </a:r>
            <a:r>
              <a:rPr lang="en-US" altLang="ko-KR" dirty="0"/>
              <a:t>). </a:t>
            </a:r>
            <a:r>
              <a:rPr lang="en-US" altLang="ko-KR" dirty="0">
                <a:solidFill>
                  <a:srgbClr val="FF0000"/>
                </a:solidFill>
              </a:rPr>
              <a:t>Bayesian inference treats </a:t>
            </a:r>
            <a:r>
              <a:rPr lang="en-US" altLang="ko-KR" dirty="0" smtClean="0">
                <a:solidFill>
                  <a:srgbClr val="FF0000"/>
                </a:solidFill>
              </a:rPr>
              <a:t>θ</a:t>
            </a:r>
            <a:r>
              <a:rPr lang="en-US" altLang="ko-KR" dirty="0">
                <a:solidFill>
                  <a:srgbClr val="FF0000"/>
                </a:solidFill>
              </a:rPr>
              <a:t> as a random variable. </a:t>
            </a:r>
            <a:r>
              <a:rPr lang="en-US" altLang="ko-KR" dirty="0"/>
              <a:t>In Bayesian estimation, we put in probability density functions and get out probability density functions, rather than a single point as in MLE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2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MLE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Bayesian</a:t>
            </a:r>
            <a:r>
              <a:rPr lang="ko-KR" altLang="en-US" b="1" dirty="0" smtClean="0"/>
              <a:t>의 </a:t>
            </a:r>
            <a:r>
              <a:rPr lang="ko-KR" altLang="en-US" b="1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44773"/>
            <a:ext cx="8229600" cy="483655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법칙</a:t>
            </a:r>
            <a:r>
              <a:rPr lang="en-US" altLang="ko-KR" dirty="0"/>
              <a:t>(Bayesian Law)  </a:t>
            </a:r>
            <a:r>
              <a:rPr lang="ko-KR" altLang="en-US" dirty="0"/>
              <a:t>또는 </a:t>
            </a:r>
            <a:r>
              <a:rPr lang="ko-KR" altLang="en-US" dirty="0" err="1"/>
              <a:t>베이즈</a:t>
            </a:r>
            <a:r>
              <a:rPr lang="ko-KR" altLang="en-US" dirty="0"/>
              <a:t> 이론</a:t>
            </a:r>
            <a:r>
              <a:rPr lang="en-US" altLang="ko-KR" dirty="0"/>
              <a:t>(Bayesian Theory) </a:t>
            </a:r>
            <a:r>
              <a:rPr lang="ko-KR" altLang="en-US" dirty="0"/>
              <a:t>를 간단히 </a:t>
            </a:r>
            <a:r>
              <a:rPr lang="ko-KR" altLang="en-US" dirty="0" smtClean="0"/>
              <a:t>말하자면 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사전확률 </a:t>
            </a:r>
            <a:r>
              <a:rPr lang="en-US" altLang="ko-KR" b="1" dirty="0"/>
              <a:t>p(A)  </a:t>
            </a:r>
            <a:r>
              <a:rPr lang="ko-KR" altLang="en-US" b="1" dirty="0"/>
              <a:t>과 </a:t>
            </a:r>
            <a:r>
              <a:rPr lang="ko-KR" altLang="en-US" b="1" dirty="0" err="1"/>
              <a:t>우도확률</a:t>
            </a:r>
            <a:r>
              <a:rPr lang="ko-KR" altLang="en-US" b="1" dirty="0"/>
              <a:t> </a:t>
            </a:r>
            <a:r>
              <a:rPr lang="en-US" altLang="ko-KR" b="1" dirty="0"/>
              <a:t>p(B|A)</a:t>
            </a:r>
            <a:r>
              <a:rPr lang="ko-KR" altLang="en-US" b="1" dirty="0"/>
              <a:t>를 안다면 사후확률 </a:t>
            </a:r>
            <a:r>
              <a:rPr lang="en-US" altLang="ko-KR" b="1" dirty="0"/>
              <a:t>p(A|B)</a:t>
            </a:r>
            <a:r>
              <a:rPr lang="ko-KR" altLang="en-US" b="1" dirty="0"/>
              <a:t>를 알 </a:t>
            </a:r>
            <a:r>
              <a:rPr lang="ko-KR" altLang="en-US" b="1" dirty="0" err="1"/>
              <a:t>수있다는</a:t>
            </a:r>
            <a:r>
              <a:rPr lang="ko-KR" altLang="en-US" b="1" dirty="0"/>
              <a:t> 것이다</a:t>
            </a:r>
            <a:r>
              <a:rPr lang="en-US" altLang="ko-KR" b="1" dirty="0"/>
              <a:t>. 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/>
              <a:t>P(A|B)</a:t>
            </a:r>
            <a:r>
              <a:rPr lang="ko-KR" altLang="en-US" dirty="0"/>
              <a:t>는 사후확률 </a:t>
            </a:r>
            <a:r>
              <a:rPr lang="en-US" altLang="ko-KR" dirty="0"/>
              <a:t>Posterior </a:t>
            </a:r>
            <a:r>
              <a:rPr lang="ko-KR" altLang="en-US" dirty="0"/>
              <a:t>또는 </a:t>
            </a:r>
            <a:r>
              <a:rPr lang="en-US" altLang="ko-KR" dirty="0"/>
              <a:t>Posterior belief</a:t>
            </a:r>
          </a:p>
          <a:p>
            <a:r>
              <a:rPr lang="en-US" altLang="ko-KR" dirty="0"/>
              <a:t>P(A)</a:t>
            </a:r>
            <a:r>
              <a:rPr lang="ko-KR" altLang="en-US" dirty="0"/>
              <a:t>는 </a:t>
            </a:r>
            <a:r>
              <a:rPr lang="en-US" altLang="ko-KR" dirty="0"/>
              <a:t>Prior, </a:t>
            </a:r>
            <a:r>
              <a:rPr lang="ko-KR" altLang="en-US" dirty="0"/>
              <a:t>또는 </a:t>
            </a:r>
            <a:r>
              <a:rPr lang="en-US" altLang="ko-KR" dirty="0"/>
              <a:t>prior belief</a:t>
            </a:r>
          </a:p>
          <a:p>
            <a:r>
              <a:rPr lang="en-US" altLang="ko-KR" dirty="0"/>
              <a:t>P(B)</a:t>
            </a:r>
            <a:r>
              <a:rPr lang="ko-KR" altLang="en-US" dirty="0"/>
              <a:t>는 </a:t>
            </a:r>
            <a:r>
              <a:rPr lang="en-US" altLang="ko-KR" dirty="0"/>
              <a:t>Evidence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P(B|A)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Likelihood</a:t>
            </a:r>
            <a:r>
              <a:rPr lang="ko-KR" altLang="en-US" dirty="0"/>
              <a:t>라고 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http://latex.codecogs.com/gif.latex?P%28A%7CB%29%20%3D%20%5Cfrac%7BP%28B%7CA%29%7D%7BP%28B%29%7D%5Ccdot%20%5Cmathbf%7BP%28A%29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43" y="2547548"/>
            <a:ext cx="344968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장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베이즈</a:t>
            </a:r>
            <a:r>
              <a:rPr lang="ko-KR" altLang="en-US" b="1" dirty="0" smtClean="0"/>
              <a:t> 분류기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오직 두 개의 </a:t>
            </a:r>
            <a:r>
              <a:rPr lang="ko-KR" altLang="en-US" dirty="0" err="1" smtClean="0"/>
              <a:t>범주값</a:t>
            </a:r>
            <a:r>
              <a:rPr lang="en-US" altLang="ko-KR" dirty="0" smtClean="0"/>
              <a:t>(1,2)</a:t>
            </a:r>
            <a:r>
              <a:rPr lang="ko-KR" altLang="en-US" dirty="0" smtClean="0"/>
              <a:t>만 가진다고 가정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분류기는 </a:t>
            </a:r>
            <a:r>
              <a:rPr lang="en-US" altLang="ko-KR" dirty="0" err="1" smtClean="0"/>
              <a:t>Pr</a:t>
            </a:r>
            <a:r>
              <a:rPr lang="en-US" altLang="ko-KR" dirty="0" smtClean="0"/>
              <a:t>(Y=1|X=x)&gt;0.5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이라고 분류</a:t>
            </a:r>
            <a:endParaRPr lang="en-US" altLang="ko-KR" dirty="0" smtClean="0"/>
          </a:p>
          <a:p>
            <a:r>
              <a:rPr lang="ko-KR" altLang="en-US" dirty="0" err="1" smtClean="0"/>
              <a:t>베이즈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분류기는 가장 큰 클래스로 관측치를 분류하며 모든 분류기 중에서 </a:t>
            </a:r>
            <a:r>
              <a:rPr lang="ko-KR" altLang="en-US" dirty="0" err="1" smtClean="0"/>
              <a:t>오차률이</a:t>
            </a:r>
            <a:r>
              <a:rPr lang="ko-KR" altLang="en-US" dirty="0" smtClean="0"/>
              <a:t> 가장 낮다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Cf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Pr</a:t>
            </a:r>
            <a:r>
              <a:rPr lang="en-US" altLang="ko-KR" dirty="0" smtClean="0"/>
              <a:t>(Y=</a:t>
            </a:r>
            <a:r>
              <a:rPr lang="en-US" altLang="ko-KR" dirty="0" err="1" smtClean="0"/>
              <a:t>j|X</a:t>
            </a:r>
            <a:r>
              <a:rPr lang="en-US" altLang="ko-KR" dirty="0" smtClean="0"/>
              <a:t>=x)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조건부 확률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관측된 설명변수 벡터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주어진 경우에 대해 </a:t>
            </a:r>
            <a:r>
              <a:rPr lang="en-US" altLang="ko-KR" dirty="0" smtClean="0"/>
              <a:t>Y=j</a:t>
            </a:r>
            <a:r>
              <a:rPr lang="ko-KR" altLang="en-US" dirty="0" smtClean="0"/>
              <a:t>일 확률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55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7008" y="686489"/>
            <a:ext cx="4742701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ConfusionMatrix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혼돈행렬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938" y="2492896"/>
            <a:ext cx="8151108" cy="1440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FP, FN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유형의 오류를 범할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임계치를</a:t>
            </a:r>
            <a:r>
              <a:rPr lang="ko-KR" altLang="en-US" dirty="0" smtClean="0"/>
              <a:t> 다른 값으로 조정하여 </a:t>
            </a:r>
            <a:r>
              <a:rPr lang="en-US" altLang="ko-KR" dirty="0" smtClean="0"/>
              <a:t>TP FP FN TN</a:t>
            </a:r>
            <a:r>
              <a:rPr lang="ko-KR" altLang="en-US" dirty="0" smtClean="0"/>
              <a:t>의 비율을 조정할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임계치에</a:t>
            </a:r>
            <a:r>
              <a:rPr lang="ko-KR" altLang="en-US" dirty="0" smtClean="0"/>
              <a:t> 따른 두 오류의 </a:t>
            </a:r>
            <a:r>
              <a:rPr lang="en-US" altLang="ko-KR" dirty="0" smtClean="0"/>
              <a:t>trade-off</a:t>
            </a:r>
            <a:r>
              <a:rPr lang="ko-KR" altLang="en-US" dirty="0" smtClean="0"/>
              <a:t>를 볼 수 있는 </a:t>
            </a:r>
            <a:r>
              <a:rPr lang="en-US" altLang="ko-KR" dirty="0" smtClean="0"/>
              <a:t>plot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26153736" descr="EMB00001e10498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083" b="32303"/>
          <a:stretch/>
        </p:blipFill>
        <p:spPr bwMode="auto">
          <a:xfrm>
            <a:off x="5017263" y="239514"/>
            <a:ext cx="365631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18963" r="47603" b="31281"/>
          <a:stretch/>
        </p:blipFill>
        <p:spPr bwMode="auto">
          <a:xfrm>
            <a:off x="5004048" y="4016377"/>
            <a:ext cx="2506262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2" t="31635" r="46185" b="36654"/>
          <a:stretch/>
        </p:blipFill>
        <p:spPr bwMode="auto">
          <a:xfrm>
            <a:off x="333355" y="4005064"/>
            <a:ext cx="4352990" cy="217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9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선형판별분석</a:t>
            </a:r>
            <a:r>
              <a:rPr lang="en-US" altLang="ko-KR" b="1" dirty="0" smtClean="0"/>
              <a:t>-LDA</a:t>
            </a:r>
            <a:br>
              <a:rPr lang="en-US" altLang="ko-KR" b="1" dirty="0" smtClean="0"/>
            </a:br>
            <a:r>
              <a:rPr lang="en-US" altLang="ko-KR" b="1" dirty="0" smtClean="0"/>
              <a:t>(linear discriminant analysis)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7571184" cy="22712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실제환경에서는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분류기를 사용할 수 없다</a:t>
            </a:r>
            <a:r>
              <a:rPr lang="en-US" altLang="ko-KR" dirty="0" smtClean="0"/>
              <a:t>. X</a:t>
            </a:r>
            <a:r>
              <a:rPr lang="ko-KR" altLang="en-US" dirty="0" smtClean="0"/>
              <a:t>가 실제로 각 클래스 내의 어떠한 분포를 따른다는 가정이 확실하더라도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(m(</a:t>
            </a:r>
            <a:r>
              <a:rPr lang="ko-KR" altLang="en-US" dirty="0" err="1" smtClean="0"/>
              <a:t>뮤</a:t>
            </a:r>
            <a:r>
              <a:rPr lang="en-US" altLang="ko-KR" dirty="0" smtClean="0"/>
              <a:t>),sigma^2)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추정해야한다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선형 판별분석 방법은 파이</a:t>
            </a:r>
            <a:r>
              <a:rPr lang="en-US" altLang="ko-KR" dirty="0" smtClean="0"/>
              <a:t>, m(</a:t>
            </a:r>
            <a:r>
              <a:rPr lang="ko-KR" altLang="en-US" dirty="0" err="1" smtClean="0"/>
              <a:t>뮤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sigma^2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추정 값을 아래 식에 대입하여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분류기를 </a:t>
            </a:r>
            <a:r>
              <a:rPr lang="ko-KR" altLang="en-US" dirty="0" err="1" smtClean="0"/>
              <a:t>근사한다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38369" r="50825" b="50208"/>
          <a:stretch/>
        </p:blipFill>
        <p:spPr bwMode="auto">
          <a:xfrm>
            <a:off x="2051720" y="4509120"/>
            <a:ext cx="4801628" cy="9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1640" y="574830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사전분포가 </a:t>
            </a:r>
            <a:r>
              <a:rPr lang="ko-KR" altLang="en-US" dirty="0" err="1" smtClean="0">
                <a:solidFill>
                  <a:srgbClr val="FF0000"/>
                </a:solidFill>
              </a:rPr>
              <a:t>가우스모델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가정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LDA</a:t>
            </a:r>
            <a:r>
              <a:rPr lang="ko-KR" altLang="en-US" dirty="0" smtClean="0"/>
              <a:t>는 모든 분류기 중에서 </a:t>
            </a:r>
            <a:endParaRPr lang="en-US" altLang="ko-KR" dirty="0" smtClean="0"/>
          </a:p>
          <a:p>
            <a:r>
              <a:rPr lang="ko-KR" altLang="en-US" dirty="0" err="1" smtClean="0"/>
              <a:t>총오류률이</a:t>
            </a:r>
            <a:r>
              <a:rPr lang="ko-KR" altLang="en-US" dirty="0" smtClean="0"/>
              <a:t> 가장 낮은</a:t>
            </a:r>
            <a:r>
              <a:rPr lang="en-US" altLang="ko-KR" dirty="0"/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베이즈</a:t>
            </a:r>
            <a:r>
              <a:rPr lang="ko-KR" altLang="en-US" dirty="0" smtClean="0">
                <a:solidFill>
                  <a:srgbClr val="FF0000"/>
                </a:solidFill>
              </a:rPr>
              <a:t> 분류기</a:t>
            </a:r>
            <a:r>
              <a:rPr lang="ko-KR" altLang="en-US" dirty="0" smtClean="0"/>
              <a:t>에 근접하고자 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42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34398"/>
            <a:ext cx="8075240" cy="377301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훈련셋이</a:t>
            </a:r>
            <a:r>
              <a:rPr lang="ko-KR" altLang="en-US" dirty="0" smtClean="0"/>
              <a:t> 아주 커 분류기의 분산이 주요 우려사항이 아니거나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클래스들이 공통의 </a:t>
            </a:r>
            <a:r>
              <a:rPr lang="ko-KR" altLang="en-US" dirty="0" err="1" smtClean="0"/>
              <a:t>공분산행렬을</a:t>
            </a:r>
            <a:r>
              <a:rPr lang="ko-KR" altLang="en-US" dirty="0" smtClean="0"/>
              <a:t> 갖는다는 가정이 명백히 맞지 않을 경우에 </a:t>
            </a:r>
            <a:r>
              <a:rPr lang="en-US" altLang="ko-KR" dirty="0" smtClean="0"/>
              <a:t>QDA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QDA</a:t>
            </a:r>
            <a:r>
              <a:rPr lang="ko-KR" altLang="en-US" dirty="0" smtClean="0"/>
              <a:t>는 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관측치들이 </a:t>
            </a:r>
            <a:r>
              <a:rPr lang="ko-KR" altLang="en-US" dirty="0" err="1" smtClean="0"/>
              <a:t>가우스분포를</a:t>
            </a:r>
            <a:r>
              <a:rPr lang="ko-KR" altLang="en-US" dirty="0" smtClean="0"/>
              <a:t> 따른다고 가정하고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파라미터들에</a:t>
            </a:r>
            <a:r>
              <a:rPr lang="ko-KR" altLang="en-US" dirty="0" smtClean="0"/>
              <a:t> 대한 추정치를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정리에 대입하여 예측한다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클래스가 자체 </a:t>
            </a:r>
            <a:r>
              <a:rPr lang="ko-KR" altLang="en-US" dirty="0" err="1" smtClean="0"/>
              <a:t>공분산</a:t>
            </a:r>
            <a:r>
              <a:rPr lang="ko-KR" altLang="en-US" dirty="0" smtClean="0"/>
              <a:t> 행렬을 가진다고 가정한다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7504" y="188640"/>
            <a:ext cx="9217024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이차판별분석</a:t>
            </a:r>
            <a:r>
              <a:rPr lang="en-US" altLang="ko-KR" b="1" dirty="0" smtClean="0"/>
              <a:t>-QDA</a:t>
            </a:r>
            <a:br>
              <a:rPr lang="en-US" altLang="ko-KR" b="1" dirty="0" smtClean="0"/>
            </a:br>
            <a:r>
              <a:rPr lang="en-US" altLang="ko-KR" b="1" dirty="0" smtClean="0"/>
              <a:t>(Quadratic discriminant analysis)</a:t>
            </a:r>
            <a:br>
              <a:rPr lang="en-US" altLang="ko-KR" b="1" dirty="0" smtClean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45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320</Words>
  <Application>Microsoft Macintosh PowerPoint</Application>
  <PresentationFormat>화면 슬라이드 쇼(4:3)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HY그래픽M</vt:lpstr>
      <vt:lpstr>Trebuchet MS</vt:lpstr>
      <vt:lpstr>Wingdings 3</vt:lpstr>
      <vt:lpstr>패싯</vt:lpstr>
      <vt:lpstr>4. 분류</vt:lpstr>
      <vt:lpstr>분류기 종류</vt:lpstr>
      <vt:lpstr>MLE</vt:lpstr>
      <vt:lpstr>Bayesian Estimate </vt:lpstr>
      <vt:lpstr>MLE와 Bayesian의 관계</vt:lpstr>
      <vt:lpstr>2장 : 베이즈 분류기</vt:lpstr>
      <vt:lpstr>ConfusionMatrix (혼돈행렬)</vt:lpstr>
      <vt:lpstr>선형판별분석-LDA (linear discriminant analysis) 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분류</dc:title>
  <dc:creator>Windows User</dc:creator>
  <cp:lastModifiedBy>류지승</cp:lastModifiedBy>
  <cp:revision>8</cp:revision>
  <dcterms:created xsi:type="dcterms:W3CDTF">2017-02-02T08:25:36Z</dcterms:created>
  <dcterms:modified xsi:type="dcterms:W3CDTF">2017-08-29T14:22:47Z</dcterms:modified>
</cp:coreProperties>
</file>