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72" r:id="rId4"/>
    <p:sldId id="296" r:id="rId5"/>
    <p:sldId id="269" r:id="rId6"/>
    <p:sldId id="257" r:id="rId7"/>
    <p:sldId id="259" r:id="rId8"/>
    <p:sldId id="265" r:id="rId9"/>
    <p:sldId id="267" r:id="rId10"/>
    <p:sldId id="258" r:id="rId11"/>
    <p:sldId id="260" r:id="rId12"/>
    <p:sldId id="261" r:id="rId13"/>
    <p:sldId id="262" r:id="rId14"/>
    <p:sldId id="263" r:id="rId15"/>
    <p:sldId id="264" r:id="rId16"/>
    <p:sldId id="268" r:id="rId17"/>
    <p:sldId id="297" r:id="rId18"/>
    <p:sldId id="276" r:id="rId19"/>
    <p:sldId id="279" r:id="rId20"/>
    <p:sldId id="284" r:id="rId21"/>
    <p:sldId id="278" r:id="rId22"/>
    <p:sldId id="280" r:id="rId23"/>
    <p:sldId id="283" r:id="rId24"/>
    <p:sldId id="299" r:id="rId25"/>
    <p:sldId id="298" r:id="rId26"/>
    <p:sldId id="277" r:id="rId27"/>
    <p:sldId id="293" r:id="rId28"/>
    <p:sldId id="287" r:id="rId29"/>
    <p:sldId id="288" r:id="rId30"/>
    <p:sldId id="289" r:id="rId31"/>
    <p:sldId id="291" r:id="rId32"/>
    <p:sldId id="290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27"/>
    <p:restoredTop sz="88296"/>
  </p:normalViewPr>
  <p:slideViewPr>
    <p:cSldViewPr snapToGrid="0" snapToObjects="1">
      <p:cViewPr>
        <p:scale>
          <a:sx n="98" d="100"/>
          <a:sy n="98" d="100"/>
        </p:scale>
        <p:origin x="344" y="8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79DC8-51D0-7D4B-8E6F-732E57E7CF5D}" type="datetimeFigureOut">
              <a:rPr kumimoji="1" lang="ko-KR" altLang="en-US" smtClean="0"/>
              <a:t>2017. 6. 11.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E8B7B-A45D-9C43-8AB0-2D83C4177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4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everyone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 name is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Jiseung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Ryu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data to analysis 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income data.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2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</a:t>
            </a:r>
            <a:r>
              <a:rPr kumimoji="1" lang="en-US" altLang="ko-KR" baseline="0" dirty="0" err="1" smtClean="0"/>
              <a:t>workclass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Most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are</a:t>
            </a:r>
            <a:r>
              <a:rPr kumimoji="1" lang="en-US" altLang="ko-KR" baseline="0" dirty="0" smtClean="0"/>
              <a:t> private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08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</a:t>
            </a:r>
            <a:r>
              <a:rPr kumimoji="1" lang="en-US" altLang="ko-KR" baseline="0" dirty="0" err="1" smtClean="0"/>
              <a:t>marital.satatus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Married-AF-spouse = Armed Forces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Married-civ-spouse = Civilian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결혼 한 배우자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이혼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결혼하지 않았다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 된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사별 한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기혼 배우자 결석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결혼 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배우자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44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occupation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Tech-support(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Craft-repair(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Other-service(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Sales, Exec-managerial, Prof-specialty, Handlers-cleaners, Machine-op-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-clerical, Farming-fishing, Transport-moving,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-house-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Protective-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Armed-Forces.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846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relationship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아내</a:t>
            </a:r>
            <a:endParaRPr lang="mr-IN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</a:t>
            </a:r>
            <a:endParaRPr lang="mr-IN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남편</a:t>
            </a:r>
            <a:endParaRPr lang="mr-IN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가족이</a:t>
            </a:r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아님</a:t>
            </a:r>
            <a:endParaRPr lang="mr-IN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</a:t>
            </a:r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상대적</a:t>
            </a:r>
            <a:endParaRPr lang="mr-IN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6 - </a:t>
            </a:r>
            <a:r>
              <a:rPr lang="ko-KR" alt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미혼</a:t>
            </a:r>
            <a:endParaRPr lang="mr-IN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43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race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smtClean="0"/>
              <a:t>Most are white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3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gender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</a:t>
            </a:r>
            <a:r>
              <a:rPr kumimoji="1" lang="en-US" altLang="ko-KR" baseline="0" dirty="0" err="1" smtClean="0"/>
              <a:t>native.country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smtClean="0"/>
              <a:t>Most is united states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48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Let's look at the variables grouped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by income.</a:t>
            </a:r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92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Explore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ko-KR" altLang="ko-KR" dirty="0" smtClean="0">
                <a:effectLst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that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 are older earn more</a:t>
            </a:r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360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 Education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education level may result in a higher possibility of well-paid employment.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2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I’m going to split my talk into two parts : First</a:t>
            </a:r>
            <a:r>
              <a:rPr kumimoji="1" lang="en-US" altLang="ko-KR" baseline="0" dirty="0" smtClean="0"/>
              <a:t> EDA and then Analysis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705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People who work in more hours earn more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160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 Categorical Data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Work Class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private sector, which has the most people work in, has the largest number of population that earn more than 50K per year.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terms of the proportion, the self-employed people are the winner.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298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Martial Status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Married people tend to earn</a:t>
            </a:r>
            <a:r>
              <a:rPr kumimoji="1" lang="en-US" altLang="ko-KR" baseline="0" dirty="0" smtClean="0"/>
              <a:t> more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marital relationship is also a key for earning more money.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38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E: Sex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 employees are more competitive in terms of salary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964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We can see that age, </a:t>
            </a:r>
            <a:r>
              <a:rPr lang="en-US" altLang="ko-KR" dirty="0" err="1" smtClean="0">
                <a:solidFill>
                  <a:schemeClr val="tx1"/>
                </a:solidFill>
              </a:rPr>
              <a:t>educational.num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hours.per.week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Maritial</a:t>
            </a:r>
            <a:r>
              <a:rPr lang="en-US" altLang="ko-KR" b="1" dirty="0" smtClean="0">
                <a:solidFill>
                  <a:schemeClr val="tx1"/>
                </a:solidFill>
              </a:rPr>
              <a:t> statues, Working Hours and gender</a:t>
            </a:r>
            <a:r>
              <a:rPr lang="en-US" altLang="ko-KR" dirty="0" smtClean="0">
                <a:solidFill>
                  <a:schemeClr val="tx1"/>
                </a:solidFill>
              </a:rPr>
              <a:t> really matters if you want to earn more than 50K per year.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In contrary, the working class is not that important.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Generally speaking, you will get equal opportunity if you work hard enough, no matter what kinds of job are you doing.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kumimoji="1" lang="ko-KR" altLang="en-US" dirty="0" smtClean="0"/>
          </a:p>
          <a:p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9576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move on to the next.</a:t>
            </a:r>
            <a:endParaRPr kumimoji="1" lang="en-US" altLang="ko-KR" dirty="0" smtClean="0"/>
          </a:p>
          <a:p>
            <a:r>
              <a:rPr kumimoji="1" lang="en-US" altLang="ko-KR" dirty="0" smtClean="0"/>
              <a:t>In</a:t>
            </a:r>
            <a:r>
              <a:rPr kumimoji="1" lang="en-US" altLang="ko-KR" baseline="0" dirty="0" smtClean="0"/>
              <a:t> analysis, I use clustering, </a:t>
            </a:r>
            <a:r>
              <a:rPr kumimoji="1" lang="en-US" altLang="ko-KR" baseline="0" dirty="0" err="1" smtClean="0"/>
              <a:t>pca</a:t>
            </a:r>
            <a:r>
              <a:rPr kumimoji="1" lang="en-US" altLang="ko-KR" baseline="0" dirty="0" smtClean="0"/>
              <a:t>, and </a:t>
            </a:r>
            <a:r>
              <a:rPr kumimoji="1" lang="en-US" altLang="ko-KR" baseline="0" dirty="0" err="1" smtClean="0"/>
              <a:t>lda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2816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Before analysis,</a:t>
            </a:r>
            <a:r>
              <a:rPr kumimoji="1" lang="en-US" altLang="ko-KR" baseline="0" dirty="0" smtClean="0"/>
              <a:t> I make correlation table</a:t>
            </a:r>
            <a:r>
              <a:rPr kumimoji="1" lang="en-US" altLang="ko-KR" dirty="0" smtClean="0"/>
              <a:t> between continuous</a:t>
            </a:r>
            <a:r>
              <a:rPr kumimoji="1" lang="en-US" altLang="ko-KR" baseline="0" dirty="0" smtClean="0"/>
              <a:t> variables.</a:t>
            </a:r>
            <a:endParaRPr kumimoji="1" lang="en-US" altLang="ko-KR" dirty="0" smtClean="0"/>
          </a:p>
          <a:p>
            <a:r>
              <a:rPr kumimoji="1" lang="en-US" altLang="ko-KR" dirty="0" smtClean="0"/>
              <a:t>We can</a:t>
            </a:r>
            <a:r>
              <a:rPr kumimoji="1" lang="en-US" altLang="ko-KR" baseline="0" dirty="0" smtClean="0"/>
              <a:t> know</a:t>
            </a:r>
            <a:r>
              <a:rPr kumimoji="1" lang="en-US" altLang="ko-KR" dirty="0" smtClean="0"/>
              <a:t> Less</a:t>
            </a:r>
            <a:r>
              <a:rPr kumimoji="1" lang="en-US" altLang="ko-KR" baseline="0" dirty="0" smtClean="0"/>
              <a:t> correlation.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168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smtClean="0"/>
              <a:t>I use 5 continuous variables in using analysis method because in PCA and LDA, we can use only continuous variables.</a:t>
            </a:r>
          </a:p>
          <a:p>
            <a:r>
              <a:rPr kumimoji="1" lang="en-US" altLang="ko-KR" dirty="0" smtClean="0"/>
              <a:t>And 5</a:t>
            </a:r>
            <a:r>
              <a:rPr kumimoji="1" lang="en-US" altLang="ko-KR" baseline="0" dirty="0" smtClean="0"/>
              <a:t> variables have different scale.</a:t>
            </a:r>
          </a:p>
          <a:p>
            <a:r>
              <a:rPr kumimoji="1" lang="en-US" altLang="ko-KR" baseline="0" dirty="0" smtClean="0"/>
              <a:t>So, </a:t>
            </a:r>
            <a:r>
              <a:rPr kumimoji="1" lang="en-US" altLang="ko-KR" dirty="0" smtClean="0"/>
              <a:t>I standardized</a:t>
            </a:r>
            <a:r>
              <a:rPr kumimoji="1" lang="en-US" altLang="ko-KR" baseline="0" dirty="0" smtClean="0"/>
              <a:t> 5 variables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565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 try PCA and LDA.</a:t>
            </a:r>
          </a:p>
          <a:p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PCA result.</a:t>
            </a:r>
          </a:p>
          <a:p>
            <a:r>
              <a:rPr kumimoji="1" lang="en-US" altLang="ko-KR" dirty="0" smtClean="0"/>
              <a:t>I</a:t>
            </a:r>
            <a:r>
              <a:rPr kumimoji="1" lang="en-US" altLang="ko-KR" baseline="0" dirty="0" smtClean="0"/>
              <a:t> </a:t>
            </a:r>
            <a:r>
              <a:rPr kumimoji="1" lang="en-US" altLang="ko-KR" dirty="0" smtClean="0"/>
              <a:t>select comp.1 and comp.2 because standard deviation is bigger than 1(rule)</a:t>
            </a:r>
          </a:p>
          <a:p>
            <a:r>
              <a:rPr kumimoji="1" lang="en-US" altLang="ko-KR" dirty="0" smtClean="0"/>
              <a:t>#comp 1 meaning</a:t>
            </a:r>
            <a:r>
              <a:rPr kumimoji="1" lang="en-US" altLang="ko-KR" baseline="0" dirty="0" smtClean="0"/>
              <a:t> is</a:t>
            </a:r>
            <a:r>
              <a:rPr kumimoji="1" lang="en-US" altLang="ko-KR" dirty="0" smtClean="0"/>
              <a:t> average</a:t>
            </a:r>
            <a:r>
              <a:rPr kumimoji="1" lang="en-US" altLang="ko-KR" baseline="0" dirty="0" smtClean="0"/>
              <a:t> of 5 variables</a:t>
            </a:r>
          </a:p>
          <a:p>
            <a:r>
              <a:rPr kumimoji="1" lang="en-US" altLang="ko-KR" dirty="0" smtClean="0"/>
              <a:t>#comp 2 meaning</a:t>
            </a:r>
            <a:r>
              <a:rPr kumimoji="1" lang="en-US" altLang="ko-KR" baseline="0" dirty="0" smtClean="0"/>
              <a:t> is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capital.gain</a:t>
            </a:r>
            <a:r>
              <a:rPr kumimoji="1" lang="en-US" altLang="ko-KR" dirty="0" smtClean="0"/>
              <a:t> - </a:t>
            </a:r>
            <a:r>
              <a:rPr kumimoji="1" lang="en-US" altLang="ko-KR" dirty="0" err="1" smtClean="0"/>
              <a:t>capital.loss</a:t>
            </a:r>
            <a:r>
              <a:rPr kumimoji="1" lang="en-US" altLang="ko-KR" dirty="0" smtClean="0"/>
              <a:t>, equal total </a:t>
            </a:r>
            <a:r>
              <a:rPr kumimoji="1" lang="en-US" altLang="ko-KR" dirty="0" err="1" smtClean="0"/>
              <a:t>capital.gain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This is LDA result using comp1</a:t>
            </a:r>
            <a:r>
              <a:rPr lang="en-US" altLang="ko-KR" b="1" baseline="0" dirty="0" smtClean="0"/>
              <a:t> and comp2</a:t>
            </a:r>
          </a:p>
          <a:p>
            <a:r>
              <a:rPr lang="en-US" altLang="ko-KR" dirty="0" smtClean="0"/>
              <a:t>Since there are two groups, there is only LD1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We can find that comp.1 is dominated in LD1.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902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data structure.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data is approximately fifty thousand.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15 variables.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But, I don’t use final weight variable because it is difficult to know meaning. </a:t>
            </a: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of income data is Prediction task to determine whether a person makes over 50K a year.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294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And then,</a:t>
            </a:r>
            <a:r>
              <a:rPr kumimoji="1" lang="en-US" altLang="ko-KR" baseline="0" dirty="0" smtClean="0"/>
              <a:t> try </a:t>
            </a:r>
            <a:r>
              <a:rPr kumimoji="1" lang="en-US" altLang="ko-KR" baseline="0" dirty="0" err="1" smtClean="0"/>
              <a:t>lda</a:t>
            </a:r>
            <a:r>
              <a:rPr kumimoji="1" lang="en-US" altLang="ko-KR" baseline="0" dirty="0" smtClean="0"/>
              <a:t> using 5 variables.</a:t>
            </a:r>
          </a:p>
          <a:p>
            <a:r>
              <a:rPr lang="en-US" altLang="ko-KR" dirty="0" smtClean="0"/>
              <a:t>LD1</a:t>
            </a:r>
            <a:r>
              <a:rPr lang="en-US" altLang="ko-KR" baseline="0" dirty="0" smtClean="0"/>
              <a:t> is average of 5 variables </a:t>
            </a:r>
            <a:r>
              <a:rPr lang="en-US" altLang="ko-KR" dirty="0" smtClean="0"/>
              <a:t>same as comp1.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985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 shows that </a:t>
            </a:r>
            <a:r>
              <a:rPr lang="en-US" altLang="ko-KR" baseline="0" dirty="0" smtClean="0"/>
              <a:t>my continuous data is distributed like top figure.</a:t>
            </a:r>
          </a:p>
          <a:p>
            <a:r>
              <a:rPr lang="en-US" altLang="ko-KR" baseline="0" dirty="0" smtClean="0"/>
              <a:t>It is different with my data. I just get the image to explain data distribution when PCA result is same with LDA result.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bottom figure is the opposite of the upper figure.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work properly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PCA for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calssification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786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the density</a:t>
            </a:r>
            <a:r>
              <a:rPr lang="en-US" altLang="ko-KR" baseline="0" dirty="0" smtClean="0"/>
              <a:t> plot LD1 grouped by income</a:t>
            </a:r>
            <a:endParaRPr lang="en-US" altLang="ko-KR" dirty="0" smtClean="0"/>
          </a:p>
          <a:p>
            <a:r>
              <a:rPr lang="en-US" altLang="ko-KR" dirty="0" smtClean="0"/>
              <a:t>We can find</a:t>
            </a:r>
            <a:r>
              <a:rPr lang="en-US" altLang="ko-KR" baseline="0" dirty="0" smtClean="0"/>
              <a:t> that </a:t>
            </a:r>
            <a:r>
              <a:rPr lang="en-US" altLang="ko-KR" dirty="0" smtClean="0"/>
              <a:t>LD1 classifies income well</a:t>
            </a:r>
            <a:r>
              <a:rPr lang="en-US" altLang="ko-KR" baseline="0" dirty="0" smtClean="0"/>
              <a:t> in plot.</a:t>
            </a:r>
          </a:p>
          <a:p>
            <a:r>
              <a:rPr lang="en-US" altLang="ko-KR" baseline="0" dirty="0" smtClean="0"/>
              <a:t>Precision </a:t>
            </a:r>
            <a:r>
              <a:rPr lang="en-US" altLang="ko-KR" dirty="0" smtClean="0"/>
              <a:t>also tells us same</a:t>
            </a:r>
            <a:r>
              <a:rPr lang="en-US" altLang="ko-KR" baseline="0" dirty="0" smtClean="0"/>
              <a:t> information.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901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dirty="0" smtClean="0"/>
              <a:t>Thank you for listening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26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dependent variables is income.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dirty="0" smtClean="0"/>
              <a:t>13 Independent</a:t>
            </a:r>
            <a:r>
              <a:rPr kumimoji="1" lang="en-US" altLang="ko-KR" baseline="0" dirty="0" smtClean="0"/>
              <a:t> variables include in 5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ko-KR" altLang="ko-KR" dirty="0" smtClean="0">
                <a:effectLst/>
              </a:rPr>
              <a:t> </a:t>
            </a:r>
            <a:r>
              <a:rPr kumimoji="1" lang="en-US" altLang="ko-KR" baseline="0" dirty="0" smtClean="0"/>
              <a:t>and 8 categorical variables.</a:t>
            </a:r>
          </a:p>
          <a:p>
            <a:r>
              <a:rPr kumimoji="0"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each variables.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6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smtClean="0"/>
              <a:t>This is income bar plot.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50K” indicates “fifty thousand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dollar”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most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 smtClean="0">
                <a:effectLst/>
              </a:rPr>
              <a:t>Less than or equal to 50K is more than greater than 50K in plot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83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a</a:t>
            </a:r>
            <a:r>
              <a:rPr kumimoji="1" lang="en-US" altLang="ko-KR" dirty="0" smtClean="0"/>
              <a:t>ge density</a:t>
            </a:r>
            <a:r>
              <a:rPr kumimoji="1" lang="en-US" altLang="ko-KR" baseline="0" dirty="0" smtClean="0"/>
              <a:t> 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122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smtClean="0"/>
              <a:t>This is education </a:t>
            </a:r>
            <a:r>
              <a:rPr kumimoji="1" lang="en-US" altLang="ko-KR" baseline="0" dirty="0" err="1" smtClean="0"/>
              <a:t>barplot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52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smtClean="0"/>
              <a:t>left is </a:t>
            </a:r>
            <a:r>
              <a:rPr kumimoji="1" lang="en-US" altLang="ko-KR" dirty="0" err="1" smtClean="0"/>
              <a:t>capital.gain</a:t>
            </a:r>
            <a:r>
              <a:rPr kumimoji="1" lang="en-US" altLang="ko-KR" dirty="0" smtClean="0"/>
              <a:t> density</a:t>
            </a:r>
            <a:r>
              <a:rPr kumimoji="1" lang="en-US" altLang="ko-KR" baseline="0" dirty="0" smtClean="0"/>
              <a:t> plot and right is </a:t>
            </a:r>
            <a:r>
              <a:rPr kumimoji="1" lang="en-US" altLang="ko-KR" baseline="0" dirty="0" err="1" smtClean="0"/>
              <a:t>capital.loss</a:t>
            </a:r>
            <a:r>
              <a:rPr kumimoji="1" lang="en-US" altLang="ko-KR" baseline="0" dirty="0" smtClean="0"/>
              <a:t> density plot.</a:t>
            </a:r>
          </a:p>
          <a:p>
            <a:endParaRPr kumimoji="1"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capital gain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loss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not be useful for classification as it is quite skewed and mostly concentrated at zero value.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04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This</a:t>
            </a:r>
            <a:r>
              <a:rPr kumimoji="1" lang="en-US" altLang="ko-KR" baseline="0" dirty="0" smtClean="0"/>
              <a:t> is </a:t>
            </a:r>
            <a:r>
              <a:rPr kumimoji="1" lang="en-US" altLang="ko-KR" dirty="0" err="1" smtClean="0"/>
              <a:t>hours.per.week</a:t>
            </a:r>
            <a:r>
              <a:rPr kumimoji="1" lang="en-US" altLang="ko-KR" dirty="0" smtClean="0"/>
              <a:t> density</a:t>
            </a:r>
            <a:r>
              <a:rPr kumimoji="1" lang="en-US" altLang="ko-KR" baseline="0" dirty="0" smtClean="0"/>
              <a:t> plot.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E8B7B-A45D-9C43-8AB0-2D83C4177D2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4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44346" y="3064476"/>
            <a:ext cx="6629657" cy="986360"/>
          </a:xfrm>
        </p:spPr>
        <p:txBody>
          <a:bodyPr/>
          <a:lstStyle/>
          <a:p>
            <a:r>
              <a:rPr kumimoji="1" lang="en-US" altLang="ko-KR" dirty="0" smtClean="0"/>
              <a:t>Census Income </a:t>
            </a:r>
            <a:r>
              <a:rPr kumimoji="1" lang="en-US" altLang="ko-KR" dirty="0"/>
              <a:t>D</a:t>
            </a:r>
            <a:r>
              <a:rPr kumimoji="1" lang="en-US" altLang="ko-KR" dirty="0" smtClean="0"/>
              <a:t>ata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1402040 </a:t>
            </a:r>
            <a:r>
              <a:rPr kumimoji="1" lang="en-US" altLang="ko-KR" dirty="0" err="1" smtClean="0"/>
              <a:t>JiseungRyu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</a:t>
            </a:r>
            <a:r>
              <a:rPr kumimoji="1" lang="en-US" altLang="ko-KR" dirty="0" smtClean="0"/>
              <a:t>variable (</a:t>
            </a:r>
            <a:r>
              <a:rPr kumimoji="1" lang="en-US" altLang="ko-KR" dirty="0" err="1" smtClean="0"/>
              <a:t>workclass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3241" r="45685" b="96837"/>
          <a:stretch/>
        </p:blipFill>
        <p:spPr>
          <a:xfrm>
            <a:off x="850329" y="2383011"/>
            <a:ext cx="3060558" cy="323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882" y="1396314"/>
            <a:ext cx="4645459" cy="45493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36" y="2706130"/>
            <a:ext cx="2837751" cy="2187145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variable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marital.status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1283" t="20274" r="11580" b="60183"/>
          <a:stretch/>
        </p:blipFill>
        <p:spPr>
          <a:xfrm>
            <a:off x="677334" y="2160589"/>
            <a:ext cx="3579675" cy="1954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727"/>
          <a:stretch/>
        </p:blipFill>
        <p:spPr>
          <a:xfrm>
            <a:off x="4257009" y="1662953"/>
            <a:ext cx="4722148" cy="4464907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0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variable </a:t>
            </a:r>
            <a:r>
              <a:rPr kumimoji="1" lang="en-US" altLang="ko-KR" dirty="0" smtClean="0"/>
              <a:t>(occupation)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726" t="39452" r="67664" b="57684"/>
          <a:stretch/>
        </p:blipFill>
        <p:spPr>
          <a:xfrm>
            <a:off x="677333" y="2160588"/>
            <a:ext cx="3230787" cy="335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49" y="1500280"/>
            <a:ext cx="4746024" cy="454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920" y="2496065"/>
            <a:ext cx="2489200" cy="32512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3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variable </a:t>
            </a:r>
            <a:r>
              <a:rPr kumimoji="1" lang="en-US" altLang="ko-KR" dirty="0" smtClean="0"/>
              <a:t>(relationship)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5178" t="39817" r="38296" b="42466"/>
          <a:stretch/>
        </p:blipFill>
        <p:spPr>
          <a:xfrm>
            <a:off x="677333" y="2160588"/>
            <a:ext cx="3516541" cy="2436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67" y="1406892"/>
            <a:ext cx="4963935" cy="463447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variable </a:t>
            </a:r>
            <a:r>
              <a:rPr kumimoji="1" lang="en-US" altLang="ko-KR" dirty="0" smtClean="0"/>
              <a:t>(race)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3978" t="39452" r="4190" b="45388"/>
          <a:stretch/>
        </p:blipFill>
        <p:spPr>
          <a:xfrm>
            <a:off x="677334" y="2160588"/>
            <a:ext cx="3730412" cy="1843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52" y="1307351"/>
            <a:ext cx="4979644" cy="4734011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9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variable </a:t>
            </a:r>
            <a:r>
              <a:rPr kumimoji="1" lang="en-US" altLang="ko-KR" dirty="0" smtClean="0"/>
              <a:t>(gender)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725" t="59543" r="78653" b="31142"/>
          <a:stretch/>
        </p:blipFill>
        <p:spPr>
          <a:xfrm>
            <a:off x="788545" y="2403867"/>
            <a:ext cx="3094725" cy="1697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302"/>
          <a:stretch/>
        </p:blipFill>
        <p:spPr>
          <a:xfrm>
            <a:off x="3978216" y="1397000"/>
            <a:ext cx="4909618" cy="4736069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0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variable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native.country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543" y="1732477"/>
            <a:ext cx="2090958" cy="4907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536" t="78722" r="67854" b="18521"/>
          <a:stretch/>
        </p:blipFill>
        <p:spPr>
          <a:xfrm>
            <a:off x="408760" y="1434758"/>
            <a:ext cx="2490236" cy="24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570" y="1434758"/>
            <a:ext cx="5770082" cy="5370423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1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80534" y="2717800"/>
            <a:ext cx="105748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ko-KR" dirty="0" smtClean="0"/>
              <a:t>Relationship between income and </a:t>
            </a:r>
          </a:p>
          <a:p>
            <a:r>
              <a:rPr kumimoji="1" lang="en-US" altLang="ko-KR" dirty="0" smtClean="0"/>
              <a:t>other variables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32784"/>
            <a:ext cx="8955015" cy="526129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Relationship between </a:t>
            </a:r>
            <a:r>
              <a:rPr lang="en-US" altLang="ko-KR" sz="2500" b="1" dirty="0" smtClean="0"/>
              <a:t>income and age</a:t>
            </a:r>
            <a:endParaRPr kumimoji="1"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49422"/>
            <a:ext cx="5735823" cy="56085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1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128" y="3377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Relationship between income and </a:t>
            </a:r>
            <a:r>
              <a:rPr lang="en-US" altLang="ko-KR" sz="2500" b="1" dirty="0" smtClean="0"/>
              <a:t>education</a:t>
            </a:r>
            <a:endParaRPr kumimoji="1"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53" y="1018670"/>
            <a:ext cx="5737696" cy="58393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4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3234" y="787400"/>
            <a:ext cx="8596668" cy="698500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05001"/>
            <a:ext cx="8596668" cy="4618962"/>
          </a:xfrm>
        </p:spPr>
        <p:txBody>
          <a:bodyPr/>
          <a:lstStyle/>
          <a:p>
            <a:r>
              <a:rPr kumimoji="1" lang="en-US" altLang="ko-KR" dirty="0" smtClean="0"/>
              <a:t>EDA</a:t>
            </a:r>
          </a:p>
          <a:p>
            <a:pPr lvl="1"/>
            <a:r>
              <a:rPr kumimoji="1" lang="en-US" altLang="ko-KR" dirty="0" smtClean="0"/>
              <a:t>Data Structure</a:t>
            </a:r>
          </a:p>
          <a:p>
            <a:pPr lvl="1"/>
            <a:r>
              <a:rPr kumimoji="1" lang="en-US" altLang="ko-KR" dirty="0" smtClean="0"/>
              <a:t>Frequency plot of each variable</a:t>
            </a:r>
          </a:p>
          <a:p>
            <a:pPr lvl="1"/>
            <a:r>
              <a:rPr lang="en-US" altLang="ko-KR" dirty="0"/>
              <a:t>Relationship between income and </a:t>
            </a:r>
            <a:r>
              <a:rPr lang="en-US" altLang="ko-KR" dirty="0" smtClean="0"/>
              <a:t>other variables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Analysis</a:t>
            </a:r>
          </a:p>
          <a:p>
            <a:pPr lvl="1"/>
            <a:r>
              <a:rPr kumimoji="1" lang="en-US" altLang="ko-KR" dirty="0" smtClean="0"/>
              <a:t>PCA </a:t>
            </a:r>
          </a:p>
          <a:p>
            <a:pPr lvl="1"/>
            <a:r>
              <a:rPr kumimoji="1" lang="en-US" altLang="ko-KR" dirty="0" smtClean="0"/>
              <a:t>LDA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9" y="1161535"/>
            <a:ext cx="5836871" cy="569646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68415" y="340262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R" sz="2500" dirty="0"/>
              <a:t> </a:t>
            </a:r>
            <a:r>
              <a:rPr lang="en-US" altLang="ko-KR" sz="2500" b="1" dirty="0"/>
              <a:t>Relationship between income and </a:t>
            </a:r>
            <a:r>
              <a:rPr lang="en-US" altLang="ko-KR" sz="2500" b="1" dirty="0" smtClean="0"/>
              <a:t>hours per week</a:t>
            </a:r>
            <a:endParaRPr kumimoji="1"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11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931" y="42793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Relationship between income and </a:t>
            </a:r>
            <a:r>
              <a:rPr lang="en-US" altLang="ko-KR" sz="2500" b="1" dirty="0" err="1" smtClean="0"/>
              <a:t>workclass</a:t>
            </a:r>
            <a:endParaRPr kumimoji="1"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1" y="1136822"/>
            <a:ext cx="5863699" cy="57211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0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274" y="291959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R" sz="2500" dirty="0" smtClean="0"/>
              <a:t>  </a:t>
            </a:r>
            <a:r>
              <a:rPr lang="en-US" altLang="ko-KR" sz="2500" b="1" dirty="0"/>
              <a:t>Relationship between income and </a:t>
            </a:r>
            <a:r>
              <a:rPr lang="en-US" altLang="ko-KR" sz="2500" b="1" dirty="0" smtClean="0"/>
              <a:t>Marital Status</a:t>
            </a:r>
            <a:endParaRPr kumimoji="1"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5" y="1064928"/>
            <a:ext cx="5937640" cy="5793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486" y="478949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R" sz="2500"/>
              <a:t> </a:t>
            </a:r>
            <a:r>
              <a:rPr lang="en-US" altLang="ko-KR" sz="2500" b="1"/>
              <a:t>Relationship between income </a:t>
            </a:r>
            <a:r>
              <a:rPr lang="en-US" altLang="ko-KR" sz="2500" b="1"/>
              <a:t>and </a:t>
            </a:r>
            <a:r>
              <a:rPr lang="en-US" altLang="ko-KR" sz="2500" b="1" smtClean="0"/>
              <a:t>gender</a:t>
            </a:r>
            <a:endParaRPr kumimoji="1"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4" y="1124465"/>
            <a:ext cx="5814717" cy="57335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56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634" y="812800"/>
            <a:ext cx="8596668" cy="1320800"/>
          </a:xfrm>
        </p:spPr>
        <p:txBody>
          <a:bodyPr/>
          <a:lstStyle/>
          <a:p>
            <a:r>
              <a:rPr kumimoji="1" lang="en-US" altLang="ko-KR" dirty="0" smtClean="0"/>
              <a:t>Summary EDA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0734" y="1589089"/>
            <a:ext cx="8596668" cy="3880773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Continuous variables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Age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educational.num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hours.per.week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Categorical variables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Maritial</a:t>
            </a:r>
            <a:r>
              <a:rPr lang="en-US" altLang="ko-KR" dirty="0" smtClean="0">
                <a:solidFill>
                  <a:schemeClr val="tx1"/>
                </a:solidFill>
              </a:rPr>
              <a:t> statues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Working Hours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gender</a:t>
            </a:r>
            <a:endParaRPr lang="en-US" altLang="ko-KR" dirty="0">
              <a:solidFill>
                <a:schemeClr val="tx1"/>
              </a:solidFill>
            </a:endParaRPr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9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3134" y="26797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Analysis(PCA, LDA)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2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847" y="659027"/>
            <a:ext cx="9492277" cy="1320800"/>
          </a:xfrm>
        </p:spPr>
        <p:txBody>
          <a:bodyPr/>
          <a:lstStyle/>
          <a:p>
            <a:r>
              <a:rPr lang="en-US" altLang="ko-KR" b="1" dirty="0"/>
              <a:t>Correlation between </a:t>
            </a:r>
            <a:r>
              <a:rPr lang="en-US" altLang="ko-KR" b="1" dirty="0" smtClean="0"/>
              <a:t>continuous variables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" y="2160589"/>
            <a:ext cx="9351662" cy="26469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3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Standardaztion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7378" y="4031504"/>
            <a:ext cx="5876677" cy="21871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7" y="1499973"/>
            <a:ext cx="4915229" cy="2197396"/>
          </a:xfrm>
          <a:prstGeom prst="rect">
            <a:avLst/>
          </a:prstGeom>
        </p:spPr>
      </p:pic>
      <p:cxnSp>
        <p:nvCxnSpPr>
          <p:cNvPr id="9" name="꺾인 연결선[E] 8"/>
          <p:cNvCxnSpPr/>
          <p:nvPr/>
        </p:nvCxnSpPr>
        <p:spPr>
          <a:xfrm>
            <a:off x="5903566" y="2264535"/>
            <a:ext cx="1013255" cy="1502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2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PCA</a:t>
            </a:r>
            <a:br>
              <a:rPr lang="en-US" altLang="ko-KR" b="1" dirty="0"/>
            </a:b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" y="1526413"/>
            <a:ext cx="9119806" cy="1218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5712"/>
          <a:stretch/>
        </p:blipFill>
        <p:spPr>
          <a:xfrm>
            <a:off x="677334" y="2975415"/>
            <a:ext cx="6427800" cy="2731537"/>
          </a:xfrm>
          <a:prstGeom prst="rect">
            <a:avLst/>
          </a:prstGeom>
        </p:spPr>
      </p:pic>
      <p:sp>
        <p:nvSpPr>
          <p:cNvPr id="10" name="액자 9"/>
          <p:cNvSpPr/>
          <p:nvPr/>
        </p:nvSpPr>
        <p:spPr>
          <a:xfrm>
            <a:off x="3496962" y="2019462"/>
            <a:ext cx="2409568" cy="241824"/>
          </a:xfrm>
          <a:prstGeom prst="frame">
            <a:avLst>
              <a:gd name="adj1" fmla="val 447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716459" y="3348681"/>
            <a:ext cx="1731973" cy="1136822"/>
          </a:xfrm>
          <a:prstGeom prst="frame">
            <a:avLst>
              <a:gd name="adj1" fmla="val 2011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LDA using PCA result</a:t>
            </a:r>
            <a:br>
              <a:rPr lang="en-US" altLang="ko-KR" b="1" dirty="0"/>
            </a:b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20796"/>
            <a:ext cx="6073724" cy="3482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105" t="1020" r="41607" b="39580"/>
          <a:stretch/>
        </p:blipFill>
        <p:spPr>
          <a:xfrm>
            <a:off x="5573409" y="2501649"/>
            <a:ext cx="3682314" cy="1720837"/>
          </a:xfrm>
          <a:prstGeom prst="rect">
            <a:avLst/>
          </a:prstGeom>
        </p:spPr>
      </p:pic>
      <p:sp>
        <p:nvSpPr>
          <p:cNvPr id="8" name="모서리가 둥근 사각형 설명선[R] 7"/>
          <p:cNvSpPr/>
          <p:nvPr/>
        </p:nvSpPr>
        <p:spPr>
          <a:xfrm>
            <a:off x="5131271" y="2293209"/>
            <a:ext cx="4603148" cy="2137718"/>
          </a:xfrm>
          <a:prstGeom prst="wedgeRoundRectCallout">
            <a:avLst>
              <a:gd name="adj1" fmla="val -61368"/>
              <a:gd name="adj2" fmla="val 700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액자 8"/>
          <p:cNvSpPr/>
          <p:nvPr/>
        </p:nvSpPr>
        <p:spPr>
          <a:xfrm>
            <a:off x="766118" y="4584357"/>
            <a:ext cx="2113006" cy="222421"/>
          </a:xfrm>
          <a:prstGeom prst="frame">
            <a:avLst>
              <a:gd name="adj1" fmla="val 200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2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Data Structure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75015" y="17655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of Data : 48842</a:t>
            </a:r>
          </a:p>
          <a:p>
            <a:r>
              <a:rPr kumimoji="1" lang="en-US" altLang="ko-KR" dirty="0" smtClean="0"/>
              <a:t># of variables : 15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5" y="2844800"/>
            <a:ext cx="8798987" cy="3214920"/>
          </a:xfrm>
          <a:prstGeom prst="rect">
            <a:avLst/>
          </a:prstGeom>
        </p:spPr>
      </p:pic>
      <p:sp>
        <p:nvSpPr>
          <p:cNvPr id="10" name="액자 9"/>
          <p:cNvSpPr/>
          <p:nvPr/>
        </p:nvSpPr>
        <p:spPr>
          <a:xfrm>
            <a:off x="706165" y="5789658"/>
            <a:ext cx="6694757" cy="270062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[R] 17"/>
          <p:cNvCxnSpPr/>
          <p:nvPr/>
        </p:nvCxnSpPr>
        <p:spPr>
          <a:xfrm>
            <a:off x="706165" y="3556000"/>
            <a:ext cx="83196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LDA</a:t>
            </a:r>
            <a:br>
              <a:rPr lang="en-US" altLang="ko-KR" b="1" dirty="0"/>
            </a:b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74861"/>
            <a:ext cx="8966200" cy="4330700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619632" y="4485503"/>
            <a:ext cx="1198606" cy="1220058"/>
          </a:xfrm>
          <a:prstGeom prst="frame">
            <a:avLst>
              <a:gd name="adj1" fmla="val 200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6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70576" y="1003299"/>
            <a:ext cx="6498624" cy="5689257"/>
            <a:chOff x="1070576" y="152057"/>
            <a:chExt cx="7035800" cy="6540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576" y="190157"/>
              <a:ext cx="7035800" cy="65024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432300" y="152057"/>
              <a:ext cx="825500" cy="26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PCA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32300" y="3441357"/>
              <a:ext cx="825500" cy="26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PCA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9776" y="228600"/>
            <a:ext cx="8596668" cy="1320800"/>
          </a:xfrm>
        </p:spPr>
        <p:txBody>
          <a:bodyPr/>
          <a:lstStyle/>
          <a:p>
            <a:r>
              <a:rPr lang="en-US" altLang="ko-KR" b="1" dirty="0" smtClean="0"/>
              <a:t>Comparison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6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4631" y="3344393"/>
            <a:ext cx="2163863" cy="886948"/>
          </a:xfrm>
        </p:spPr>
        <p:txBody>
          <a:bodyPr>
            <a:normAutofit/>
          </a:bodyPr>
          <a:lstStyle/>
          <a:p>
            <a:r>
              <a:rPr kumimoji="1" lang="is-IS" altLang="ko-KR" dirty="0" smtClean="0"/>
              <a:t>Precision : 0.8</a:t>
            </a:r>
            <a:endParaRPr kumimoji="1"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35" y="1267907"/>
            <a:ext cx="5239449" cy="45304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96759" y="1513853"/>
            <a:ext cx="163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/>
              <a:t>Red  : &gt;50K</a:t>
            </a:r>
          </a:p>
          <a:p>
            <a:r>
              <a:rPr kumimoji="1" lang="en-US" altLang="ko-KR" dirty="0"/>
              <a:t>Blue : &lt;=50K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5877" y="5798314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X: LD1</a:t>
            </a:r>
            <a:endParaRPr kumimoji="1"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77334" y="418790"/>
            <a:ext cx="8596668" cy="1320800"/>
          </a:xfrm>
        </p:spPr>
        <p:txBody>
          <a:bodyPr/>
          <a:lstStyle/>
          <a:p>
            <a:r>
              <a:rPr kumimoji="1" lang="en-US" altLang="ko-KR" dirty="0" smtClean="0"/>
              <a:t>LD1 density plot grouped by income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039317" y="1259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Analysis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95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434" y="26797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R" sz="5000" dirty="0" smtClean="0"/>
              <a:t>Thank </a:t>
            </a:r>
            <a:r>
              <a:rPr kumimoji="1" lang="en-US" altLang="ko-KR" sz="5000" dirty="0"/>
              <a:t>you for listening</a:t>
            </a:r>
            <a:endParaRPr kumimoji="1"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6232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64634" y="2852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ko-KR" dirty="0" smtClean="0"/>
              <a:t>Frequency plot of each variables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61434" y="1117602"/>
            <a:ext cx="8596668" cy="541019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Dependent variables</a:t>
            </a:r>
          </a:p>
          <a:p>
            <a:pPr lvl="2"/>
            <a:r>
              <a:rPr kumimoji="1" lang="en-US" altLang="ko-KR" dirty="0" smtClean="0"/>
              <a:t>income</a:t>
            </a:r>
          </a:p>
          <a:p>
            <a:r>
              <a:rPr kumimoji="1" lang="en-US" altLang="ko-KR" dirty="0" smtClean="0"/>
              <a:t>Independent variables</a:t>
            </a:r>
          </a:p>
          <a:p>
            <a:pPr lvl="1"/>
            <a:r>
              <a:rPr kumimoji="1" lang="en-US" altLang="ko-KR" dirty="0" smtClean="0"/>
              <a:t>Continuous variables</a:t>
            </a:r>
          </a:p>
          <a:p>
            <a:pPr lvl="2"/>
            <a:r>
              <a:rPr kumimoji="1" lang="en-US" altLang="ko-KR" dirty="0" smtClean="0"/>
              <a:t>Age</a:t>
            </a:r>
          </a:p>
          <a:p>
            <a:pPr lvl="2"/>
            <a:r>
              <a:rPr kumimoji="1" lang="en-US" altLang="ko-KR" dirty="0" err="1" smtClean="0"/>
              <a:t>Educational.num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Capital.gain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Capital.loss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Hours.per.week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Categorical variables</a:t>
            </a:r>
          </a:p>
          <a:p>
            <a:pPr lvl="2"/>
            <a:r>
              <a:rPr kumimoji="1" lang="en-US" altLang="ko-KR" dirty="0" err="1" smtClean="0"/>
              <a:t>Workclass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Education</a:t>
            </a:r>
          </a:p>
          <a:p>
            <a:pPr lvl="2"/>
            <a:r>
              <a:rPr kumimoji="1" lang="en-US" altLang="ko-KR" dirty="0" smtClean="0"/>
              <a:t>Occupation</a:t>
            </a:r>
          </a:p>
          <a:p>
            <a:pPr lvl="2"/>
            <a:r>
              <a:rPr kumimoji="1" lang="en-US" altLang="ko-KR" dirty="0" smtClean="0"/>
              <a:t>Relationship</a:t>
            </a:r>
          </a:p>
          <a:p>
            <a:pPr lvl="2"/>
            <a:r>
              <a:rPr kumimoji="1" lang="en-US" altLang="ko-KR" dirty="0" smtClean="0"/>
              <a:t>Race</a:t>
            </a:r>
          </a:p>
          <a:p>
            <a:pPr lvl="2"/>
            <a:r>
              <a:rPr kumimoji="1" lang="en-US" altLang="ko-KR" dirty="0" smtClean="0"/>
              <a:t>Gender</a:t>
            </a:r>
          </a:p>
          <a:p>
            <a:pPr lvl="2"/>
            <a:r>
              <a:rPr kumimoji="1" lang="en-US" altLang="ko-KR" dirty="0" err="1" smtClean="0"/>
              <a:t>Native.country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pPr lvl="2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51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Dependent variable (income)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2336" t="78722" r="51748" b="13369"/>
          <a:stretch/>
        </p:blipFill>
        <p:spPr>
          <a:xfrm>
            <a:off x="1020331" y="2570205"/>
            <a:ext cx="2339415" cy="1206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920" y="1666291"/>
            <a:ext cx="4974810" cy="463943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Categorical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89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Independent variable (age)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104" r="76569" b="82101"/>
          <a:stretch/>
        </p:blipFill>
        <p:spPr>
          <a:xfrm>
            <a:off x="1045686" y="2160589"/>
            <a:ext cx="2301241" cy="2210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79" y="1606377"/>
            <a:ext cx="4635295" cy="4528981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284205" y="2402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r>
              <a:rPr lang="ko-KR" altLang="ko-KR" dirty="0"/>
              <a:t> 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1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403" y="593806"/>
            <a:ext cx="10110115" cy="1320800"/>
          </a:xfrm>
        </p:spPr>
        <p:txBody>
          <a:bodyPr/>
          <a:lstStyle/>
          <a:p>
            <a:r>
              <a:rPr kumimoji="1" lang="en-US" altLang="ko-KR" dirty="0"/>
              <a:t>Independent </a:t>
            </a:r>
            <a:r>
              <a:rPr kumimoji="1" lang="en-US" altLang="ko-KR" dirty="0" smtClean="0"/>
              <a:t>variable (education)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088" t="20181" r="69209" b="77363"/>
          <a:stretch/>
        </p:blipFill>
        <p:spPr>
          <a:xfrm>
            <a:off x="233701" y="1597421"/>
            <a:ext cx="2031233" cy="2384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0184" t="20273" r="48718" b="77406"/>
          <a:stretch/>
        </p:blipFill>
        <p:spPr>
          <a:xfrm>
            <a:off x="1989742" y="1615809"/>
            <a:ext cx="1703616" cy="194416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84205" y="2402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r>
              <a:rPr lang="ko-KR" altLang="ko-KR" dirty="0"/>
              <a:t> </a:t>
            </a:r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39" y="1922302"/>
            <a:ext cx="1456776" cy="41560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" y="1835865"/>
            <a:ext cx="931472" cy="42093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990" y="1489967"/>
            <a:ext cx="5184611" cy="497984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3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</a:t>
            </a:r>
            <a:r>
              <a:rPr kumimoji="1" lang="en-US" altLang="ko-KR" dirty="0" smtClean="0"/>
              <a:t>variable (</a:t>
            </a:r>
            <a:r>
              <a:rPr kumimoji="1" lang="en-US" altLang="ko-KR" dirty="0" err="1" smtClean="0"/>
              <a:t>capital.gain,loss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999" t="59360" r="58190" b="22923"/>
          <a:stretch/>
        </p:blipFill>
        <p:spPr>
          <a:xfrm>
            <a:off x="1973354" y="5460557"/>
            <a:ext cx="1265325" cy="13057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92" y="1447630"/>
            <a:ext cx="3993985" cy="3841062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r>
              <a:rPr lang="ko-KR" altLang="ko-KR" dirty="0"/>
              <a:t> 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842" y="1462212"/>
            <a:ext cx="3830050" cy="3811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4084" t="58813" r="37537" b="22557"/>
          <a:stretch/>
        </p:blipFill>
        <p:spPr>
          <a:xfrm>
            <a:off x="6149852" y="5428565"/>
            <a:ext cx="1327866" cy="1396313"/>
          </a:xfrm>
          <a:prstGeom prst="rect">
            <a:avLst/>
          </a:prstGeom>
        </p:spPr>
      </p:pic>
      <p:sp>
        <p:nvSpPr>
          <p:cNvPr id="10" name="모서리가 둥근 사각형 설명선[R] 9"/>
          <p:cNvSpPr/>
          <p:nvPr/>
        </p:nvSpPr>
        <p:spPr>
          <a:xfrm>
            <a:off x="5996506" y="5404859"/>
            <a:ext cx="1634559" cy="1385398"/>
          </a:xfrm>
          <a:prstGeom prst="wedgeRoundRectCallout">
            <a:avLst>
              <a:gd name="adj1" fmla="val 41395"/>
              <a:gd name="adj2" fmla="val -6006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1811399" y="5369950"/>
            <a:ext cx="1589236" cy="1396313"/>
          </a:xfrm>
          <a:prstGeom prst="wedgeRoundRectCallout">
            <a:avLst>
              <a:gd name="adj1" fmla="val 42787"/>
              <a:gd name="adj2" fmla="val -635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84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Independent </a:t>
            </a:r>
            <a:r>
              <a:rPr kumimoji="1" lang="en-US" altLang="ko-KR" dirty="0" smtClean="0"/>
              <a:t>variable (</a:t>
            </a:r>
            <a:r>
              <a:rPr kumimoji="1" lang="en-US" altLang="ko-KR" dirty="0" err="1" smtClean="0"/>
              <a:t>hours.per.week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3598" t="58448" r="15939" b="23287"/>
          <a:stretch/>
        </p:blipFill>
        <p:spPr>
          <a:xfrm>
            <a:off x="813258" y="2321226"/>
            <a:ext cx="2441988" cy="2261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402" y="1581664"/>
            <a:ext cx="4671797" cy="4565135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84205" y="2402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r>
              <a:rPr lang="ko-KR" altLang="ko-KR" dirty="0"/>
              <a:t> 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09217" y="10056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EDA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67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패싯</Template>
  <TotalTime>1208</TotalTime>
  <Words>1043</Words>
  <Application>Microsoft Macintosh PowerPoint</Application>
  <PresentationFormat>와이드스크린</PresentationFormat>
  <Paragraphs>248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HY그래픽M</vt:lpstr>
      <vt:lpstr>Mangal</vt:lpstr>
      <vt:lpstr>Trebuchet MS</vt:lpstr>
      <vt:lpstr>Wingdings 3</vt:lpstr>
      <vt:lpstr>Arial</vt:lpstr>
      <vt:lpstr>패싯</vt:lpstr>
      <vt:lpstr>Census Income Data</vt:lpstr>
      <vt:lpstr>Contents</vt:lpstr>
      <vt:lpstr>Data Structure</vt:lpstr>
      <vt:lpstr>PowerPoint 프레젠테이션</vt:lpstr>
      <vt:lpstr>Dependent variable (income)</vt:lpstr>
      <vt:lpstr>Independent variable (age)</vt:lpstr>
      <vt:lpstr>Independent variable (education)</vt:lpstr>
      <vt:lpstr>Independent variable (capital.gain,loss)</vt:lpstr>
      <vt:lpstr>Independent variable (hours.per.week)</vt:lpstr>
      <vt:lpstr>Independent variable (workclass)</vt:lpstr>
      <vt:lpstr>Independent variable (marital.status)</vt:lpstr>
      <vt:lpstr>Independent variable (occupation)</vt:lpstr>
      <vt:lpstr>Independent variable (relationship)</vt:lpstr>
      <vt:lpstr>Independent variable (race)</vt:lpstr>
      <vt:lpstr>Independent variable (gender)</vt:lpstr>
      <vt:lpstr>Independent variable (native.country)</vt:lpstr>
      <vt:lpstr>PowerPoint 프레젠테이션</vt:lpstr>
      <vt:lpstr>Relationship between income and age</vt:lpstr>
      <vt:lpstr>Relationship between income and education</vt:lpstr>
      <vt:lpstr> Relationship between income and hours per week</vt:lpstr>
      <vt:lpstr>Relationship between income and workclass</vt:lpstr>
      <vt:lpstr>  Relationship between income and Marital Status</vt:lpstr>
      <vt:lpstr> Relationship between income and gender</vt:lpstr>
      <vt:lpstr>Summary EDA</vt:lpstr>
      <vt:lpstr>Analysis(PCA, LDA)</vt:lpstr>
      <vt:lpstr>Correlation between continuous variables</vt:lpstr>
      <vt:lpstr>Standardaztion</vt:lpstr>
      <vt:lpstr>PCA </vt:lpstr>
      <vt:lpstr>LDA using PCA result </vt:lpstr>
      <vt:lpstr>LDA </vt:lpstr>
      <vt:lpstr>Comparison </vt:lpstr>
      <vt:lpstr>LD1 density plot grouped by income</vt:lpstr>
      <vt:lpstr>Thank you for listening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income data</dc:title>
  <dc:creator>류지승</dc:creator>
  <cp:lastModifiedBy>류지승</cp:lastModifiedBy>
  <cp:revision>52</cp:revision>
  <dcterms:created xsi:type="dcterms:W3CDTF">2017-06-11T09:40:41Z</dcterms:created>
  <dcterms:modified xsi:type="dcterms:W3CDTF">2017-06-12T05:49:03Z</dcterms:modified>
</cp:coreProperties>
</file>