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</p:sldMasterIdLst>
  <p:notesMasterIdLst>
    <p:notesMasterId r:id="rId39"/>
  </p:notesMasterIdLst>
  <p:handoutMasterIdLst>
    <p:handoutMasterId r:id="rId40"/>
  </p:handoutMasterIdLst>
  <p:sldIdLst>
    <p:sldId id="737" r:id="rId3"/>
    <p:sldId id="962" r:id="rId4"/>
    <p:sldId id="963" r:id="rId5"/>
    <p:sldId id="966" r:id="rId6"/>
    <p:sldId id="974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5" r:id="rId15"/>
    <p:sldId id="976" r:id="rId16"/>
    <p:sldId id="977" r:id="rId17"/>
    <p:sldId id="978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86" r:id="rId26"/>
    <p:sldId id="987" r:id="rId27"/>
    <p:sldId id="988" r:id="rId28"/>
    <p:sldId id="989" r:id="rId29"/>
    <p:sldId id="990" r:id="rId30"/>
    <p:sldId id="991" r:id="rId31"/>
    <p:sldId id="992" r:id="rId32"/>
    <p:sldId id="993" r:id="rId33"/>
    <p:sldId id="994" r:id="rId34"/>
    <p:sldId id="996" r:id="rId35"/>
    <p:sldId id="997" r:id="rId36"/>
    <p:sldId id="998" r:id="rId37"/>
    <p:sldId id="999" r:id="rId38"/>
  </p:sldIdLst>
  <p:sldSz cx="9144000" cy="6858000" type="screen4x3"/>
  <p:notesSz cx="6858000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317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pos="521" userDrawn="1">
          <p15:clr>
            <a:srgbClr val="A4A3A4"/>
          </p15:clr>
        </p15:guide>
        <p15:guide id="8" pos="5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6429" autoAdjust="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>
        <p:guide orient="horz" pos="278"/>
        <p:guide pos="2903"/>
        <p:guide orient="horz" pos="709"/>
        <p:guide pos="317"/>
        <p:guide orient="horz" pos="845"/>
        <p:guide orient="horz" pos="1230"/>
        <p:guide pos="521"/>
        <p:guide pos="544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1647E3-C053-44D2-91D1-B46DB121EB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6C2CB7-5A1B-4DBB-87E1-A2B517F62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8258C-5A5F-454F-A04F-9BAF9818AA47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D4135-97CE-41C3-AA2F-4E1C35AF1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71800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D9F98-A72D-444C-993E-A5B2B7B99C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78963"/>
            <a:ext cx="2971800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A11AE-01C6-4209-82B9-8A634C16D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7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28BD96-4C0A-48B1-91D3-AAF7118B6722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7775"/>
            <a:ext cx="4489450" cy="3367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02406"/>
            <a:ext cx="5486400" cy="39292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71800" cy="500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78342"/>
            <a:ext cx="2971800" cy="500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EAF854-4A49-4834-A000-13D29070524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3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5038" y="749300"/>
            <a:ext cx="4987925" cy="3740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1484-D03F-475C-99CD-EB81DEF4B1AE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0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856-E069-41A2-B057-316E19487AF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5CAC-47EF-444F-8E4E-1D2EB33FB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1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8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B1E856-E069-41A2-B057-316E19487AF3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5218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0B5CAC-47EF-444F-8E4E-1D2EB33FB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856-E069-41A2-B057-316E19487AF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5CAC-47EF-444F-8E4E-1D2EB33FB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8" t="38194" r="8353" b="57778"/>
          <a:stretch/>
        </p:blipFill>
        <p:spPr>
          <a:xfrm>
            <a:off x="8103646" y="2619375"/>
            <a:ext cx="254977" cy="276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36" t="44938" r="8912" b="52222"/>
          <a:stretch/>
        </p:blipFill>
        <p:spPr>
          <a:xfrm>
            <a:off x="8127118" y="3081867"/>
            <a:ext cx="187569" cy="194734"/>
          </a:xfrm>
          <a:prstGeom prst="rect">
            <a:avLst/>
          </a:prstGeom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4435476" y="6655594"/>
            <a:ext cx="264013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877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6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5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56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435476" y="6646500"/>
            <a:ext cx="265876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" y="0"/>
            <a:ext cx="9141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908050"/>
            <a:ext cx="2339975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39975" y="908050"/>
            <a:ext cx="2339975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464050" y="908050"/>
            <a:ext cx="2339975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908050"/>
            <a:ext cx="2339975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C215FF5C-9549-44F4-AB3B-0C90D558F473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/68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6282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E70-730F-4FAB-9CAC-8C2C8E4FE408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846-F205-45AF-92D8-58B5E5A8E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E70-730F-4FAB-9CAC-8C2C8E4FE408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846-F205-45AF-92D8-58B5E5A8E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B1E856-E069-41A2-B057-316E19487AF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0B5CAC-47EF-444F-8E4E-1D2EB33FBC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4836"/>
            <a:ext cx="9144000" cy="4132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9" r:id="rId3"/>
    <p:sldLayoutId id="2147483683" r:id="rId4"/>
    <p:sldLayoutId id="214748368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DE70-730F-4FAB-9CAC-8C2C8E4FE408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B846-F205-45AF-92D8-58B5E5A8E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1207" y="2503024"/>
            <a:ext cx="769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spc="-277" dirty="0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rgbClr val="004E8E"/>
                </a:solidFill>
                <a:ea typeface="맑은 고딕" pitchFamily="50" charset="-127"/>
              </a:rPr>
              <a:t>R </a:t>
            </a:r>
            <a:r>
              <a:rPr lang="ko-KR" altLang="en-US" sz="4000" b="1" spc="-277" dirty="0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rgbClr val="004E8E"/>
                </a:solidFill>
                <a:ea typeface="맑은 고딕" pitchFamily="50" charset="-127"/>
              </a:rPr>
              <a:t>데이터</a:t>
            </a:r>
            <a:r>
              <a:rPr lang="en-US" altLang="ko-KR" sz="4000" b="1" spc="-277" dirty="0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rgbClr val="004E8E"/>
                </a:solidFill>
                <a:ea typeface="맑은 고딕" pitchFamily="50" charset="-127"/>
              </a:rPr>
              <a:t> </a:t>
            </a:r>
            <a:r>
              <a:rPr lang="ko-KR" altLang="en-US" sz="4000" b="1" spc="-277" dirty="0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rgbClr val="004E8E"/>
                </a:solidFill>
                <a:ea typeface="맑은 고딕" pitchFamily="50" charset="-127"/>
              </a:rPr>
              <a:t>분석 입문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A4C6E12C-BEFD-47F5-A5EE-5F02C92F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055" y="4606218"/>
            <a:ext cx="3781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 b="1" spc="-277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rgbClr val="004E8E"/>
                </a:solidFill>
                <a:ea typeface="맑은 고딕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sz="2400" dirty="0"/>
              <a:t>강사 </a:t>
            </a:r>
            <a:r>
              <a:rPr lang="en-US" altLang="ko-KR" sz="2400" dirty="0"/>
              <a:t>:  </a:t>
            </a:r>
            <a:r>
              <a:rPr lang="ko-KR" altLang="en-US" sz="2400" dirty="0" err="1"/>
              <a:t>쎄임페이지</a:t>
            </a:r>
            <a:r>
              <a:rPr lang="ko-KR" altLang="en-US" sz="2400" dirty="0"/>
              <a:t>  전 찬 우 대표</a:t>
            </a:r>
            <a:endParaRPr lang="en-US" altLang="ko-KR" sz="2400" dirty="0"/>
          </a:p>
          <a:p>
            <a:r>
              <a:rPr lang="en-US" altLang="ko-KR" sz="2400" dirty="0"/>
              <a:t>(cwjeon@same-page.co.kr)</a:t>
            </a:r>
          </a:p>
        </p:txBody>
      </p:sp>
    </p:spTree>
    <p:extLst>
      <p:ext uri="{BB962C8B-B14F-4D97-AF65-F5344CB8AC3E}">
        <p14:creationId xmlns:p14="http://schemas.microsoft.com/office/powerpoint/2010/main" val="357581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 분석에 적합하도록 데이터를 변환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순서가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있는 팩터형으로 다룰 필요가 있는 항목 검토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bike$weather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factor(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bike$weather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levels = c(1,2,3,4),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 labels = c(‘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clr_part_cloud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’, 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mist_cloudy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’, 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lt_rain_snow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’, 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hvy_rain_snow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’),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 ordered = TRUE)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bike$season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factor(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bike$season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levels = c(1,2,3,4),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 labels = c(‘spring’, ‘summer’, ‘fall’, ‘winter’),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 ordered = TRUE)</a:t>
            </a:r>
          </a:p>
        </p:txBody>
      </p:sp>
    </p:spTree>
    <p:extLst>
      <p:ext uri="{BB962C8B-B14F-4D97-AF65-F5344CB8AC3E}">
        <p14:creationId xmlns:p14="http://schemas.microsoft.com/office/powerpoint/2010/main" val="394757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 분석에 적합하도록 데이터를 변환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날짜와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시간 항목 검토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library(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lubridate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bike$datetime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mdy_hm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bike$datetime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(bike)</a:t>
            </a:r>
          </a:p>
        </p:txBody>
      </p:sp>
    </p:spTree>
    <p:extLst>
      <p:ext uri="{BB962C8B-B14F-4D97-AF65-F5344CB8AC3E}">
        <p14:creationId xmlns:p14="http://schemas.microsoft.com/office/powerpoint/2010/main" val="284468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데이터를 표준형으로 가공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(bike)</a:t>
            </a:r>
          </a:p>
        </p:txBody>
      </p:sp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FD271A9E-955D-4A87-A74D-3E3110A2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0" y="2351971"/>
            <a:ext cx="8808826" cy="246860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9A606C-258B-43DC-91AA-6DBBFB49D3B3}"/>
              </a:ext>
            </a:extLst>
          </p:cNvPr>
          <p:cNvSpPr/>
          <p:nvPr/>
        </p:nvSpPr>
        <p:spPr>
          <a:xfrm>
            <a:off x="79902" y="4563122"/>
            <a:ext cx="8961786" cy="2574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D5E8-8CC3-43F3-91BD-E322AB0BD789}"/>
              </a:ext>
            </a:extLst>
          </p:cNvPr>
          <p:cNvSpPr txBox="1"/>
          <p:nvPr/>
        </p:nvSpPr>
        <p:spPr>
          <a:xfrm>
            <a:off x="503238" y="5066411"/>
            <a:ext cx="855198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범주형으로 변환할 것인가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분석에 활용할 가치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몇 개의 출처가 존재하고 몇 개로 분류하는 것이 적절한가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29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데이터를 표준형으로 가공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unique(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1] "ad campaign" "www.yahoo.com" "www.google.fi" "AD campaign" "Twitter" "www.bing.com" </a:t>
            </a:r>
            <a:br>
              <a:rPr lang="en-US" altLang="ko-KR" sz="15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[7] "www.google.co.uk" "</a:t>
            </a:r>
            <a:r>
              <a:rPr lang="en-US" altLang="ko-KR" sz="1500" dirty="0" err="1">
                <a:solidFill>
                  <a:srgbClr val="000000"/>
                </a:solidFill>
                <a:latin typeface="+mn-ea"/>
              </a:rPr>
              <a:t>facebook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page" "Ad Campaign" "Twitter    "  NA  "www.google.com"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[13] "direct"  "blog"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7EDFB7-7B1C-4815-98DA-C59B3169622B}"/>
              </a:ext>
            </a:extLst>
          </p:cNvPr>
          <p:cNvGrpSpPr/>
          <p:nvPr/>
        </p:nvGrpSpPr>
        <p:grpSpPr>
          <a:xfrm>
            <a:off x="759008" y="3038867"/>
            <a:ext cx="5761102" cy="688148"/>
            <a:chOff x="509070" y="2594982"/>
            <a:chExt cx="5761102" cy="68814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21476FF-A5B1-4DF8-8D28-4E612795861A}"/>
                </a:ext>
              </a:extLst>
            </p:cNvPr>
            <p:cNvSpPr/>
            <p:nvPr/>
          </p:nvSpPr>
          <p:spPr>
            <a:xfrm>
              <a:off x="509070" y="2594982"/>
              <a:ext cx="1384663" cy="3657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76C0E81-A424-482C-902B-FE219D5AFFF5}"/>
                </a:ext>
              </a:extLst>
            </p:cNvPr>
            <p:cNvSpPr/>
            <p:nvPr/>
          </p:nvSpPr>
          <p:spPr>
            <a:xfrm>
              <a:off x="4885509" y="2603860"/>
              <a:ext cx="1384663" cy="3657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900113-0B36-453A-91CE-0075658EA45A}"/>
                </a:ext>
              </a:extLst>
            </p:cNvPr>
            <p:cNvSpPr/>
            <p:nvPr/>
          </p:nvSpPr>
          <p:spPr>
            <a:xfrm>
              <a:off x="3823064" y="2917370"/>
              <a:ext cx="1384663" cy="3657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38BA1-A6AB-4A4B-9A71-B7C1E82BDA12}"/>
              </a:ext>
            </a:extLst>
          </p:cNvPr>
          <p:cNvGrpSpPr/>
          <p:nvPr/>
        </p:nvGrpSpPr>
        <p:grpSpPr>
          <a:xfrm>
            <a:off x="5340558" y="3021620"/>
            <a:ext cx="2250876" cy="705395"/>
            <a:chOff x="5029835" y="2577735"/>
            <a:chExt cx="2250876" cy="70539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6F78A41-D531-408B-B280-7F569D2A82C5}"/>
                </a:ext>
              </a:extLst>
            </p:cNvPr>
            <p:cNvSpPr/>
            <p:nvPr/>
          </p:nvSpPr>
          <p:spPr>
            <a:xfrm>
              <a:off x="5896048" y="2577735"/>
              <a:ext cx="1384663" cy="36576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EA3E45-7860-4696-AF5F-27FA268EDBCE}"/>
                </a:ext>
              </a:extLst>
            </p:cNvPr>
            <p:cNvSpPr/>
            <p:nvPr/>
          </p:nvSpPr>
          <p:spPr>
            <a:xfrm>
              <a:off x="5029835" y="2917370"/>
              <a:ext cx="1384663" cy="36576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BB4CE413-9B42-4C7D-8D18-6C469B526B1E}"/>
              </a:ext>
            </a:extLst>
          </p:cNvPr>
          <p:cNvSpPr/>
          <p:nvPr/>
        </p:nvSpPr>
        <p:spPr>
          <a:xfrm>
            <a:off x="6129644" y="3395749"/>
            <a:ext cx="1384663" cy="36576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4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데이터를 표준형으로 가공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tolower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str_trim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na_loc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is.na(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na_loc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] &lt;- “unknown”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(bike)</a:t>
            </a:r>
          </a:p>
        </p:txBody>
      </p:sp>
    </p:spTree>
    <p:extLst>
      <p:ext uri="{BB962C8B-B14F-4D97-AF65-F5344CB8AC3E}">
        <p14:creationId xmlns:p14="http://schemas.microsoft.com/office/powerpoint/2010/main" val="259532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데이터를 표준형으로 가공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install.packages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DataCombine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’)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library(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DataCombine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web_sites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“(www.[a-z]*.[a-z]*)”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current &lt;- unique(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str_subset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web_sites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replace &lt;- rep(‘web’, length(current))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replacements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data.frame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(from = current, to = replace)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bike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FindReplace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(data = bike, Var = ‘sources’, replacements,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from = ‘from’, to = ‘to’, exact = FALSE)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unique(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as.factor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027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데이터를 표준형으로 가공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(bike)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write.csv(bike, “Data/clean_bike_sharing_data.csv”,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row.names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376940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769972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탐색적 데이터 분석 이해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단일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</a:rPr>
              <a:t>이변량</a:t>
            </a:r>
            <a:r>
              <a:rPr lang="ko-KR" altLang="en-US" dirty="0">
                <a:latin typeface="맑은 고딕" panose="020B0503020000020004" pitchFamily="50" charset="-127"/>
              </a:rPr>
              <a:t>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</a:rPr>
              <a:t>다변량</a:t>
            </a:r>
            <a:r>
              <a:rPr lang="ko-KR" altLang="en-US" dirty="0">
                <a:latin typeface="맑은 고딕" panose="020B0503020000020004" pitchFamily="50" charset="-127"/>
              </a:rPr>
              <a:t>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상황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자전거 공유 데이터를 바탕으로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마케팅 부서의 담당자와 데이터 분석을 통하여 의사 결정에 도움이 될 내용을 이해하고자 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172</a:t>
            </a:r>
            <a:r>
              <a:rPr lang="ko-KR" altLang="en-US" dirty="0">
                <a:latin typeface="맑은 고딕" panose="020B0503020000020004" pitchFamily="50" charset="-127"/>
              </a:rPr>
              <a:t>개 자전거 대여 업체의 정보를 입수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구글 </a:t>
            </a:r>
            <a:r>
              <a:rPr lang="en-US" altLang="ko-KR" dirty="0">
                <a:latin typeface="맑은 고딕" panose="020B0503020000020004" pitchFamily="50" charset="-127"/>
              </a:rPr>
              <a:t>AdWords,</a:t>
            </a:r>
            <a:r>
              <a:rPr lang="ko-KR" altLang="en-US" dirty="0">
                <a:latin typeface="맑은 고딕" panose="020B0503020000020004" pitchFamily="50" charset="-127"/>
              </a:rPr>
              <a:t> 페이스북 광고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트위터 광고 등에 대한 비용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총 마케팅 예산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매출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종업원수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타켓</a:t>
            </a:r>
            <a:r>
              <a:rPr lang="ko-KR" altLang="en-US" dirty="0">
                <a:latin typeface="맑은 고딕" panose="020B0503020000020004" pitchFamily="50" charset="-127"/>
              </a:rPr>
              <a:t> 시장의 인구밀도 수준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00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단일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marketing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read.csv(“Data/marketing.csv”,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stringsAsFactors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TRUE)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(marketing)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marketing$pop_density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factor(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marketing$pop_density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ordered = TRUE, levels = c(“Low”, “Medium”, “High”))</a:t>
            </a:r>
          </a:p>
        </p:txBody>
      </p:sp>
    </p:spTree>
    <p:extLst>
      <p:ext uri="{BB962C8B-B14F-4D97-AF65-F5344CB8AC3E}">
        <p14:creationId xmlns:p14="http://schemas.microsoft.com/office/powerpoint/2010/main" val="382677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단일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summary(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구글 </a:t>
            </a:r>
            <a:r>
              <a:rPr lang="ko-KR" altLang="en-US" dirty="0" err="1">
                <a:latin typeface="맑은 고딕" panose="020B0503020000020004" pitchFamily="50" charset="-127"/>
              </a:rPr>
              <a:t>애드워즈</a:t>
            </a:r>
            <a:r>
              <a:rPr lang="ko-KR" altLang="en-US" dirty="0">
                <a:latin typeface="맑은 고딕" panose="020B0503020000020004" pitchFamily="50" charset="-127"/>
              </a:rPr>
              <a:t> 마케팅 비용 평균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 mean(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구글 </a:t>
            </a:r>
            <a:r>
              <a:rPr lang="ko-KR" altLang="en-US" dirty="0" err="1">
                <a:latin typeface="맑은 고딕" panose="020B0503020000020004" pitchFamily="50" charset="-127"/>
              </a:rPr>
              <a:t>애드워즈</a:t>
            </a:r>
            <a:r>
              <a:rPr lang="ko-KR" altLang="en-US" dirty="0">
                <a:latin typeface="맑은 고딕" panose="020B0503020000020004" pitchFamily="50" charset="-127"/>
              </a:rPr>
              <a:t> 마케팅 비용 분산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var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구글 </a:t>
            </a:r>
            <a:r>
              <a:rPr lang="ko-KR" altLang="en-US" dirty="0" err="1">
                <a:latin typeface="맑은 고딕" panose="020B0503020000020004" pitchFamily="50" charset="-127"/>
              </a:rPr>
              <a:t>애드워즈</a:t>
            </a:r>
            <a:r>
              <a:rPr lang="ko-KR" altLang="en-US" dirty="0">
                <a:latin typeface="맑은 고딕" panose="020B0503020000020004" pitchFamily="50" charset="-127"/>
              </a:rPr>
              <a:t> 마케팅 비용 표준편차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sd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7BAE55-CF98-4DFE-A03B-51AC995C34B1}"/>
              </a:ext>
            </a:extLst>
          </p:cNvPr>
          <p:cNvSpPr/>
          <p:nvPr/>
        </p:nvSpPr>
        <p:spPr>
          <a:xfrm>
            <a:off x="621436" y="3429000"/>
            <a:ext cx="7013359" cy="68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65E6C-62DB-4527-B3C9-059FB368EAFF}"/>
              </a:ext>
            </a:extLst>
          </p:cNvPr>
          <p:cNvSpPr/>
          <p:nvPr/>
        </p:nvSpPr>
        <p:spPr>
          <a:xfrm>
            <a:off x="621436" y="4658055"/>
            <a:ext cx="7013359" cy="68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E69B02-7630-4992-9148-E6F3E45B08B9}"/>
              </a:ext>
            </a:extLst>
          </p:cNvPr>
          <p:cNvSpPr/>
          <p:nvPr/>
        </p:nvSpPr>
        <p:spPr>
          <a:xfrm>
            <a:off x="621436" y="5986005"/>
            <a:ext cx="7013359" cy="68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1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inkback.hani.co.kr/images/onebyone.gif?action_id=3b9c009f2079cb99cd02e0fe44536fd">
            <a:extLst>
              <a:ext uri="{FF2B5EF4-FFF2-40B4-BE49-F238E27FC236}">
                <a16:creationId xmlns:a16="http://schemas.microsoft.com/office/drawing/2014/main" id="{2C0DB8CA-6C2E-422D-8277-792BCE8E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063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51330E-8484-4A87-A244-E6214CFAF69E}"/>
              </a:ext>
            </a:extLst>
          </p:cNvPr>
          <p:cNvSpPr txBox="1">
            <a:spLocks/>
          </p:cNvSpPr>
          <p:nvPr/>
        </p:nvSpPr>
        <p:spPr>
          <a:xfrm>
            <a:off x="503238" y="2761830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Mini Project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82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단일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summary(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marketing$pop_density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인구밀도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</a:rPr>
              <a:t>pop_density</a:t>
            </a:r>
            <a:r>
              <a:rPr lang="en-US" altLang="ko-KR" dirty="0">
                <a:latin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</a:rPr>
              <a:t>그래프 그리기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막대 그래프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 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구글 </a:t>
            </a:r>
            <a:r>
              <a:rPr lang="ko-KR" altLang="en-US" dirty="0" err="1">
                <a:latin typeface="맑은 고딕" panose="020B0503020000020004" pitchFamily="50" charset="-127"/>
              </a:rPr>
              <a:t>애드워즈</a:t>
            </a:r>
            <a:r>
              <a:rPr lang="ko-KR" altLang="en-US" dirty="0">
                <a:latin typeface="맑은 고딕" panose="020B0503020000020004" pitchFamily="50" charset="-127"/>
              </a:rPr>
              <a:t> 마케팅 비용 그래프 그리기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</a:rPr>
              <a:t>상자수염그림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히스토그램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mfrow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c(1,2))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boxplot(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ylab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‘Expenditures’)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hist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main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NULL)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A6D3F4-6B2F-4AD5-A37A-086CE1E93794}"/>
              </a:ext>
            </a:extLst>
          </p:cNvPr>
          <p:cNvSpPr/>
          <p:nvPr/>
        </p:nvSpPr>
        <p:spPr>
          <a:xfrm>
            <a:off x="621436" y="3429000"/>
            <a:ext cx="7013359" cy="68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7A040-ED59-433D-882E-02DC4A7F2C08}"/>
              </a:ext>
            </a:extLst>
          </p:cNvPr>
          <p:cNvSpPr/>
          <p:nvPr/>
        </p:nvSpPr>
        <p:spPr>
          <a:xfrm>
            <a:off x="621436" y="4645279"/>
            <a:ext cx="7013359" cy="512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8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단일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구글 </a:t>
            </a:r>
            <a:r>
              <a:rPr lang="ko-KR" altLang="en-US" dirty="0" err="1">
                <a:latin typeface="맑은 고딕" panose="020B0503020000020004" pitchFamily="50" charset="-127"/>
              </a:rPr>
              <a:t>애드워즈</a:t>
            </a:r>
            <a:r>
              <a:rPr lang="ko-KR" altLang="en-US" dirty="0">
                <a:latin typeface="맑은 고딕" panose="020B0503020000020004" pitchFamily="50" charset="-127"/>
              </a:rPr>
              <a:t> 마케팅 비용 그래프 그리기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</a:rPr>
              <a:t>상자수염그림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히스토그램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summary(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marketing$twitter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boxplot(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marketing$twitter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ylab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‘Expenditures’, col = ‘gray’)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hist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marketing$twitter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main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NULL, col = ‘blue’)</a:t>
            </a:r>
          </a:p>
        </p:txBody>
      </p:sp>
    </p:spTree>
    <p:extLst>
      <p:ext uri="{BB962C8B-B14F-4D97-AF65-F5344CB8AC3E}">
        <p14:creationId xmlns:p14="http://schemas.microsoft.com/office/powerpoint/2010/main" val="360926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5519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개의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데이터의 전반적인 모양은 어떨까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 변수 사이에 어떤 관계가 있을까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 변수 사이에 어떤 상관관계가 있을까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상관관계는 유의한 수준인가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0614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개의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marketing </a:t>
            </a:r>
            <a:r>
              <a:rPr lang="ko-KR" altLang="en-US" dirty="0">
                <a:latin typeface="맑은 고딕" panose="020B0503020000020004" pitchFamily="50" charset="-127"/>
              </a:rPr>
              <a:t>데이터 요약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summary(marketing)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</a:rPr>
              <a:t>emp_factor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변수 추가하기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marketing$emp_factor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cut(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marketing$employees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2)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summary(marketing)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cut </a:t>
            </a:r>
            <a:r>
              <a:rPr lang="ko-KR" altLang="en-US" dirty="0">
                <a:latin typeface="맑은 고딕" panose="020B0503020000020004" pitchFamily="50" charset="-127"/>
              </a:rPr>
              <a:t>은 요구하는 그룹의 수 만큼 분리해 내는 함수</a:t>
            </a:r>
            <a:br>
              <a:rPr lang="en-US" altLang="ko-KR" dirty="0">
                <a:latin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</a:rPr>
              <a:t>첫번째 인자는 대상이 되는 데이터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두번째 인자는 분리할 그룹의 수</a:t>
            </a:r>
            <a:br>
              <a:rPr lang="en-US" altLang="ko-KR" dirty="0">
                <a:latin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</a:rPr>
              <a:t>cut </a:t>
            </a:r>
            <a:r>
              <a:rPr lang="ko-KR" altLang="en-US" dirty="0">
                <a:latin typeface="맑은 고딕" panose="020B0503020000020004" pitchFamily="50" charset="-127"/>
              </a:rPr>
              <a:t>함수는 최소값 </a:t>
            </a:r>
            <a:r>
              <a:rPr lang="en-US" altLang="ko-KR" dirty="0">
                <a:latin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</a:rPr>
              <a:t>과 최대값 </a:t>
            </a:r>
            <a:r>
              <a:rPr lang="en-US" altLang="ko-KR" dirty="0">
                <a:latin typeface="맑은 고딕" panose="020B0503020000020004" pitchFamily="50" charset="-127"/>
              </a:rPr>
              <a:t>12 </a:t>
            </a:r>
            <a:r>
              <a:rPr lang="ko-KR" altLang="en-US" dirty="0">
                <a:latin typeface="맑은 고딕" panose="020B0503020000020004" pitchFamily="50" charset="-127"/>
              </a:rPr>
              <a:t>사이의 </a:t>
            </a:r>
            <a:r>
              <a:rPr lang="ko-KR" altLang="en-US" dirty="0" err="1">
                <a:latin typeface="맑은 고딕" panose="020B0503020000020004" pitchFamily="50" charset="-127"/>
              </a:rPr>
              <a:t>중간값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</a:rPr>
              <a:t>을 기준으로 두개의 그룹으로  데이터를 나눌 수 있는 범주</a:t>
            </a:r>
            <a:r>
              <a:rPr lang="en-US" altLang="ko-KR" dirty="0">
                <a:latin typeface="맑은 고딕" panose="020B0503020000020004" pitchFamily="50" charset="-127"/>
              </a:rPr>
              <a:t>(factor) </a:t>
            </a:r>
            <a:r>
              <a:rPr lang="ko-KR" altLang="en-US" dirty="0">
                <a:latin typeface="맑은 고딕" panose="020B0503020000020004" pitchFamily="50" charset="-127"/>
              </a:rPr>
              <a:t>생성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903A0F-10DC-43F9-B493-007308F4BF71}"/>
              </a:ext>
            </a:extLst>
          </p:cNvPr>
          <p:cNvSpPr/>
          <p:nvPr/>
        </p:nvSpPr>
        <p:spPr>
          <a:xfrm>
            <a:off x="621436" y="2656640"/>
            <a:ext cx="7013359" cy="68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6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개의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 변수 사이의 관계 보기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table(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marketing$emp_factor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marketing$pop_density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mfrow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c(1,3))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mosaicplot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(table(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marketing$pop_density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marketing$emp_factor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col = c(‘gray’, ‘black’), main = ‘Factor / Factor’)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boxplot(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~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marketing$pop_density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main = ‘Factor / Numeric’)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main = ‘Numeric / Numeric’)</a:t>
            </a:r>
          </a:p>
        </p:txBody>
      </p:sp>
    </p:spTree>
    <p:extLst>
      <p:ext uri="{BB962C8B-B14F-4D97-AF65-F5344CB8AC3E}">
        <p14:creationId xmlns:p14="http://schemas.microsoft.com/office/powerpoint/2010/main" val="93082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개의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 변수 사이의 상관관계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marketing$facebook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mfrow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c(1,2))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main = ‘Google AdWords vs Revenues’)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marketing$facebook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main = ‘Google AdWords vs Facebook’)</a:t>
            </a:r>
          </a:p>
        </p:txBody>
      </p:sp>
    </p:spTree>
    <p:extLst>
      <p:ext uri="{BB962C8B-B14F-4D97-AF65-F5344CB8AC3E}">
        <p14:creationId xmlns:p14="http://schemas.microsoft.com/office/powerpoint/2010/main" val="56442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개의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상관관계는 유의한 수준인가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cor.test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cor.test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marketing$facebook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cor.test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marketing$twitter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cor.test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marketing$facebook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marketing$facebook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cor.test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35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두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개의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상관관계는 유의한 수준인가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mfrow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c(1,3))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marketing$facebook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marketing$emp_factor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NULL  #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임시변수 삭제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640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다수의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데이터가 어떻게 생겼는가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	</a:t>
            </a:r>
            <a:r>
              <a:rPr lang="en-US" altLang="ko-KR" dirty="0">
                <a:latin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dirty="0">
                <a:latin typeface="맑은 고딕" panose="020B0503020000020004" pitchFamily="50" charset="-127"/>
                <a:sym typeface="Wingdings" panose="05000000000000000000" pitchFamily="2" charset="2"/>
              </a:rPr>
              <a:t>데이터 관찰  </a:t>
            </a:r>
            <a:r>
              <a:rPr lang="en-US" altLang="ko-KR" dirty="0">
                <a:latin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en-US" altLang="ko-KR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str</a:t>
            </a:r>
            <a:r>
              <a:rPr lang="en-US" altLang="ko-KR" dirty="0">
                <a:latin typeface="맑은 고딕" panose="020B0503020000020004" pitchFamily="50" charset="-127"/>
                <a:sym typeface="Wingdings" panose="05000000000000000000" pitchFamily="2" charset="2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sym typeface="Wingdings" panose="05000000000000000000" pitchFamily="2" charset="2"/>
              </a:rPr>
              <a:t>함수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데이터간 관계는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	</a:t>
            </a:r>
            <a:r>
              <a:rPr lang="en-US" altLang="ko-KR" dirty="0">
                <a:latin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dirty="0">
                <a:latin typeface="맑은 고딕" panose="020B0503020000020004" pitchFamily="50" charset="-127"/>
                <a:sym typeface="Wingdings" panose="05000000000000000000" pitchFamily="2" charset="2"/>
              </a:rPr>
              <a:t>시각화  </a:t>
            </a:r>
            <a:r>
              <a:rPr lang="en-US" altLang="ko-KR" dirty="0">
                <a:latin typeface="맑은 고딕" panose="020B0503020000020004" pitchFamily="50" charset="-127"/>
                <a:sym typeface="Wingdings" panose="05000000000000000000" pitchFamily="2" charset="2"/>
              </a:rPr>
              <a:t>  pairs() </a:t>
            </a:r>
            <a:r>
              <a:rPr lang="ko-KR" altLang="en-US" dirty="0">
                <a:latin typeface="맑은 고딕" panose="020B0503020000020004" pitchFamily="50" charset="-127"/>
                <a:sym typeface="Wingdings" panose="05000000000000000000" pitchFamily="2" charset="2"/>
              </a:rPr>
              <a:t>함수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pairs(marketing)</a:t>
            </a:r>
          </a:p>
        </p:txBody>
      </p:sp>
    </p:spTree>
    <p:extLst>
      <p:ext uri="{BB962C8B-B14F-4D97-AF65-F5344CB8AC3E}">
        <p14:creationId xmlns:p14="http://schemas.microsoft.com/office/powerpoint/2010/main" val="315641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다수의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다수의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데이터간 상관관계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(marketing[ , 1:6])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유의성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판단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install.packages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(“psych”)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library(psych)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corr.test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(marketing[ , 1:6])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09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Mini Project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2431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자전거 공유 분석 프로젝트 담당자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미국 워싱턴 </a:t>
            </a:r>
            <a:r>
              <a:rPr lang="en-US" altLang="ko-KR" dirty="0">
                <a:latin typeface="맑은 고딕" panose="020B0503020000020004" pitchFamily="50" charset="-127"/>
              </a:rPr>
              <a:t>D.C.</a:t>
            </a:r>
            <a:r>
              <a:rPr lang="ko-KR" altLang="en-US" dirty="0">
                <a:latin typeface="맑은 고딕" panose="020B0503020000020004" pitchFamily="50" charset="-127"/>
              </a:rPr>
              <a:t>에서 자전거 대여 사업을 하는 회사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2011</a:t>
            </a:r>
            <a:r>
              <a:rPr lang="ko-KR" altLang="en-US" dirty="0">
                <a:latin typeface="맑은 고딕" panose="020B0503020000020004" pitchFamily="50" charset="-127"/>
              </a:rPr>
              <a:t>년 시작되어 지속적인 성장세를 누리고 있음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날씨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휴일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시간 등 자전거 대여와 관련된 정보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 고객 및 거래 정보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오픈소스 데이터 등을 활용하여 사업 현황을 분석하고자 함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64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다수의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install.packages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corrgram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’)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library(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corrgram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corrgram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(marketing[ , 1:6], order = FALSE,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 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main = ‘Correlogram of Marketing Data, Unordered’,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 	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lower.panel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panel.conf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upper.panel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panel.ellipse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 	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diag.panel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panel.minmax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text.panel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panel.txt)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15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다수의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 변수 분석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corrgram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(marketing[ , 1:6], order = TRUE,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 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main = ‘Correlogram of Marketing Data, Ordered’,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 	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lower.panel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panel.shade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upper.panel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panel.pie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 	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diag.panel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panel.minmax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text.panel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panel.txt)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373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선형 회귀 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</a:rPr>
              <a:t>lm</a:t>
            </a:r>
            <a:r>
              <a:rPr lang="en-US" altLang="ko-KR" dirty="0">
                <a:latin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</a:rPr>
              <a:t>함수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</a:rPr>
              <a:t>lm</a:t>
            </a:r>
            <a:r>
              <a:rPr lang="en-US" altLang="ko-KR" dirty="0">
                <a:latin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</a:rPr>
              <a:t>를 실행하면 </a:t>
            </a:r>
            <a:r>
              <a:rPr lang="en-US" altLang="ko-KR" dirty="0" err="1">
                <a:latin typeface="맑은 고딕" panose="020B0503020000020004" pitchFamily="50" charset="-127"/>
              </a:rPr>
              <a:t>lm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클래스의 객체를 반환하는데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많은 요소를 포함하고 있는 리스토로 볼 수 있음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adverts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 read.csv(‘Data/c4_marketing.csv’);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(adverts)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pairs(adverts)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plot(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adverts$marketing_total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adverts$revenues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ylab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‘Revenues’,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xlab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‘marketing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Total’, main = 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Reveneues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and Marketing’)</a:t>
            </a:r>
          </a:p>
        </p:txBody>
      </p:sp>
    </p:spTree>
    <p:extLst>
      <p:ext uri="{BB962C8B-B14F-4D97-AF65-F5344CB8AC3E}">
        <p14:creationId xmlns:p14="http://schemas.microsoft.com/office/powerpoint/2010/main" val="2434586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선형 회귀 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</a:rPr>
              <a:t>lm</a:t>
            </a:r>
            <a:r>
              <a:rPr lang="en-US" altLang="ko-KR" dirty="0">
                <a:latin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</a:rPr>
              <a:t>함수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model &lt;- </a:t>
            </a:r>
            <a:r>
              <a:rPr lang="en-US" altLang="ko-KR" dirty="0" err="1">
                <a:latin typeface="맑은 고딕" panose="020B0503020000020004" pitchFamily="50" charset="-127"/>
              </a:rPr>
              <a:t>lm</a:t>
            </a:r>
            <a:r>
              <a:rPr lang="en-US" altLang="ko-KR" dirty="0">
                <a:latin typeface="맑은 고딕" panose="020B0503020000020004" pitchFamily="50" charset="-127"/>
              </a:rPr>
              <a:t>(Y ~ X, data = dataset)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model1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(revenues ~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data = adverts)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model1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summary(model1)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08851-2FD5-4674-99D9-A5E9CA1572FF}"/>
              </a:ext>
            </a:extLst>
          </p:cNvPr>
          <p:cNvSpPr txBox="1"/>
          <p:nvPr/>
        </p:nvSpPr>
        <p:spPr>
          <a:xfrm>
            <a:off x="1651246" y="3828496"/>
            <a:ext cx="536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Revenue = 32.0067 + (0.05193 * </a:t>
            </a:r>
            <a:r>
              <a:rPr lang="en-US" altLang="ko-KR" dirty="0" err="1"/>
              <a:t>marketing_total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79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단순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선형 회귀로 미지의 값 예측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library(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dplyr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select(adverts,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 %&gt;% filter(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&gt; 430)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newdata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data.frame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460)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predict.lm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(model1,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newdata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interval = ‘predict’)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predict.lm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(model1,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newdata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interval = ‘predict’, level = 0.99)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newdata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data.frame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c(450, 460, 470))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predict.lm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(model1,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newdata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interval = ‘predict’)</a:t>
            </a:r>
          </a:p>
        </p:txBody>
      </p:sp>
    </p:spTree>
    <p:extLst>
      <p:ext uri="{BB962C8B-B14F-4D97-AF65-F5344CB8AC3E}">
        <p14:creationId xmlns:p14="http://schemas.microsoft.com/office/powerpoint/2010/main" val="441293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신뢰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구간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30% </a:t>
            </a:r>
            <a:r>
              <a:rPr lang="ko-KR" altLang="en-US" dirty="0">
                <a:latin typeface="맑은 고딕" panose="020B0503020000020004" pitchFamily="50" charset="-127"/>
              </a:rPr>
              <a:t>무작위 샘플 추출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set.seed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(4510)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market_sample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sample_frac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(adverts, 0.30, replace = FALSE)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samp_model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(revenues ~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marketing_total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data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market_sample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confint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samp_model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6498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9" y="1351036"/>
            <a:ext cx="8338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다중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선형 회귀 분석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model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&lt;- </a:t>
            </a:r>
            <a:r>
              <a:rPr lang="en-US" altLang="ko-KR" dirty="0" err="1">
                <a:latin typeface="맑은 고딕" panose="020B0503020000020004" pitchFamily="50" charset="-127"/>
              </a:rPr>
              <a:t>lm</a:t>
            </a:r>
            <a:r>
              <a:rPr lang="en-US" altLang="ko-KR" dirty="0">
                <a:latin typeface="맑은 고딕" panose="020B0503020000020004" pitchFamily="50" charset="-127"/>
              </a:rPr>
              <a:t>(Y ~ X1 + X2 + …, data = dataset)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model2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lm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(revenues ~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google_adwords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+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facebook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+ twitter,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	data = adverts)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summary(model2)</a:t>
            </a:r>
          </a:p>
        </p:txBody>
      </p:sp>
    </p:spTree>
    <p:extLst>
      <p:ext uri="{BB962C8B-B14F-4D97-AF65-F5344CB8AC3E}">
        <p14:creationId xmlns:p14="http://schemas.microsoft.com/office/powerpoint/2010/main" val="327439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24319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항상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큰 시각에서 데이터를 이해하는 것이 우선 </a:t>
            </a:r>
            <a:r>
              <a:rPr lang="en-US" altLang="ko-KR" dirty="0">
                <a:latin typeface="맑은 고딕" panose="020B0503020000020004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SFCA, San Francisco, CA 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S</a:t>
            </a:r>
            <a:r>
              <a:rPr lang="en-US" altLang="ko-KR" dirty="0">
                <a:latin typeface="맑은 고딕" panose="020B0503020000020004" pitchFamily="50" charset="-127"/>
              </a:rPr>
              <a:t>ummarize (</a:t>
            </a:r>
            <a:r>
              <a:rPr lang="ko-KR" altLang="en-US" dirty="0">
                <a:latin typeface="맑은 고딕" panose="020B0503020000020004" pitchFamily="50" charset="-127"/>
              </a:rPr>
              <a:t>요약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F</a:t>
            </a:r>
            <a:r>
              <a:rPr lang="en-US" altLang="ko-KR" dirty="0">
                <a:latin typeface="맑은 고딕" panose="020B0503020000020004" pitchFamily="50" charset="-127"/>
              </a:rPr>
              <a:t>ix (</a:t>
            </a:r>
            <a:r>
              <a:rPr lang="ko-KR" altLang="en-US" dirty="0">
                <a:latin typeface="맑은 고딕" panose="020B0503020000020004" pitchFamily="50" charset="-127"/>
              </a:rPr>
              <a:t>수정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C</a:t>
            </a:r>
            <a:r>
              <a:rPr lang="en-US" altLang="ko-KR" dirty="0">
                <a:latin typeface="맑은 고딕" panose="020B0503020000020004" pitchFamily="50" charset="-127"/>
              </a:rPr>
              <a:t>onvert (</a:t>
            </a:r>
            <a:r>
              <a:rPr lang="ko-KR" altLang="en-US" dirty="0">
                <a:latin typeface="맑은 고딕" panose="020B0503020000020004" pitchFamily="50" charset="-127"/>
              </a:rPr>
              <a:t>변환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A</a:t>
            </a:r>
            <a:r>
              <a:rPr lang="en-US" altLang="ko-KR" dirty="0">
                <a:latin typeface="맑은 고딕" panose="020B0503020000020004" pitchFamily="50" charset="-127"/>
              </a:rPr>
              <a:t>dapt (</a:t>
            </a:r>
            <a:r>
              <a:rPr lang="ko-KR" altLang="en-US" dirty="0">
                <a:latin typeface="맑은 고딕" panose="020B0503020000020004" pitchFamily="50" charset="-127"/>
              </a:rPr>
              <a:t>조정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9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243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 읽기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read.csv(“Data/raw_bikeshare_data.csv”,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stringsAsFactors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=     </a:t>
            </a:r>
            <a:r>
              <a:rPr lang="en-US" altLang="ko-KR" b="1" dirty="0">
                <a:latin typeface="맑은 고딕" panose="020B0503020000020004" pitchFamily="50" charset="-127"/>
              </a:rPr>
              <a:t>+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FALSE)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(bike)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dim(bike)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head(bike)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tail(bike)</a:t>
            </a:r>
          </a:p>
        </p:txBody>
      </p:sp>
    </p:spTree>
    <p:extLst>
      <p:ext uri="{BB962C8B-B14F-4D97-AF65-F5344CB8AC3E}">
        <p14:creationId xmlns:p14="http://schemas.microsoft.com/office/powerpoint/2010/main" val="290843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243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 이슈 찾기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table(is.na(bike))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library(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stringr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str_detect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(bike, “NA”)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table(is.na(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bike$sources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207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2431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</a:rPr>
              <a:t>오류값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수정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bad_data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str_subset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bike$humidity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“[a-z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A-Z]”)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bad_data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location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str_detect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bike$humidity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bad_data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bike[location, ]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bike$humidity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str_replace_all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bike$humidity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bad_data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“61”)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bike[location, ]</a:t>
            </a:r>
          </a:p>
        </p:txBody>
      </p:sp>
    </p:spTree>
    <p:extLst>
      <p:ext uri="{BB962C8B-B14F-4D97-AF65-F5344CB8AC3E}">
        <p14:creationId xmlns:p14="http://schemas.microsoft.com/office/powerpoint/2010/main" val="334013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243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 분석에 적합하도록 데이터를 변환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humidity </a:t>
            </a:r>
            <a:r>
              <a:rPr lang="ko-KR" altLang="en-US" dirty="0">
                <a:latin typeface="맑은 고딕" panose="020B0503020000020004" pitchFamily="50" charset="-127"/>
              </a:rPr>
              <a:t>항목이 문자형에서 숫자형으로 수정될 필요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bike$humidity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&lt;-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as.numeric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bike$humidity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class(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bike$humidity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0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E46FAFF-0CB7-45FC-8CB9-E017602AA1E8}"/>
              </a:ext>
            </a:extLst>
          </p:cNvPr>
          <p:cNvSpPr txBox="1">
            <a:spLocks/>
          </p:cNvSpPr>
          <p:nvPr/>
        </p:nvSpPr>
        <p:spPr>
          <a:xfrm>
            <a:off x="503238" y="449951"/>
            <a:ext cx="8179899" cy="68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-Regular" panose="02000503030000020004" pitchFamily="50" charset="0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EB554-6473-4495-BC35-DD84E894FAD6}"/>
              </a:ext>
            </a:extLst>
          </p:cNvPr>
          <p:cNvSpPr txBox="1"/>
          <p:nvPr/>
        </p:nvSpPr>
        <p:spPr>
          <a:xfrm>
            <a:off x="503238" y="1351036"/>
            <a:ext cx="8243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데이터 분석에 적합하도록 데이터를 변환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팩터형으로 다룰 필요가 있는 항목 검토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bike$holiday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factor(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bike$holiday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levels = c(0,1),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labels = c(“no”, “yes”))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bike$workingday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 &lt;- factor(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bike$workingday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, levels = c(0, 1),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+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	labels = c(“no”, “yes”))</a:t>
            </a:r>
          </a:p>
        </p:txBody>
      </p:sp>
    </p:spTree>
    <p:extLst>
      <p:ext uri="{BB962C8B-B14F-4D97-AF65-F5344CB8AC3E}">
        <p14:creationId xmlns:p14="http://schemas.microsoft.com/office/powerpoint/2010/main" val="371002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41797</TotalTime>
  <Words>1787</Words>
  <Application>Microsoft Office PowerPoint</Application>
  <PresentationFormat>화면 슬라이드 쇼(4:3)</PresentationFormat>
  <Paragraphs>328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전찬우</dc:creator>
  <cp:lastModifiedBy>찬우 전</cp:lastModifiedBy>
  <cp:revision>1095</cp:revision>
  <cp:lastPrinted>2018-03-09T04:40:10Z</cp:lastPrinted>
  <dcterms:created xsi:type="dcterms:W3CDTF">2015-02-26T11:49:43Z</dcterms:created>
  <dcterms:modified xsi:type="dcterms:W3CDTF">2018-05-13T13:26:30Z</dcterms:modified>
</cp:coreProperties>
</file>