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4DA649A-3DE4-48F4-8A41-E4BC8B042242}" type="datetimeFigureOut">
              <a:rPr lang="es-MX" smtClean="0"/>
              <a:t>05/02/2015</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41977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DA649A-3DE4-48F4-8A41-E4BC8B042242}" type="datetimeFigureOut">
              <a:rPr lang="es-MX" smtClean="0"/>
              <a:t>05/02/2015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3847276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DA649A-3DE4-48F4-8A41-E4BC8B042242}" type="datetimeFigureOut">
              <a:rPr lang="es-MX" smtClean="0"/>
              <a:t>05/02/2015</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38374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DA649A-3DE4-48F4-8A41-E4BC8B042242}" type="datetimeFigureOut">
              <a:rPr lang="es-MX" smtClean="0"/>
              <a:t>05/02/2015</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B1B41885-E344-4CC9-A0E9-A81CA01C266A}"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0680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4DA649A-3DE4-48F4-8A41-E4BC8B042242}" type="datetimeFigureOut">
              <a:rPr lang="es-MX" smtClean="0"/>
              <a:t>05/02/2015</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2962498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4DA649A-3DE4-48F4-8A41-E4BC8B042242}" type="datetimeFigureOut">
              <a:rPr lang="es-MX" smtClean="0"/>
              <a:t>05/02/2015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1288809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4DA649A-3DE4-48F4-8A41-E4BC8B042242}" type="datetimeFigureOut">
              <a:rPr lang="es-MX" smtClean="0"/>
              <a:t>05/02/2015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2397488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4DA649A-3DE4-48F4-8A41-E4BC8B042242}" type="datetimeFigureOut">
              <a:rPr lang="es-MX" smtClean="0"/>
              <a:t>05/02/2015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4044092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4DA649A-3DE4-48F4-8A41-E4BC8B042242}" type="datetimeFigureOut">
              <a:rPr lang="es-MX" smtClean="0"/>
              <a:t>05/02/2015</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263885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4DA649A-3DE4-48F4-8A41-E4BC8B042242}" type="datetimeFigureOut">
              <a:rPr lang="es-MX" smtClean="0"/>
              <a:t>05/02/2015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12829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4DA649A-3DE4-48F4-8A41-E4BC8B042242}" type="datetimeFigureOut">
              <a:rPr lang="es-MX" smtClean="0"/>
              <a:t>05/02/2015</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267076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4DA649A-3DE4-48F4-8A41-E4BC8B042242}" type="datetimeFigureOut">
              <a:rPr lang="es-MX" smtClean="0"/>
              <a:t>05/02/2015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54245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4DA649A-3DE4-48F4-8A41-E4BC8B042242}" type="datetimeFigureOut">
              <a:rPr lang="es-MX" smtClean="0"/>
              <a:t>05/02/2015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367539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4DA649A-3DE4-48F4-8A41-E4BC8B042242}" type="datetimeFigureOut">
              <a:rPr lang="es-MX" smtClean="0"/>
              <a:t>05/02/2015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275577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A649A-3DE4-48F4-8A41-E4BC8B042242}" type="datetimeFigureOut">
              <a:rPr lang="es-MX" smtClean="0"/>
              <a:t>05/02/2015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33310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DA649A-3DE4-48F4-8A41-E4BC8B042242}" type="datetimeFigureOut">
              <a:rPr lang="es-MX" smtClean="0"/>
              <a:t>05/02/2015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19533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DA649A-3DE4-48F4-8A41-E4BC8B042242}" type="datetimeFigureOut">
              <a:rPr lang="es-MX" smtClean="0"/>
              <a:t>05/02/2015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1B41885-E344-4CC9-A0E9-A81CA01C266A}" type="slidenum">
              <a:rPr lang="es-MX" smtClean="0"/>
              <a:t>‹Nº›</a:t>
            </a:fld>
            <a:endParaRPr lang="es-MX"/>
          </a:p>
        </p:txBody>
      </p:sp>
    </p:spTree>
    <p:extLst>
      <p:ext uri="{BB962C8B-B14F-4D97-AF65-F5344CB8AC3E}">
        <p14:creationId xmlns:p14="http://schemas.microsoft.com/office/powerpoint/2010/main" val="230672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DA649A-3DE4-48F4-8A41-E4BC8B042242}" type="datetimeFigureOut">
              <a:rPr lang="es-MX" smtClean="0"/>
              <a:t>05/02/2015</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B41885-E344-4CC9-A0E9-A81CA01C266A}" type="slidenum">
              <a:rPr lang="es-MX" smtClean="0"/>
              <a:t>‹Nº›</a:t>
            </a:fld>
            <a:endParaRPr lang="es-MX"/>
          </a:p>
        </p:txBody>
      </p:sp>
    </p:spTree>
    <p:extLst>
      <p:ext uri="{BB962C8B-B14F-4D97-AF65-F5344CB8AC3E}">
        <p14:creationId xmlns:p14="http://schemas.microsoft.com/office/powerpoint/2010/main" val="17072479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HTML</a:t>
            </a:r>
            <a:endParaRPr lang="es-MX" dirty="0"/>
          </a:p>
        </p:txBody>
      </p:sp>
      <p:sp>
        <p:nvSpPr>
          <p:cNvPr id="3" name="Subtítulo 2"/>
          <p:cNvSpPr>
            <a:spLocks noGrp="1"/>
          </p:cNvSpPr>
          <p:nvPr>
            <p:ph type="subTitle" idx="1"/>
          </p:nvPr>
        </p:nvSpPr>
        <p:spPr/>
        <p:txBody>
          <a:bodyPr/>
          <a:lstStyle/>
          <a:p>
            <a:r>
              <a:rPr lang="es-MX" dirty="0" smtClean="0"/>
              <a:t>Becerra Franco Kevin Jair</a:t>
            </a:r>
            <a:endParaRPr lang="es-MX" dirty="0"/>
          </a:p>
        </p:txBody>
      </p:sp>
    </p:spTree>
    <p:extLst>
      <p:ext uri="{BB962C8B-B14F-4D97-AF65-F5344CB8AC3E}">
        <p14:creationId xmlns:p14="http://schemas.microsoft.com/office/powerpoint/2010/main" val="380622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Que es </a:t>
            </a:r>
            <a:r>
              <a:rPr lang="es-MX" dirty="0" err="1" smtClean="0"/>
              <a:t>html</a:t>
            </a:r>
            <a:r>
              <a:rPr lang="es-MX" dirty="0" smtClean="0"/>
              <a:t>…</a:t>
            </a:r>
            <a:endParaRPr lang="es-MX" dirty="0"/>
          </a:p>
        </p:txBody>
      </p:sp>
      <p:sp>
        <p:nvSpPr>
          <p:cNvPr id="3" name="Marcador de contenido 2"/>
          <p:cNvSpPr>
            <a:spLocks noGrp="1"/>
          </p:cNvSpPr>
          <p:nvPr>
            <p:ph idx="1"/>
          </p:nvPr>
        </p:nvSpPr>
        <p:spPr/>
        <p:txBody>
          <a:bodyPr/>
          <a:lstStyle/>
          <a:p>
            <a:pPr marL="0" indent="0">
              <a:buNone/>
            </a:pPr>
            <a:r>
              <a:rPr lang="es-MX" dirty="0"/>
              <a:t>HTML es el lenguaje que se emplea para el desarrollo de páginas de internet. Está compuesto por una </a:t>
            </a:r>
            <a:r>
              <a:rPr lang="es-MX" dirty="0" err="1"/>
              <a:t>seríe</a:t>
            </a:r>
            <a:r>
              <a:rPr lang="es-MX" dirty="0"/>
              <a:t> de etiquetas que el navegador interpreta y da forma en la pantalla. HTML dispone de etiquetas para imágenes, hipervínculos que nos permiten dirigirnos a otras páginas, saltos de línea, listas, tablas, etc.</a:t>
            </a:r>
          </a:p>
        </p:txBody>
      </p:sp>
    </p:spTree>
    <p:extLst>
      <p:ext uri="{BB962C8B-B14F-4D97-AF65-F5344CB8AC3E}">
        <p14:creationId xmlns:p14="http://schemas.microsoft.com/office/powerpoint/2010/main" val="269553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 estructura básica de </a:t>
            </a:r>
            <a:r>
              <a:rPr lang="es-MX" dirty="0" err="1" smtClean="0"/>
              <a:t>html</a:t>
            </a:r>
            <a:endParaRPr lang="es-MX" dirty="0"/>
          </a:p>
        </p:txBody>
      </p:sp>
      <p:sp>
        <p:nvSpPr>
          <p:cNvPr id="3" name="Marcador de contenido 2"/>
          <p:cNvSpPr>
            <a:spLocks noGrp="1"/>
          </p:cNvSpPr>
          <p:nvPr>
            <p:ph idx="1"/>
          </p:nvPr>
        </p:nvSpPr>
        <p:spPr/>
        <p:txBody>
          <a:bodyPr>
            <a:normAutofit/>
          </a:bodyPr>
          <a:lstStyle/>
          <a:p>
            <a:pPr marL="0" indent="0">
              <a:buNone/>
            </a:pPr>
            <a:r>
              <a:rPr lang="es-MX" dirty="0"/>
              <a:t>Las páginas HTML están estructuradas en dos partes diferenciadas: la </a:t>
            </a:r>
            <a:r>
              <a:rPr lang="es-MX" b="1" dirty="0"/>
              <a:t>HEAD </a:t>
            </a:r>
            <a:r>
              <a:rPr lang="es-MX" dirty="0"/>
              <a:t>(</a:t>
            </a:r>
            <a:r>
              <a:rPr lang="es-MX" dirty="0" smtClean="0"/>
              <a:t>cabecera, a</a:t>
            </a:r>
            <a:r>
              <a:rPr lang="es-MX" dirty="0"/>
              <a:t>quí se pone el título de la página, los metadatos, estilos, código </a:t>
            </a:r>
            <a:r>
              <a:rPr lang="es-MX" dirty="0" err="1"/>
              <a:t>javascript</a:t>
            </a:r>
            <a:r>
              <a:rPr lang="es-MX" dirty="0" smtClean="0"/>
              <a:t>) </a:t>
            </a:r>
            <a:r>
              <a:rPr lang="es-MX" dirty="0"/>
              <a:t>y el </a:t>
            </a:r>
            <a:r>
              <a:rPr lang="es-MX" b="1" dirty="0"/>
              <a:t>BODY</a:t>
            </a:r>
            <a:r>
              <a:rPr lang="es-MX" dirty="0"/>
              <a:t> (</a:t>
            </a:r>
            <a:r>
              <a:rPr lang="es-MX" dirty="0" smtClean="0"/>
              <a:t>cuerpo, aquí </a:t>
            </a:r>
            <a:r>
              <a:rPr lang="es-MX" dirty="0"/>
              <a:t>va propiamente el contenido de la página: fotos, párrafos, formularios, etc. </a:t>
            </a:r>
            <a:r>
              <a:rPr lang="es-MX" dirty="0" smtClean="0"/>
              <a:t>).</a:t>
            </a:r>
          </a:p>
          <a:p>
            <a:pPr marL="0" indent="0">
              <a:buNone/>
            </a:pPr>
            <a:r>
              <a:rPr lang="en-US" dirty="0"/>
              <a:t>&lt;html&gt;</a:t>
            </a:r>
            <a:br>
              <a:rPr lang="en-US" dirty="0"/>
            </a:br>
            <a:r>
              <a:rPr lang="en-US" dirty="0"/>
              <a:t>&lt;head&gt;&lt;/head&gt;</a:t>
            </a:r>
            <a:br>
              <a:rPr lang="en-US" dirty="0"/>
            </a:br>
            <a:r>
              <a:rPr lang="en-US" dirty="0"/>
              <a:t>&lt;body&gt;</a:t>
            </a:r>
            <a:br>
              <a:rPr lang="en-US" dirty="0"/>
            </a:br>
            <a:r>
              <a:rPr lang="en-US" dirty="0"/>
              <a:t>&lt;/body&gt;</a:t>
            </a:r>
            <a:br>
              <a:rPr lang="en-US" dirty="0"/>
            </a:br>
            <a:r>
              <a:rPr lang="en-US" dirty="0"/>
              <a:t>&lt;/html</a:t>
            </a:r>
            <a:r>
              <a:rPr lang="en-US" dirty="0" smtClean="0"/>
              <a:t>&gt;</a:t>
            </a:r>
          </a:p>
          <a:p>
            <a:pPr marL="0" indent="0">
              <a:buNone/>
            </a:pPr>
            <a:r>
              <a:rPr lang="es-MX" dirty="0"/>
              <a:t>Una estructura HTML se empieza con la etiqueta &lt;</a:t>
            </a:r>
            <a:r>
              <a:rPr lang="es-MX" dirty="0" err="1"/>
              <a:t>html</a:t>
            </a:r>
            <a:r>
              <a:rPr lang="es-MX" dirty="0"/>
              <a:t>&gt; y acaba con &lt;/</a:t>
            </a:r>
            <a:r>
              <a:rPr lang="es-MX" dirty="0" err="1"/>
              <a:t>html</a:t>
            </a:r>
            <a:r>
              <a:rPr lang="es-MX" dirty="0"/>
              <a:t>&gt;. Todo lo que esté en medio será la página web. </a:t>
            </a:r>
          </a:p>
        </p:txBody>
      </p:sp>
    </p:spTree>
    <p:extLst>
      <p:ext uri="{BB962C8B-B14F-4D97-AF65-F5344CB8AC3E}">
        <p14:creationId xmlns:p14="http://schemas.microsoft.com/office/powerpoint/2010/main" val="7914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endParaRPr lang="es-MX" dirty="0"/>
          </a:p>
        </p:txBody>
      </p:sp>
      <p:pic>
        <p:nvPicPr>
          <p:cNvPr id="4" name="Imagen 3"/>
          <p:cNvPicPr>
            <a:picLocks noChangeAspect="1"/>
          </p:cNvPicPr>
          <p:nvPr/>
        </p:nvPicPr>
        <p:blipFill>
          <a:blip r:embed="rId2"/>
          <a:stretch>
            <a:fillRect/>
          </a:stretch>
        </p:blipFill>
        <p:spPr>
          <a:xfrm>
            <a:off x="2722473" y="249192"/>
            <a:ext cx="5816712" cy="5927771"/>
          </a:xfrm>
          <a:prstGeom prst="rect">
            <a:avLst/>
          </a:prstGeom>
        </p:spPr>
      </p:pic>
    </p:spTree>
    <p:extLst>
      <p:ext uri="{BB962C8B-B14F-4D97-AF65-F5344CB8AC3E}">
        <p14:creationId xmlns:p14="http://schemas.microsoft.com/office/powerpoint/2010/main" val="215862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Que es una etiqueta</a:t>
            </a:r>
            <a:endParaRPr lang="es-MX" dirty="0"/>
          </a:p>
        </p:txBody>
      </p:sp>
      <p:sp>
        <p:nvSpPr>
          <p:cNvPr id="3" name="Marcador de contenido 2"/>
          <p:cNvSpPr>
            <a:spLocks noGrp="1"/>
          </p:cNvSpPr>
          <p:nvPr>
            <p:ph idx="1"/>
          </p:nvPr>
        </p:nvSpPr>
        <p:spPr/>
        <p:txBody>
          <a:bodyPr/>
          <a:lstStyle/>
          <a:p>
            <a:pPr marL="0" indent="0">
              <a:buNone/>
            </a:pPr>
            <a:r>
              <a:rPr lang="es-MX" dirty="0" smtClean="0"/>
              <a:t>Las </a:t>
            </a:r>
            <a:r>
              <a:rPr lang="es-MX" dirty="0"/>
              <a:t>etiquetas(en inglés: </a:t>
            </a:r>
            <a:r>
              <a:rPr lang="es-MX" dirty="0" err="1"/>
              <a:t>tags</a:t>
            </a:r>
            <a:r>
              <a:rPr lang="es-MX" dirty="0"/>
              <a:t>) son marcas insertadas en un documento HTML para proporcionar información sobre una unidad o </a:t>
            </a:r>
            <a:r>
              <a:rPr lang="es-MX" dirty="0" smtClean="0"/>
              <a:t>contenido.</a:t>
            </a:r>
          </a:p>
          <a:p>
            <a:pPr marL="0" indent="0">
              <a:buNone/>
            </a:pPr>
            <a:r>
              <a:rPr lang="es-MX" dirty="0" smtClean="0"/>
              <a:t>Generalmente </a:t>
            </a:r>
            <a:r>
              <a:rPr lang="es-MX" dirty="0"/>
              <a:t>vienen en pares </a:t>
            </a:r>
            <a:r>
              <a:rPr lang="es-MX" b="1" dirty="0"/>
              <a:t>&lt;p&gt;</a:t>
            </a:r>
            <a:r>
              <a:rPr lang="es-MX" dirty="0"/>
              <a:t> y </a:t>
            </a:r>
            <a:r>
              <a:rPr lang="es-MX" b="1" dirty="0"/>
              <a:t>&lt;⁄</a:t>
            </a:r>
            <a:r>
              <a:rPr lang="es-MX" b="1" dirty="0" smtClean="0"/>
              <a:t>p&gt;</a:t>
            </a:r>
            <a:r>
              <a:rPr lang="es-MX" dirty="0" smtClean="0"/>
              <a:t>, la </a:t>
            </a:r>
            <a:r>
              <a:rPr lang="es-MX" dirty="0"/>
              <a:t>primera es de </a:t>
            </a:r>
            <a:r>
              <a:rPr lang="es-MX" b="1" dirty="0"/>
              <a:t>apertura</a:t>
            </a:r>
            <a:r>
              <a:rPr lang="es-MX" dirty="0"/>
              <a:t> y la segunda de </a:t>
            </a:r>
            <a:r>
              <a:rPr lang="es-MX" b="1" dirty="0"/>
              <a:t>cierre</a:t>
            </a:r>
            <a:r>
              <a:rPr lang="es-MX" dirty="0"/>
              <a:t>.</a:t>
            </a:r>
          </a:p>
          <a:p>
            <a:pPr marL="0" indent="0">
              <a:buNone/>
            </a:pPr>
            <a:endParaRPr lang="es-MX" dirty="0"/>
          </a:p>
        </p:txBody>
      </p:sp>
    </p:spTree>
    <p:extLst>
      <p:ext uri="{BB962C8B-B14F-4D97-AF65-F5344CB8AC3E}">
        <p14:creationId xmlns:p14="http://schemas.microsoft.com/office/powerpoint/2010/main" val="305550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Sintaxis de una etiqueta</a:t>
            </a:r>
            <a:endParaRPr lang="es-MX" dirty="0"/>
          </a:p>
        </p:txBody>
      </p:sp>
      <p:sp>
        <p:nvSpPr>
          <p:cNvPr id="3" name="Marcador de contenido 2"/>
          <p:cNvSpPr>
            <a:spLocks noGrp="1"/>
          </p:cNvSpPr>
          <p:nvPr>
            <p:ph idx="1"/>
          </p:nvPr>
        </p:nvSpPr>
        <p:spPr/>
        <p:txBody>
          <a:bodyPr>
            <a:normAutofit/>
          </a:bodyPr>
          <a:lstStyle/>
          <a:p>
            <a:pPr marL="0" indent="0">
              <a:buNone/>
            </a:pPr>
            <a:r>
              <a:rPr lang="es-MX" dirty="0"/>
              <a:t>Las etiquetas (o </a:t>
            </a:r>
            <a:r>
              <a:rPr lang="es-MX" dirty="0" err="1"/>
              <a:t>tags</a:t>
            </a:r>
            <a:r>
              <a:rPr lang="es-MX" dirty="0"/>
              <a:t>) están compuestas de un nombre de elemento, rodeado de paréntesis angulares: "&lt;" y "&gt;". La etiqueta final tiene un barra en el paréntesis angular que abre para distinguirlo de la etiqueta inicial</a:t>
            </a:r>
            <a:r>
              <a:rPr lang="es-MX" dirty="0" smtClean="0"/>
              <a:t>.</a:t>
            </a:r>
            <a:endParaRPr lang="es-MX" dirty="0"/>
          </a:p>
          <a:p>
            <a:pPr marL="0" indent="0">
              <a:buNone/>
            </a:pPr>
            <a:r>
              <a:rPr lang="es-MX" dirty="0">
                <a:solidFill>
                  <a:srgbClr val="FF0000"/>
                </a:solidFill>
              </a:rPr>
              <a:t>&lt;</a:t>
            </a:r>
            <a:r>
              <a:rPr lang="es-MX" dirty="0" err="1">
                <a:solidFill>
                  <a:srgbClr val="FF0000"/>
                </a:solidFill>
              </a:rPr>
              <a:t>html</a:t>
            </a:r>
            <a:r>
              <a:rPr lang="es-MX" dirty="0">
                <a:solidFill>
                  <a:srgbClr val="FF0000"/>
                </a:solidFill>
              </a:rPr>
              <a:t>&gt;</a:t>
            </a:r>
            <a:r>
              <a:rPr lang="es-MX" dirty="0"/>
              <a:t/>
            </a:r>
            <a:br>
              <a:rPr lang="es-MX" dirty="0"/>
            </a:br>
            <a:r>
              <a:rPr lang="es-MX" dirty="0">
                <a:solidFill>
                  <a:srgbClr val="7030A0"/>
                </a:solidFill>
              </a:rPr>
              <a:t>&lt;head&gt;</a:t>
            </a:r>
            <a:r>
              <a:rPr lang="es-MX" dirty="0"/>
              <a:t/>
            </a:r>
            <a:br>
              <a:rPr lang="es-MX" dirty="0"/>
            </a:br>
            <a:r>
              <a:rPr lang="es-MX" dirty="0">
                <a:solidFill>
                  <a:schemeClr val="accent6"/>
                </a:solidFill>
              </a:rPr>
              <a:t>&lt;</a:t>
            </a:r>
            <a:r>
              <a:rPr lang="es-MX" dirty="0" err="1">
                <a:solidFill>
                  <a:schemeClr val="accent6"/>
                </a:solidFill>
              </a:rPr>
              <a:t>title</a:t>
            </a:r>
            <a:r>
              <a:rPr lang="es-MX" dirty="0">
                <a:solidFill>
                  <a:schemeClr val="accent6"/>
                </a:solidFill>
              </a:rPr>
              <a:t>&gt;</a:t>
            </a:r>
            <a:r>
              <a:rPr lang="es-MX" dirty="0"/>
              <a:t>Una página Web</a:t>
            </a:r>
            <a:r>
              <a:rPr lang="es-MX" dirty="0">
                <a:solidFill>
                  <a:schemeClr val="accent6"/>
                </a:solidFill>
              </a:rPr>
              <a:t>&lt;/</a:t>
            </a:r>
            <a:r>
              <a:rPr lang="es-MX" dirty="0" err="1">
                <a:solidFill>
                  <a:schemeClr val="accent6"/>
                </a:solidFill>
              </a:rPr>
              <a:t>title</a:t>
            </a:r>
            <a:r>
              <a:rPr lang="es-MX" dirty="0">
                <a:solidFill>
                  <a:schemeClr val="accent6"/>
                </a:solidFill>
              </a:rPr>
              <a:t>&gt;</a:t>
            </a:r>
            <a:r>
              <a:rPr lang="es-MX" dirty="0"/>
              <a:t/>
            </a:r>
            <a:br>
              <a:rPr lang="es-MX" dirty="0"/>
            </a:br>
            <a:r>
              <a:rPr lang="es-MX" dirty="0">
                <a:solidFill>
                  <a:srgbClr val="7030A0"/>
                </a:solidFill>
              </a:rPr>
              <a:t>&lt;/head&gt;</a:t>
            </a:r>
            <a:r>
              <a:rPr lang="es-MX" dirty="0">
                <a:solidFill>
                  <a:srgbClr val="00B0F0"/>
                </a:solidFill>
              </a:rPr>
              <a:t/>
            </a:r>
            <a:br>
              <a:rPr lang="es-MX" dirty="0">
                <a:solidFill>
                  <a:srgbClr val="00B0F0"/>
                </a:solidFill>
              </a:rPr>
            </a:br>
            <a:r>
              <a:rPr lang="es-MX" dirty="0">
                <a:solidFill>
                  <a:srgbClr val="00B0F0"/>
                </a:solidFill>
              </a:rPr>
              <a:t>&lt;</a:t>
            </a:r>
            <a:r>
              <a:rPr lang="es-MX" dirty="0" err="1">
                <a:solidFill>
                  <a:srgbClr val="00B0F0"/>
                </a:solidFill>
              </a:rPr>
              <a:t>body</a:t>
            </a:r>
            <a:r>
              <a:rPr lang="es-MX" dirty="0">
                <a:solidFill>
                  <a:srgbClr val="00B0F0"/>
                </a:solidFill>
              </a:rPr>
              <a:t>&gt;</a:t>
            </a:r>
            <a:r>
              <a:rPr lang="es-MX" dirty="0"/>
              <a:t/>
            </a:r>
            <a:br>
              <a:rPr lang="es-MX" dirty="0"/>
            </a:br>
            <a:r>
              <a:rPr lang="es-MX" dirty="0"/>
              <a:t>Hola a todos. </a:t>
            </a:r>
            <a:r>
              <a:rPr lang="es-MX" dirty="0">
                <a:solidFill>
                  <a:schemeClr val="accent2"/>
                </a:solidFill>
              </a:rPr>
              <a:t>&lt;b&gt;</a:t>
            </a:r>
            <a:r>
              <a:rPr lang="es-MX" dirty="0"/>
              <a:t>Este texto es en negrita</a:t>
            </a:r>
            <a:r>
              <a:rPr lang="es-MX" dirty="0">
                <a:solidFill>
                  <a:schemeClr val="accent2"/>
                </a:solidFill>
              </a:rPr>
              <a:t>&lt;/b&gt;</a:t>
            </a:r>
            <a:r>
              <a:rPr lang="es-MX" dirty="0"/>
              <a:t/>
            </a:r>
            <a:br>
              <a:rPr lang="es-MX" dirty="0"/>
            </a:br>
            <a:r>
              <a:rPr lang="es-MX" dirty="0">
                <a:solidFill>
                  <a:srgbClr val="00B0F0"/>
                </a:solidFill>
              </a:rPr>
              <a:t>&lt;/</a:t>
            </a:r>
            <a:r>
              <a:rPr lang="es-MX" dirty="0" err="1">
                <a:solidFill>
                  <a:srgbClr val="00B0F0"/>
                </a:solidFill>
              </a:rPr>
              <a:t>body</a:t>
            </a:r>
            <a:r>
              <a:rPr lang="es-MX" dirty="0">
                <a:solidFill>
                  <a:srgbClr val="00B0F0"/>
                </a:solidFill>
              </a:rPr>
              <a:t>&gt;</a:t>
            </a:r>
            <a:r>
              <a:rPr lang="es-MX" dirty="0"/>
              <a:t/>
            </a:r>
            <a:br>
              <a:rPr lang="es-MX" dirty="0"/>
            </a:br>
            <a:r>
              <a:rPr lang="es-MX" dirty="0">
                <a:solidFill>
                  <a:srgbClr val="FF0000"/>
                </a:solidFill>
              </a:rPr>
              <a:t>&lt;/</a:t>
            </a:r>
            <a:r>
              <a:rPr lang="es-MX" dirty="0" err="1">
                <a:solidFill>
                  <a:srgbClr val="FF0000"/>
                </a:solidFill>
              </a:rPr>
              <a:t>html</a:t>
            </a:r>
            <a:r>
              <a:rPr lang="es-MX" dirty="0">
                <a:solidFill>
                  <a:srgbClr val="FF0000"/>
                </a:solidFill>
              </a:rPr>
              <a:t>&gt;</a:t>
            </a:r>
          </a:p>
        </p:txBody>
      </p:sp>
    </p:spTree>
    <p:extLst>
      <p:ext uri="{BB962C8B-B14F-4D97-AF65-F5344CB8AC3E}">
        <p14:creationId xmlns:p14="http://schemas.microsoft.com/office/powerpoint/2010/main" val="176702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Sintaxis de una hoja de estilo</a:t>
            </a:r>
            <a:endParaRPr lang="es-MX" dirty="0"/>
          </a:p>
        </p:txBody>
      </p:sp>
      <p:sp>
        <p:nvSpPr>
          <p:cNvPr id="3" name="Marcador de contenido 2"/>
          <p:cNvSpPr>
            <a:spLocks noGrp="1"/>
          </p:cNvSpPr>
          <p:nvPr>
            <p:ph idx="1"/>
          </p:nvPr>
        </p:nvSpPr>
        <p:spPr/>
        <p:txBody>
          <a:bodyPr/>
          <a:lstStyle/>
          <a:p>
            <a:pPr marL="0" indent="0">
              <a:buNone/>
            </a:pPr>
            <a:r>
              <a:rPr lang="es-MX" dirty="0"/>
              <a:t>Los autores deberían usar el elemento META para especificar el lenguaje de hojas de estilo por defecto de un documento. Por ejemplo, para especificar que el valor por defecto es CSS, los autores deberían poner la siguiente declaración en la sección HEAD de sus documentos:</a:t>
            </a:r>
          </a:p>
          <a:p>
            <a:pPr marL="0" indent="0">
              <a:buNone/>
            </a:pPr>
            <a:endParaRPr lang="es-MX" dirty="0"/>
          </a:p>
          <a:p>
            <a:pPr marL="0" indent="0">
              <a:buNone/>
            </a:pPr>
            <a:r>
              <a:rPr lang="es-MX" dirty="0"/>
              <a:t>&lt;META http-</a:t>
            </a:r>
            <a:r>
              <a:rPr lang="es-MX" dirty="0" err="1"/>
              <a:t>equiv</a:t>
            </a:r>
            <a:r>
              <a:rPr lang="es-MX" dirty="0"/>
              <a:t>="Content-Style-</a:t>
            </a:r>
            <a:r>
              <a:rPr lang="es-MX" dirty="0" err="1"/>
              <a:t>Type</a:t>
            </a:r>
            <a:r>
              <a:rPr lang="es-MX" dirty="0"/>
              <a:t>" </a:t>
            </a:r>
            <a:r>
              <a:rPr lang="es-MX" dirty="0" err="1"/>
              <a:t>content</a:t>
            </a:r>
            <a:r>
              <a:rPr lang="es-MX" dirty="0"/>
              <a:t>="</a:t>
            </a:r>
            <a:r>
              <a:rPr lang="es-MX" dirty="0" err="1"/>
              <a:t>text</a:t>
            </a:r>
            <a:r>
              <a:rPr lang="es-MX" dirty="0"/>
              <a:t>/</a:t>
            </a:r>
            <a:r>
              <a:rPr lang="es-MX" dirty="0" err="1"/>
              <a:t>css</a:t>
            </a:r>
            <a:r>
              <a:rPr lang="es-MX" dirty="0"/>
              <a:t>"&gt;</a:t>
            </a:r>
          </a:p>
        </p:txBody>
      </p:sp>
    </p:spTree>
    <p:extLst>
      <p:ext uri="{BB962C8B-B14F-4D97-AF65-F5344CB8AC3E}">
        <p14:creationId xmlns:p14="http://schemas.microsoft.com/office/powerpoint/2010/main" val="91726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69700"/>
            <a:ext cx="10515600" cy="6078829"/>
          </a:xfrm>
        </p:spPr>
        <p:txBody>
          <a:bodyPr>
            <a:normAutofit/>
          </a:bodyPr>
          <a:lstStyle/>
          <a:p>
            <a:pPr marL="0" indent="0">
              <a:buNone/>
            </a:pPr>
            <a:r>
              <a:rPr lang="es-MX" dirty="0" smtClean="0"/>
              <a:t>Para </a:t>
            </a:r>
            <a:r>
              <a:rPr lang="es-MX" dirty="0"/>
              <a:t>vincular una hoja de estilo a un documento es necesario insertar la etiqueta </a:t>
            </a:r>
            <a:r>
              <a:rPr lang="es-MX" b="1" dirty="0"/>
              <a:t>&lt;link&gt; </a:t>
            </a:r>
            <a:r>
              <a:rPr lang="es-MX" dirty="0"/>
              <a:t>en el documento, entre las etiquetas </a:t>
            </a:r>
            <a:r>
              <a:rPr lang="es-MX" b="1" dirty="0"/>
              <a:t>&lt;head&gt; </a:t>
            </a:r>
            <a:r>
              <a:rPr lang="es-MX" dirty="0"/>
              <a:t>y </a:t>
            </a:r>
            <a:r>
              <a:rPr lang="es-MX" b="1" dirty="0"/>
              <a:t>&lt;/head&gt;</a:t>
            </a:r>
            <a:r>
              <a:rPr lang="es-MX" dirty="0"/>
              <a:t>. Esta etiqueta no necesita etiqueta de cierre</a:t>
            </a:r>
            <a:r>
              <a:rPr lang="es-MX" dirty="0" smtClean="0"/>
              <a:t>.</a:t>
            </a:r>
          </a:p>
          <a:p>
            <a:pPr marL="0" indent="0">
              <a:buNone/>
            </a:pPr>
            <a:endParaRPr lang="es-MX" dirty="0"/>
          </a:p>
          <a:p>
            <a:r>
              <a:rPr lang="es-MX" dirty="0" smtClean="0"/>
              <a:t>Atributo </a:t>
            </a:r>
            <a:r>
              <a:rPr lang="es-MX" b="1" dirty="0" err="1"/>
              <a:t>href</a:t>
            </a:r>
            <a:r>
              <a:rPr lang="es-MX" dirty="0"/>
              <a:t> </a:t>
            </a:r>
            <a:r>
              <a:rPr lang="es-MX" dirty="0" smtClean="0"/>
              <a:t>especifica </a:t>
            </a:r>
            <a:r>
              <a:rPr lang="es-MX" dirty="0"/>
              <a:t>la hoja de estilo que se va a vincular al documento.</a:t>
            </a:r>
          </a:p>
          <a:p>
            <a:r>
              <a:rPr lang="es-MX" dirty="0" smtClean="0"/>
              <a:t>En el atributo </a:t>
            </a:r>
            <a:r>
              <a:rPr lang="es-MX" b="1" dirty="0" err="1"/>
              <a:t>rel</a:t>
            </a:r>
            <a:r>
              <a:rPr lang="es-MX" b="1" dirty="0"/>
              <a:t> </a:t>
            </a:r>
            <a:r>
              <a:rPr lang="es-MX" dirty="0"/>
              <a:t>se tiene que especificar que se está vinculando una hoja de estilo, por lo que su valor ha de ser </a:t>
            </a:r>
            <a:r>
              <a:rPr lang="es-MX" dirty="0" err="1"/>
              <a:t>stylesheet</a:t>
            </a:r>
            <a:r>
              <a:rPr lang="es-MX" dirty="0"/>
              <a:t>.</a:t>
            </a:r>
          </a:p>
          <a:p>
            <a:r>
              <a:rPr lang="es-MX" dirty="0"/>
              <a:t>A través del atributo </a:t>
            </a:r>
            <a:r>
              <a:rPr lang="es-MX" b="1" dirty="0" err="1"/>
              <a:t>type</a:t>
            </a:r>
            <a:r>
              <a:rPr lang="es-MX" dirty="0"/>
              <a:t> se </a:t>
            </a:r>
            <a:r>
              <a:rPr lang="es-MX" dirty="0" smtClean="0"/>
              <a:t>especifica </a:t>
            </a:r>
            <a:r>
              <a:rPr lang="es-MX" dirty="0"/>
              <a:t>que el archivo es de texto, con sintaxis CSS, por lo que su valor ha de ser </a:t>
            </a:r>
            <a:r>
              <a:rPr lang="es-MX" dirty="0" err="1"/>
              <a:t>text</a:t>
            </a:r>
            <a:r>
              <a:rPr lang="es-MX" dirty="0"/>
              <a:t>/</a:t>
            </a:r>
            <a:r>
              <a:rPr lang="es-MX" dirty="0" err="1"/>
              <a:t>css</a:t>
            </a:r>
            <a:r>
              <a:rPr lang="es-MX" dirty="0" smtClean="0"/>
              <a:t>.</a:t>
            </a:r>
          </a:p>
          <a:p>
            <a:endParaRPr lang="es-MX" dirty="0"/>
          </a:p>
          <a:p>
            <a:pPr marL="0" indent="0">
              <a:buNone/>
            </a:pPr>
            <a:r>
              <a:rPr lang="es-MX" dirty="0"/>
              <a:t>Por </a:t>
            </a:r>
            <a:r>
              <a:rPr lang="es-MX" dirty="0" smtClean="0"/>
              <a:t>ejemplo:</a:t>
            </a:r>
          </a:p>
          <a:p>
            <a:pPr marL="0" indent="0">
              <a:buNone/>
            </a:pPr>
            <a:r>
              <a:rPr lang="es-MX" dirty="0" smtClean="0"/>
              <a:t>&lt;link </a:t>
            </a:r>
            <a:r>
              <a:rPr lang="es-MX" dirty="0" err="1"/>
              <a:t>href</a:t>
            </a:r>
            <a:r>
              <a:rPr lang="es-MX" dirty="0"/>
              <a:t>="misestilos.txt" </a:t>
            </a:r>
            <a:r>
              <a:rPr lang="es-MX" dirty="0" err="1"/>
              <a:t>rel</a:t>
            </a:r>
            <a:r>
              <a:rPr lang="es-MX" dirty="0"/>
              <a:t>="</a:t>
            </a:r>
            <a:r>
              <a:rPr lang="es-MX" dirty="0" err="1"/>
              <a:t>stylesheet</a:t>
            </a:r>
            <a:r>
              <a:rPr lang="es-MX" dirty="0"/>
              <a:t>" </a:t>
            </a:r>
            <a:r>
              <a:rPr lang="es-MX" dirty="0" err="1"/>
              <a:t>type</a:t>
            </a:r>
            <a:r>
              <a:rPr lang="es-MX" dirty="0"/>
              <a:t>="</a:t>
            </a:r>
            <a:r>
              <a:rPr lang="es-MX" dirty="0" err="1"/>
              <a:t>text</a:t>
            </a:r>
            <a:r>
              <a:rPr lang="es-MX" dirty="0"/>
              <a:t>/</a:t>
            </a:r>
            <a:r>
              <a:rPr lang="es-MX" dirty="0" err="1"/>
              <a:t>css</a:t>
            </a:r>
            <a:r>
              <a:rPr lang="es-MX" dirty="0"/>
              <a:t>" &gt;</a:t>
            </a:r>
          </a:p>
        </p:txBody>
      </p:sp>
    </p:spTree>
    <p:extLst>
      <p:ext uri="{BB962C8B-B14F-4D97-AF65-F5344CB8AC3E}">
        <p14:creationId xmlns:p14="http://schemas.microsoft.com/office/powerpoint/2010/main" val="1744691345"/>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89</TotalTime>
  <Words>354</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Century Gothic</vt:lpstr>
      <vt:lpstr>Estela de condensación</vt:lpstr>
      <vt:lpstr>HTML</vt:lpstr>
      <vt:lpstr>Que es html…</vt:lpstr>
      <vt:lpstr>La estructura básica de html</vt:lpstr>
      <vt:lpstr>Presentación de PowerPoint</vt:lpstr>
      <vt:lpstr>Que es una etiqueta</vt:lpstr>
      <vt:lpstr>Sintaxis de una etiqueta</vt:lpstr>
      <vt:lpstr>Sintaxis de una hoja de estilo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Ryu</dc:creator>
  <cp:lastModifiedBy>Ryu</cp:lastModifiedBy>
  <cp:revision>8</cp:revision>
  <dcterms:created xsi:type="dcterms:W3CDTF">2015-02-04T22:51:07Z</dcterms:created>
  <dcterms:modified xsi:type="dcterms:W3CDTF">2015-02-06T03:21:18Z</dcterms:modified>
</cp:coreProperties>
</file>