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3692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BD1406-7C97-454F-B2D7-889D319A1CB5}" type="datetimeFigureOut">
              <a:rPr lang="es-MX" smtClean="0"/>
              <a:t>14/02/2015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111149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414178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52BD1406-7C97-454F-B2D7-889D319A1CB5}" type="datetimeFigureOut">
              <a:rPr lang="es-MX" smtClean="0"/>
              <a:t>14/02/2015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119384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417968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224385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202649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BD1406-7C97-454F-B2D7-889D319A1CB5}" type="datetimeFigureOut">
              <a:rPr lang="es-MX" smtClean="0"/>
              <a:t>14/02/2015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28895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2BD1406-7C97-454F-B2D7-889D319A1CB5}" type="datetimeFigureOut">
              <a:rPr lang="es-MX" smtClean="0"/>
              <a:t>14/02/2015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353379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2BD1406-7C97-454F-B2D7-889D319A1CB5}" type="datetimeFigureOut">
              <a:rPr lang="es-MX" smtClean="0"/>
              <a:t>14/02/2015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422821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2BD1406-7C97-454F-B2D7-889D319A1CB5}" type="datetimeFigureOut">
              <a:rPr lang="es-MX" smtClean="0"/>
              <a:t>14/02/2015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874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D1406-7C97-454F-B2D7-889D319A1CB5}" type="datetimeFigureOut">
              <a:rPr lang="es-MX" smtClean="0"/>
              <a:t>14/02/2015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117371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BD1406-7C97-454F-B2D7-889D319A1CB5}" type="datetimeFigureOut">
              <a:rPr lang="es-MX" smtClean="0"/>
              <a:t>14/02/2015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149767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52BD1406-7C97-454F-B2D7-889D319A1CB5}" type="datetimeFigureOut">
              <a:rPr lang="es-MX" smtClean="0"/>
              <a:t>14/02/2015</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862386D5-BF3F-439B-9B3D-21E12E425157}" type="slidenum">
              <a:rPr lang="es-MX" smtClean="0"/>
              <a:t>‹Nº›</a:t>
            </a:fld>
            <a:endParaRPr lang="es-MX"/>
          </a:p>
        </p:txBody>
      </p:sp>
    </p:spTree>
    <p:extLst>
      <p:ext uri="{BB962C8B-B14F-4D97-AF65-F5344CB8AC3E}">
        <p14:creationId xmlns:p14="http://schemas.microsoft.com/office/powerpoint/2010/main" val="111224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2BD1406-7C97-454F-B2D7-889D319A1CB5}" type="datetimeFigureOut">
              <a:rPr lang="es-MX" smtClean="0"/>
              <a:t>14/02/2015</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62386D5-BF3F-439B-9B3D-21E12E425157}" type="slidenum">
              <a:rPr lang="es-MX" smtClean="0"/>
              <a:t>‹Nº›</a:t>
            </a:fld>
            <a:endParaRPr lang="es-MX"/>
          </a:p>
        </p:txBody>
      </p:sp>
    </p:spTree>
    <p:extLst>
      <p:ext uri="{BB962C8B-B14F-4D97-AF65-F5344CB8AC3E}">
        <p14:creationId xmlns:p14="http://schemas.microsoft.com/office/powerpoint/2010/main" val="5739603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ranslate.google.com.mx/translate?hl=es&amp;sl=en&amp;u=https://blog.generalassemb.ly/sublime-text-3-tips-tricks-shortcuts/&amp;prev=search" TargetMode="External"/><Relationship Id="rId2" Type="http://schemas.openxmlformats.org/officeDocument/2006/relationships/hyperlink" Target="http://translate.google.com.mx/translate?hl=es&amp;sl=en&amp;u=http://www.hongkiat.com/blog/sublime-text-tips/&amp;prev=sear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Tips</a:t>
            </a:r>
            <a:r>
              <a:rPr lang="es-MX" dirty="0" smtClean="0"/>
              <a:t> de </a:t>
            </a:r>
            <a:r>
              <a:rPr lang="es-MX" dirty="0" err="1" smtClean="0"/>
              <a:t>Subline</a:t>
            </a:r>
            <a:r>
              <a:rPr lang="es-MX" dirty="0" smtClean="0"/>
              <a:t> Text</a:t>
            </a:r>
            <a:endParaRPr lang="es-MX" dirty="0"/>
          </a:p>
        </p:txBody>
      </p:sp>
      <p:sp>
        <p:nvSpPr>
          <p:cNvPr id="3" name="Subtítulo 2"/>
          <p:cNvSpPr>
            <a:spLocks noGrp="1"/>
          </p:cNvSpPr>
          <p:nvPr>
            <p:ph type="subTitle" idx="1"/>
          </p:nvPr>
        </p:nvSpPr>
        <p:spPr/>
        <p:txBody>
          <a:bodyPr/>
          <a:lstStyle/>
          <a:p>
            <a:r>
              <a:rPr lang="es-MX" dirty="0" smtClean="0"/>
              <a:t>Becerra Franco Kevin Jair</a:t>
            </a:r>
            <a:endParaRPr lang="es-MX" dirty="0"/>
          </a:p>
        </p:txBody>
      </p:sp>
    </p:spTree>
    <p:extLst>
      <p:ext uri="{BB962C8B-B14F-4D97-AF65-F5344CB8AC3E}">
        <p14:creationId xmlns:p14="http://schemas.microsoft.com/office/powerpoint/2010/main" val="371514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Bibliografía</a:t>
            </a:r>
            <a:endParaRPr lang="es-MX" dirty="0"/>
          </a:p>
        </p:txBody>
      </p:sp>
      <p:sp>
        <p:nvSpPr>
          <p:cNvPr id="3" name="Marcador de contenido 2"/>
          <p:cNvSpPr>
            <a:spLocks noGrp="1"/>
          </p:cNvSpPr>
          <p:nvPr>
            <p:ph idx="1"/>
          </p:nvPr>
        </p:nvSpPr>
        <p:spPr/>
        <p:txBody>
          <a:bodyPr/>
          <a:lstStyle/>
          <a:p>
            <a:r>
              <a:rPr lang="es-MX" dirty="0" smtClean="0">
                <a:hlinkClick r:id="rId2"/>
              </a:rPr>
              <a:t>http://translate.google.com.mx/translate?hl=es&amp;sl=en&amp;u=http://www.hongkiat.com/blog/sublime-text-tips/&amp;prev=search</a:t>
            </a:r>
            <a:endParaRPr lang="es-MX" dirty="0" smtClean="0"/>
          </a:p>
          <a:p>
            <a:r>
              <a:rPr lang="es-MX" dirty="0" smtClean="0">
                <a:hlinkClick r:id="rId3"/>
              </a:rPr>
              <a:t>http://translate.google.com.mx/translate?hl=es&amp;sl=en&amp;u=https://blog.generalassemb.ly/sublime-text-3-tips-tricks-shortcuts/&amp;prev=search</a:t>
            </a:r>
            <a:endParaRPr lang="es-MX" dirty="0" smtClean="0"/>
          </a:p>
          <a:p>
            <a:pPr marL="0" indent="0">
              <a:buNone/>
            </a:pPr>
            <a:endParaRPr lang="es-MX" dirty="0"/>
          </a:p>
        </p:txBody>
      </p:sp>
    </p:spTree>
    <p:extLst>
      <p:ext uri="{BB962C8B-B14F-4D97-AF65-F5344CB8AC3E}">
        <p14:creationId xmlns:p14="http://schemas.microsoft.com/office/powerpoint/2010/main" val="406671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Slección</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18509797"/>
              </p:ext>
            </p:extLst>
          </p:nvPr>
        </p:nvGraphicFramePr>
        <p:xfrm>
          <a:off x="740535" y="1690688"/>
          <a:ext cx="10613265" cy="1680210"/>
        </p:xfrm>
        <a:graphic>
          <a:graphicData uri="http://schemas.openxmlformats.org/drawingml/2006/table">
            <a:tbl>
              <a:tblPr/>
              <a:tblGrid>
                <a:gridCol w="3717396"/>
                <a:gridCol w="6895869"/>
              </a:tblGrid>
              <a:tr h="0">
                <a:tc>
                  <a:txBody>
                    <a:bodyPr/>
                    <a:lstStyle/>
                    <a:p>
                      <a:pPr algn="l" fontAlgn="t"/>
                      <a:r>
                        <a:rPr lang="es-MX" b="0" dirty="0" err="1" smtClean="0">
                          <a:solidFill>
                            <a:schemeClr val="bg1"/>
                          </a:solidFill>
                          <a:effectLst/>
                          <a:latin typeface="Courier New" panose="02070309020205020404" pitchFamily="49" charset="0"/>
                        </a:rPr>
                        <a:t>Ctrl</a:t>
                      </a:r>
                      <a:r>
                        <a:rPr lang="es-MX" b="0" dirty="0" smtClean="0">
                          <a:solidFill>
                            <a:schemeClr val="bg1"/>
                          </a:solidFill>
                          <a:effectLst/>
                          <a:latin typeface="inherit"/>
                        </a:rPr>
                        <a:t>+</a:t>
                      </a:r>
                      <a:r>
                        <a:rPr lang="es-MX" b="0" dirty="0">
                          <a:solidFill>
                            <a:schemeClr val="bg1"/>
                          </a:solidFill>
                          <a:effectLst/>
                          <a:latin typeface="inherit"/>
                        </a:rPr>
                        <a:t> </a:t>
                      </a:r>
                      <a:r>
                        <a:rPr lang="es-MX" b="0" dirty="0">
                          <a:solidFill>
                            <a:schemeClr val="bg1"/>
                          </a:solidFill>
                          <a:effectLst/>
                          <a:latin typeface="Courier New" panose="02070309020205020404" pitchFamily="49" charset="0"/>
                        </a:rPr>
                        <a:t>D</a:t>
                      </a:r>
                      <a:endParaRPr lang="es-MX" b="0" dirty="0">
                        <a:solidFill>
                          <a:schemeClr val="bg1"/>
                        </a:solidFill>
                        <a:effectLst/>
                        <a:latin typeface="inherit"/>
                      </a:endParaRP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dirty="0">
                          <a:solidFill>
                            <a:schemeClr val="bg1"/>
                          </a:solidFill>
                          <a:effectLst/>
                          <a:latin typeface="inherit"/>
                        </a:rPr>
                        <a:t>Seleccione una palabra.</a:t>
                      </a: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0">
                <a:tc>
                  <a:txBody>
                    <a:bodyPr/>
                    <a:lstStyle/>
                    <a:p>
                      <a:pPr algn="l" fontAlgn="t"/>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L</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Seleccione una línea.</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0">
                <a:tc>
                  <a:txBody>
                    <a:bodyPr/>
                    <a:lstStyle/>
                    <a:p>
                      <a:pPr algn="l" fontAlgn="t"/>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A</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dirty="0">
                          <a:solidFill>
                            <a:schemeClr val="bg1"/>
                          </a:solidFill>
                          <a:effectLst/>
                          <a:latin typeface="inherit"/>
                        </a:rPr>
                        <a:t>Seleccionar todo el contenido dentro del documento.</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bl>
          </a:graphicData>
        </a:graphic>
      </p:graphicFrame>
      <p:sp>
        <p:nvSpPr>
          <p:cNvPr id="7" name="Rectángulo 6"/>
          <p:cNvSpPr/>
          <p:nvPr/>
        </p:nvSpPr>
        <p:spPr>
          <a:xfrm>
            <a:off x="738925" y="3408386"/>
            <a:ext cx="10714149" cy="646331"/>
          </a:xfrm>
          <a:prstGeom prst="rect">
            <a:avLst/>
          </a:prstGeom>
        </p:spPr>
        <p:txBody>
          <a:bodyPr wrap="square">
            <a:spAutoFit/>
          </a:bodyPr>
          <a:lstStyle/>
          <a:p>
            <a:r>
              <a:rPr lang="es-MX" b="0" i="0" dirty="0" smtClean="0">
                <a:effectLst/>
                <a:latin typeface="Droid Sans"/>
              </a:rPr>
              <a:t>Además, Sublime Text trae nos permite seleccionar varias líneas a la vez, lo que puede aumentar significativamente su productividad. Hay varias maneras de realizar esta función:</a:t>
            </a:r>
            <a:endParaRPr lang="es-MX" dirty="0"/>
          </a:p>
        </p:txBody>
      </p:sp>
      <p:graphicFrame>
        <p:nvGraphicFramePr>
          <p:cNvPr id="8" name="Marcador de contenido 5"/>
          <p:cNvGraphicFramePr>
            <a:graphicFrameLocks/>
          </p:cNvGraphicFramePr>
          <p:nvPr>
            <p:extLst>
              <p:ext uri="{D42A27DB-BD31-4B8C-83A1-F6EECF244321}">
                <p14:modId xmlns:p14="http://schemas.microsoft.com/office/powerpoint/2010/main" val="3595766415"/>
              </p:ext>
            </p:extLst>
          </p:nvPr>
        </p:nvGraphicFramePr>
        <p:xfrm>
          <a:off x="838200" y="4080510"/>
          <a:ext cx="10515600" cy="2777490"/>
        </p:xfrm>
        <a:graphic>
          <a:graphicData uri="http://schemas.openxmlformats.org/drawingml/2006/table">
            <a:tbl>
              <a:tblPr/>
              <a:tblGrid>
                <a:gridCol w="3154680"/>
                <a:gridCol w="7360920"/>
              </a:tblGrid>
              <a:tr h="822794">
                <a:tc>
                  <a:txBody>
                    <a:bodyPr/>
                    <a:lstStyle/>
                    <a:p>
                      <a:pPr algn="l" fontAlgn="base"/>
                      <a:r>
                        <a:rPr lang="es-MX" b="0" dirty="0" err="1" smtClean="0">
                          <a:solidFill>
                            <a:schemeClr val="bg1"/>
                          </a:solidFill>
                          <a:effectLst/>
                          <a:latin typeface="Courier New" panose="02070309020205020404" pitchFamily="49" charset="0"/>
                        </a:rPr>
                        <a:t>Ctrl</a:t>
                      </a:r>
                      <a:endParaRPr lang="es-MX" b="0" dirty="0">
                        <a:solidFill>
                          <a:schemeClr val="bg1"/>
                        </a:solidFill>
                        <a:effectLst/>
                        <a:latin typeface="inherit"/>
                      </a:endParaRP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Mantenga pulsada la tecla </a:t>
                      </a:r>
                      <a:r>
                        <a:rPr lang="es-MX" b="0">
                          <a:solidFill>
                            <a:schemeClr val="bg1"/>
                          </a:solidFill>
                          <a:effectLst/>
                          <a:latin typeface="Courier New" panose="02070309020205020404" pitchFamily="49" charset="0"/>
                        </a:rPr>
                        <a:t>Comando</a:t>
                      </a:r>
                      <a:r>
                        <a:rPr lang="es-MX" b="0">
                          <a:solidFill>
                            <a:schemeClr val="bg1"/>
                          </a:solidFill>
                          <a:effectLst/>
                          <a:latin typeface="inherit"/>
                        </a:rPr>
                        <a:t> y haga clic en las líneas que desee seleccionar.</a:t>
                      </a: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822794">
                <a:tc>
                  <a:txBody>
                    <a:bodyPr/>
                    <a:lstStyle/>
                    <a:p>
                      <a:pPr algn="l" fontAlgn="t"/>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G</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Seleccione un código, una línea o palabra en primer lugar el golpe este combo para seleccionar los otros con los mismos casos.</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1093301">
                <a:tc>
                  <a:txBody>
                    <a:bodyPr/>
                    <a:lstStyle/>
                    <a:p>
                      <a:pPr algn="l" fontAlgn="t"/>
                      <a:r>
                        <a:rPr lang="es-MX" b="0"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D</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dirty="0">
                          <a:solidFill>
                            <a:schemeClr val="bg1"/>
                          </a:solidFill>
                          <a:effectLst/>
                          <a:latin typeface="inherit"/>
                        </a:rPr>
                        <a:t>Hit esta tecla para seleccionar rápidamente el siguiente código, línea o palabra que tiene las mismas instancias que actualmente está seleccionando.</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3014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Clasificación De </a:t>
            </a:r>
            <a:r>
              <a:rPr lang="es-MX" dirty="0" smtClean="0"/>
              <a:t>CSS</a:t>
            </a:r>
            <a:endParaRPr lang="es-MX" dirty="0"/>
          </a:p>
        </p:txBody>
      </p:sp>
      <p:sp>
        <p:nvSpPr>
          <p:cNvPr id="3" name="Marcador de contenido 2"/>
          <p:cNvSpPr>
            <a:spLocks noGrp="1"/>
          </p:cNvSpPr>
          <p:nvPr>
            <p:ph idx="1"/>
          </p:nvPr>
        </p:nvSpPr>
        <p:spPr/>
        <p:txBody>
          <a:bodyPr/>
          <a:lstStyle/>
          <a:p>
            <a:pPr marL="0" indent="0">
              <a:buNone/>
            </a:pPr>
            <a:r>
              <a:rPr lang="es-MX" dirty="0"/>
              <a:t>Comúnmente, no nos importa cómo se ordenan las propiedades CSS, como CSS nos dará la salida deseada en el navegador sin importar su posición. Pero ponerlos en un orden particular hará que sus códigos más organizados. En </a:t>
            </a:r>
            <a:r>
              <a:rPr lang="es-MX" dirty="0" err="1"/>
              <a:t>SublimeText</a:t>
            </a:r>
            <a:r>
              <a:rPr lang="es-MX" dirty="0"/>
              <a:t>, puede seleccionar las propiedades CSS y pulsa </a:t>
            </a:r>
            <a:r>
              <a:rPr lang="es-MX" b="1" dirty="0"/>
              <a:t>F5</a:t>
            </a:r>
            <a:r>
              <a:rPr lang="es-MX" dirty="0"/>
              <a:t> para </a:t>
            </a:r>
            <a:r>
              <a:rPr lang="es-MX" b="1" dirty="0"/>
              <a:t>ordenar las propiedades por orden alfabético.</a:t>
            </a:r>
            <a:endParaRPr lang="es-MX" dirty="0"/>
          </a:p>
        </p:txBody>
      </p:sp>
    </p:spTree>
    <p:extLst>
      <p:ext uri="{BB962C8B-B14F-4D97-AF65-F5344CB8AC3E}">
        <p14:creationId xmlns:p14="http://schemas.microsoft.com/office/powerpoint/2010/main" val="398821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Paleta De </a:t>
            </a:r>
            <a:r>
              <a:rPr lang="es-MX" dirty="0" smtClean="0"/>
              <a:t>Comandos</a:t>
            </a:r>
            <a:endParaRPr lang="es-MX" dirty="0"/>
          </a:p>
        </p:txBody>
      </p:sp>
      <p:sp>
        <p:nvSpPr>
          <p:cNvPr id="3" name="Marcador de contenido 2"/>
          <p:cNvSpPr>
            <a:spLocks noGrp="1"/>
          </p:cNvSpPr>
          <p:nvPr>
            <p:ph idx="1"/>
          </p:nvPr>
        </p:nvSpPr>
        <p:spPr/>
        <p:txBody>
          <a:bodyPr/>
          <a:lstStyle/>
          <a:p>
            <a:pPr marL="0" indent="0">
              <a:buNone/>
            </a:pPr>
            <a:r>
              <a:rPr lang="es-MX" dirty="0" smtClean="0"/>
              <a:t>Se puede </a:t>
            </a:r>
            <a:r>
              <a:rPr lang="es-MX" dirty="0"/>
              <a:t>hacer muchas cosas rápidamente con paleta de comandos tales como cambiar el nombre de archivo nuevo, la sintaxis de archivo establecido, y la inserción de </a:t>
            </a:r>
            <a:r>
              <a:rPr lang="es-MX" dirty="0" smtClean="0"/>
              <a:t>fragmentos .</a:t>
            </a:r>
            <a:r>
              <a:rPr lang="es-MX" dirty="0"/>
              <a:t>Para mostrar la paleta de comandos </a:t>
            </a:r>
            <a:r>
              <a:rPr lang="es-MX" dirty="0" smtClean="0"/>
              <a:t>se presiona</a:t>
            </a:r>
            <a:r>
              <a:rPr lang="es-MX" dirty="0"/>
              <a:t> </a:t>
            </a:r>
            <a:r>
              <a:rPr lang="es-MX" b="1" dirty="0" err="1" smtClean="0"/>
              <a:t>Ctrl</a:t>
            </a:r>
            <a:r>
              <a:rPr lang="es-MX" b="1" dirty="0"/>
              <a:t> + </a:t>
            </a:r>
            <a:r>
              <a:rPr lang="es-MX" b="1" dirty="0" err="1"/>
              <a:t>Mayús</a:t>
            </a:r>
            <a:r>
              <a:rPr lang="es-MX" b="1" dirty="0"/>
              <a:t> + </a:t>
            </a:r>
            <a:r>
              <a:rPr lang="es-MX" b="1" dirty="0" smtClean="0"/>
              <a:t>P</a:t>
            </a:r>
            <a:r>
              <a:rPr lang="es-MX" dirty="0" smtClean="0"/>
              <a:t>,</a:t>
            </a:r>
            <a:r>
              <a:rPr lang="es-MX" dirty="0"/>
              <a:t> el comando tiene la intención de realizar.</a:t>
            </a:r>
          </a:p>
        </p:txBody>
      </p:sp>
    </p:spTree>
    <p:extLst>
      <p:ext uri="{BB962C8B-B14F-4D97-AF65-F5344CB8AC3E}">
        <p14:creationId xmlns:p14="http://schemas.microsoft.com/office/powerpoint/2010/main" val="93229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Cambio Entre Pestañas Y </a:t>
            </a:r>
            <a:r>
              <a:rPr lang="es-MX" dirty="0" smtClean="0"/>
              <a:t>Proyectos</a:t>
            </a:r>
            <a:endParaRPr lang="es-MX" dirty="0"/>
          </a:p>
        </p:txBody>
      </p:sp>
      <p:sp>
        <p:nvSpPr>
          <p:cNvPr id="3" name="Marcador de contenido 2"/>
          <p:cNvSpPr>
            <a:spLocks noGrp="1"/>
          </p:cNvSpPr>
          <p:nvPr>
            <p:ph idx="1"/>
          </p:nvPr>
        </p:nvSpPr>
        <p:spPr/>
        <p:txBody>
          <a:bodyPr/>
          <a:lstStyle/>
          <a:p>
            <a:pPr marL="0" indent="0">
              <a:buNone/>
            </a:pPr>
            <a:r>
              <a:rPr lang="es-MX" dirty="0" smtClean="0"/>
              <a:t>Se puede c</a:t>
            </a:r>
            <a:r>
              <a:rPr lang="es-MX" dirty="0"/>
              <a:t>ambiar a través de estos archivos (o fichas) de forma rápida con los siguientes accesos directos:</a:t>
            </a:r>
          </a:p>
        </p:txBody>
      </p:sp>
      <p:graphicFrame>
        <p:nvGraphicFramePr>
          <p:cNvPr id="4" name="Tabla 3"/>
          <p:cNvGraphicFramePr>
            <a:graphicFrameLocks noGrp="1"/>
          </p:cNvGraphicFramePr>
          <p:nvPr>
            <p:extLst>
              <p:ext uri="{D42A27DB-BD31-4B8C-83A1-F6EECF244321}">
                <p14:modId xmlns:p14="http://schemas.microsoft.com/office/powerpoint/2010/main" val="2790223420"/>
              </p:ext>
            </p:extLst>
          </p:nvPr>
        </p:nvGraphicFramePr>
        <p:xfrm>
          <a:off x="838199" y="2942328"/>
          <a:ext cx="10237631" cy="2788920"/>
        </p:xfrm>
        <a:graphic>
          <a:graphicData uri="http://schemas.openxmlformats.org/drawingml/2006/table">
            <a:tbl>
              <a:tblPr/>
              <a:tblGrid>
                <a:gridCol w="3071289"/>
                <a:gridCol w="7166342"/>
              </a:tblGrid>
              <a:tr h="0">
                <a:tc>
                  <a:txBody>
                    <a:bodyPr/>
                    <a:lstStyle/>
                    <a:p>
                      <a:pPr algn="l" fontAlgn="t"/>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T</a:t>
                      </a:r>
                      <a:endParaRPr lang="es-MX" b="0" dirty="0">
                        <a:solidFill>
                          <a:schemeClr val="bg1"/>
                        </a:solidFill>
                        <a:effectLst/>
                        <a:latin typeface="inherit"/>
                      </a:endParaRP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Enumera las pestañas que están actualmente abiertos.Seleccione uno para ir a la pestaña.</a:t>
                      </a:r>
                    </a:p>
                  </a:txBody>
                  <a:tcPr marL="95250" marR="95250" marT="142875" marB="142875">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0">
                <a:tc>
                  <a:txBody>
                    <a:bodyPr/>
                    <a:lstStyle/>
                    <a:p>
                      <a:pPr algn="l" fontAlgn="t"/>
                      <a:r>
                        <a:rPr lang="es-MX" b="0" dirty="0" err="1" smtClean="0">
                          <a:solidFill>
                            <a:schemeClr val="bg1"/>
                          </a:solidFill>
                          <a:effectLst/>
                          <a:latin typeface="Courier New" panose="02070309020205020404" pitchFamily="49" charset="0"/>
                        </a:rPr>
                        <a:t>Ctrl</a:t>
                      </a:r>
                      <a:r>
                        <a:rPr lang="es-MX" b="0" dirty="0" smtClean="0">
                          <a:solidFill>
                            <a:schemeClr val="bg1"/>
                          </a:solidFill>
                          <a:effectLst/>
                          <a:latin typeface="inherit"/>
                        </a:rPr>
                        <a:t> +</a:t>
                      </a:r>
                      <a:r>
                        <a:rPr lang="es-MX" b="0" dirty="0">
                          <a:solidFill>
                            <a:schemeClr val="bg1"/>
                          </a:solidFill>
                          <a:effectLst/>
                          <a:latin typeface="inherit"/>
                        </a:rPr>
                        <a:t> </a:t>
                      </a:r>
                      <a:r>
                        <a:rPr lang="es-MX" b="0" dirty="0" err="1">
                          <a:solidFill>
                            <a:schemeClr val="bg1"/>
                          </a:solidFill>
                          <a:effectLst/>
                          <a:latin typeface="Courier New" panose="02070309020205020404" pitchFamily="49" charset="0"/>
                        </a:rPr>
                        <a:t>Mayús</a:t>
                      </a:r>
                      <a:r>
                        <a:rPr lang="es-MX" b="0" dirty="0">
                          <a:solidFill>
                            <a:schemeClr val="bg1"/>
                          </a:solidFill>
                          <a:effectLst/>
                          <a:latin typeface="Courier New" panose="02070309020205020404" pitchFamily="49" charset="0"/>
                        </a:rPr>
                        <a:t> +]</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Esto le llevará de inmediato a la siguiente pestaña.</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0">
                <a:tc>
                  <a:txBody>
                    <a:bodyPr/>
                    <a:lstStyle/>
                    <a:p>
                      <a:pPr algn="l" fontAlgn="t"/>
                      <a:r>
                        <a:rPr lang="es-MX" b="0" dirty="0" err="1" smtClean="0">
                          <a:solidFill>
                            <a:schemeClr val="bg1"/>
                          </a:solidFill>
                          <a:effectLst/>
                          <a:latin typeface="Courier New" panose="02070309020205020404" pitchFamily="49" charset="0"/>
                        </a:rPr>
                        <a:t>Ctrl</a:t>
                      </a:r>
                      <a:r>
                        <a:rPr lang="es-MX" b="0" dirty="0" smtClean="0">
                          <a:solidFill>
                            <a:schemeClr val="bg1"/>
                          </a:solidFill>
                          <a:effectLst/>
                          <a:latin typeface="Courier New" panose="02070309020205020404" pitchFamily="49" charset="0"/>
                        </a:rPr>
                        <a:t>+ </a:t>
                      </a:r>
                      <a:r>
                        <a:rPr lang="es-MX" b="0" dirty="0" err="1">
                          <a:solidFill>
                            <a:schemeClr val="bg1"/>
                          </a:solidFill>
                          <a:effectLst/>
                          <a:latin typeface="Courier New" panose="02070309020205020404" pitchFamily="49" charset="0"/>
                        </a:rPr>
                        <a:t>Shift</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a:solidFill>
                            <a:schemeClr val="bg1"/>
                          </a:solidFill>
                          <a:effectLst/>
                          <a:latin typeface="inherit"/>
                        </a:rPr>
                        <a:t>Si bien esta tecla le traerá la pestaña anterior.</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0">
                <a:tc>
                  <a:txBody>
                    <a:bodyPr/>
                    <a:lstStyle/>
                    <a:p>
                      <a:pPr algn="l" fontAlgn="t"/>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err="1" smtClean="0">
                          <a:solidFill>
                            <a:schemeClr val="bg1"/>
                          </a:solidFill>
                          <a:effectLst/>
                          <a:latin typeface="Courier New" panose="02070309020205020404" pitchFamily="49" charset="0"/>
                        </a:rPr>
                        <a:t>Ctrl</a:t>
                      </a:r>
                      <a:r>
                        <a:rPr lang="es-MX" b="0" dirty="0">
                          <a:solidFill>
                            <a:schemeClr val="bg1"/>
                          </a:solidFill>
                          <a:effectLst/>
                          <a:latin typeface="inherit"/>
                        </a:rPr>
                        <a:t> + </a:t>
                      </a:r>
                      <a:r>
                        <a:rPr lang="es-MX" b="0" dirty="0">
                          <a:solidFill>
                            <a:schemeClr val="bg1"/>
                          </a:solidFill>
                          <a:effectLst/>
                          <a:latin typeface="Courier New" panose="02070309020205020404" pitchFamily="49" charset="0"/>
                        </a:rPr>
                        <a:t>P</a:t>
                      </a:r>
                      <a:endParaRPr lang="es-MX" b="0" dirty="0">
                        <a:solidFill>
                          <a:schemeClr val="bg1"/>
                        </a:solidFill>
                        <a:effectLst/>
                        <a:latin typeface="inherit"/>
                      </a:endParaRP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l" fontAlgn="base"/>
                      <a:r>
                        <a:rPr lang="es-MX" b="0" dirty="0">
                          <a:solidFill>
                            <a:schemeClr val="bg1"/>
                          </a:solidFill>
                          <a:effectLst/>
                          <a:latin typeface="inherit"/>
                        </a:rPr>
                        <a:t>Cambie entre los proyectos que se enumeran en el </a:t>
                      </a:r>
                      <a:r>
                        <a:rPr lang="es-MX" b="0" dirty="0" err="1">
                          <a:solidFill>
                            <a:schemeClr val="bg1"/>
                          </a:solidFill>
                          <a:effectLst/>
                          <a:latin typeface="inherit"/>
                        </a:rPr>
                        <a:t>SublimeText</a:t>
                      </a:r>
                      <a:r>
                        <a:rPr lang="es-MX" b="0" dirty="0">
                          <a:solidFill>
                            <a:schemeClr val="bg1"/>
                          </a:solidFill>
                          <a:effectLst/>
                          <a:latin typeface="inherit"/>
                        </a:rPr>
                        <a:t> </a:t>
                      </a:r>
                      <a:r>
                        <a:rPr lang="es-MX" b="0" dirty="0" err="1">
                          <a:solidFill>
                            <a:schemeClr val="bg1"/>
                          </a:solidFill>
                          <a:effectLst/>
                          <a:latin typeface="inherit"/>
                        </a:rPr>
                        <a:t>Sidebar</a:t>
                      </a:r>
                      <a:r>
                        <a:rPr lang="es-MX" b="0" dirty="0">
                          <a:solidFill>
                            <a:schemeClr val="bg1"/>
                          </a:solidFill>
                          <a:effectLst/>
                          <a:latin typeface="inherit"/>
                        </a:rPr>
                        <a:t>.</a:t>
                      </a:r>
                    </a:p>
                  </a:txBody>
                  <a:tcPr marL="95250" marR="95250" marT="142875" marB="142875">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8841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MX" dirty="0"/>
              <a:t>Edición Cross-Archivo</a:t>
            </a:r>
          </a:p>
        </p:txBody>
      </p:sp>
      <p:sp>
        <p:nvSpPr>
          <p:cNvPr id="3" name="Marcador de contenido 2"/>
          <p:cNvSpPr>
            <a:spLocks noGrp="1"/>
          </p:cNvSpPr>
          <p:nvPr>
            <p:ph idx="1"/>
          </p:nvPr>
        </p:nvSpPr>
        <p:spPr/>
        <p:txBody>
          <a:bodyPr>
            <a:normAutofit lnSpcReduction="10000"/>
          </a:bodyPr>
          <a:lstStyle/>
          <a:p>
            <a:pPr marL="0" indent="0">
              <a:buNone/>
            </a:pPr>
            <a:r>
              <a:rPr lang="es-MX" dirty="0" smtClean="0"/>
              <a:t>Es muy </a:t>
            </a:r>
            <a:r>
              <a:rPr lang="es-MX" dirty="0"/>
              <a:t>útil </a:t>
            </a:r>
            <a:r>
              <a:rPr lang="es-MX" dirty="0" smtClean="0"/>
              <a:t>cuando </a:t>
            </a:r>
            <a:r>
              <a:rPr lang="es-MX" dirty="0"/>
              <a:t>estamos trabajando con varios archivos</a:t>
            </a:r>
            <a:r>
              <a:rPr lang="es-MX" dirty="0" smtClean="0"/>
              <a:t>.</a:t>
            </a:r>
          </a:p>
          <a:p>
            <a:pPr marL="0" indent="0">
              <a:buNone/>
            </a:pPr>
            <a:endParaRPr lang="es-MX" dirty="0"/>
          </a:p>
          <a:p>
            <a:pPr fontAlgn="base"/>
            <a:r>
              <a:rPr lang="es-MX" dirty="0"/>
              <a:t>1. </a:t>
            </a:r>
            <a:r>
              <a:rPr lang="es-MX" dirty="0" smtClean="0"/>
              <a:t>Presione</a:t>
            </a:r>
            <a:r>
              <a:rPr lang="es-MX" dirty="0"/>
              <a:t> </a:t>
            </a:r>
            <a:r>
              <a:rPr lang="es-MX" b="1" dirty="0" err="1" smtClean="0"/>
              <a:t>Ctrl</a:t>
            </a:r>
            <a:r>
              <a:rPr lang="es-MX" b="1" dirty="0"/>
              <a:t> + </a:t>
            </a:r>
            <a:r>
              <a:rPr lang="es-MX" b="1" dirty="0" err="1"/>
              <a:t>Mayús</a:t>
            </a:r>
            <a:r>
              <a:rPr lang="es-MX" b="1" dirty="0"/>
              <a:t> + F</a:t>
            </a:r>
            <a:r>
              <a:rPr lang="es-MX" dirty="0"/>
              <a:t> </a:t>
            </a:r>
            <a:r>
              <a:rPr lang="es-MX" dirty="0" smtClean="0"/>
              <a:t>, </a:t>
            </a:r>
            <a:r>
              <a:rPr lang="es-MX" dirty="0" err="1" smtClean="0"/>
              <a:t>pongalas</a:t>
            </a:r>
            <a:r>
              <a:rPr lang="es-MX" dirty="0" smtClean="0"/>
              <a:t> </a:t>
            </a:r>
            <a:r>
              <a:rPr lang="es-MX" dirty="0"/>
              <a:t>palabras, frase, o una línea de códigos que desea cambiar en el campo </a:t>
            </a:r>
            <a:r>
              <a:rPr lang="es-MX" b="1" dirty="0"/>
              <a:t>Buscar.</a:t>
            </a:r>
            <a:endParaRPr lang="es-MX" dirty="0"/>
          </a:p>
          <a:p>
            <a:pPr marL="0" indent="0" fontAlgn="base">
              <a:buNone/>
            </a:pPr>
            <a:r>
              <a:rPr lang="es-MX" b="1" dirty="0" smtClean="0"/>
              <a:t>Sugerencia</a:t>
            </a:r>
            <a:r>
              <a:rPr lang="es-MX" b="1" dirty="0"/>
              <a:t>:</a:t>
            </a:r>
            <a:r>
              <a:rPr lang="es-MX" dirty="0"/>
              <a:t> </a:t>
            </a:r>
            <a:r>
              <a:rPr lang="es-MX" dirty="0" smtClean="0"/>
              <a:t>presionar</a:t>
            </a:r>
            <a:r>
              <a:rPr lang="es-MX" dirty="0"/>
              <a:t> </a:t>
            </a:r>
            <a:r>
              <a:rPr lang="es-MX" b="1" dirty="0" err="1" smtClean="0"/>
              <a:t>Ctrl</a:t>
            </a:r>
            <a:r>
              <a:rPr lang="es-MX" b="1" dirty="0"/>
              <a:t> + E</a:t>
            </a:r>
            <a:r>
              <a:rPr lang="es-MX" dirty="0"/>
              <a:t> para activar rápidamente el código seleccionado en el campo de entrada </a:t>
            </a:r>
            <a:r>
              <a:rPr lang="es-MX" b="1" dirty="0"/>
              <a:t>Buscar.</a:t>
            </a:r>
            <a:endParaRPr lang="es-MX" dirty="0"/>
          </a:p>
          <a:p>
            <a:r>
              <a:rPr lang="es-MX" dirty="0" smtClean="0"/>
              <a:t>2. Especifique los nombres de los archivos dentro del campo de entrada Dónde (</a:t>
            </a:r>
            <a:r>
              <a:rPr lang="es-MX" dirty="0" err="1" smtClean="0"/>
              <a:t>Where</a:t>
            </a:r>
            <a:r>
              <a:rPr lang="es-MX" dirty="0" smtClean="0"/>
              <a:t>) o añadir &lt;open files&gt; de modo que sólo afectará a los archivos que están actualmente abiertos.</a:t>
            </a:r>
          </a:p>
          <a:p>
            <a:r>
              <a:rPr lang="es-MX" dirty="0"/>
              <a:t>3. Ponga la palabra o reemplazo de código en el campo de entrada </a:t>
            </a:r>
            <a:r>
              <a:rPr lang="es-MX" b="1" dirty="0" smtClean="0"/>
              <a:t>Reemplazar(</a:t>
            </a:r>
            <a:r>
              <a:rPr lang="es-MX" b="1" dirty="0" err="1" smtClean="0"/>
              <a:t>Replace</a:t>
            </a:r>
            <a:r>
              <a:rPr lang="es-MX" b="1" dirty="0" smtClean="0"/>
              <a:t>),</a:t>
            </a:r>
            <a:r>
              <a:rPr lang="es-MX" dirty="0"/>
              <a:t> y pulsa el botón </a:t>
            </a:r>
            <a:r>
              <a:rPr lang="es-MX" dirty="0" smtClean="0"/>
              <a:t>Reemplazar(</a:t>
            </a:r>
            <a:r>
              <a:rPr lang="es-MX" dirty="0" err="1" smtClean="0"/>
              <a:t>Replace</a:t>
            </a:r>
            <a:r>
              <a:rPr lang="es-MX" dirty="0" smtClean="0"/>
              <a:t>).</a:t>
            </a:r>
            <a:endParaRPr lang="es-MX" dirty="0"/>
          </a:p>
        </p:txBody>
      </p:sp>
    </p:spTree>
    <p:extLst>
      <p:ext uri="{BB962C8B-B14F-4D97-AF65-F5344CB8AC3E}">
        <p14:creationId xmlns:p14="http://schemas.microsoft.com/office/powerpoint/2010/main" val="388281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Archivo </a:t>
            </a:r>
            <a:r>
              <a:rPr lang="es-MX" dirty="0" err="1" smtClean="0"/>
              <a:t>Crawling</a:t>
            </a:r>
            <a:endParaRPr lang="es-MX" dirty="0"/>
          </a:p>
        </p:txBody>
      </p:sp>
      <p:sp>
        <p:nvSpPr>
          <p:cNvPr id="3" name="Marcador de contenido 2"/>
          <p:cNvSpPr>
            <a:spLocks noGrp="1"/>
          </p:cNvSpPr>
          <p:nvPr>
            <p:ph idx="1"/>
          </p:nvPr>
        </p:nvSpPr>
        <p:spPr/>
        <p:txBody>
          <a:bodyPr/>
          <a:lstStyle/>
          <a:p>
            <a:pPr marL="0" indent="0">
              <a:buNone/>
            </a:pPr>
            <a:r>
              <a:rPr lang="es-MX" b="1" dirty="0" err="1" smtClean="0"/>
              <a:t>Ctrl</a:t>
            </a:r>
            <a:r>
              <a:rPr lang="es-MX" b="1" dirty="0" smtClean="0"/>
              <a:t> </a:t>
            </a:r>
            <a:r>
              <a:rPr lang="es-MX" b="1" dirty="0"/>
              <a:t>+</a:t>
            </a:r>
            <a:r>
              <a:rPr lang="es-MX" b="1" dirty="0" smtClean="0"/>
              <a:t>R, </a:t>
            </a:r>
            <a:r>
              <a:rPr lang="es-MX" dirty="0"/>
              <a:t>a</a:t>
            </a:r>
            <a:r>
              <a:rPr lang="es-MX" dirty="0" smtClean="0"/>
              <a:t>parecerá </a:t>
            </a:r>
            <a:r>
              <a:rPr lang="es-MX" dirty="0"/>
              <a:t>un diálogo con una lista de selectores CSS en el </a:t>
            </a:r>
            <a:r>
              <a:rPr lang="es-MX" dirty="0" smtClean="0"/>
              <a:t>documento.</a:t>
            </a:r>
            <a:r>
              <a:rPr lang="es-MX" dirty="0"/>
              <a:t> Usted puede buscar y seleccionar los selectores que tiene la intención de navegar</a:t>
            </a:r>
            <a:r>
              <a:rPr lang="es-MX" dirty="0" smtClean="0"/>
              <a:t>.</a:t>
            </a:r>
          </a:p>
          <a:p>
            <a:pPr marL="0" indent="0">
              <a:buNone/>
            </a:pPr>
            <a:r>
              <a:rPr lang="es-MX" dirty="0" smtClean="0"/>
              <a:t>Esto es </a:t>
            </a:r>
            <a:r>
              <a:rPr lang="es-MX" dirty="0"/>
              <a:t>una manera más conveniente para </a:t>
            </a:r>
            <a:r>
              <a:rPr lang="es-MX" dirty="0" smtClean="0"/>
              <a:t>buscar un </a:t>
            </a:r>
            <a:r>
              <a:rPr lang="es-MX" dirty="0"/>
              <a:t>bloque de código que </a:t>
            </a:r>
            <a:r>
              <a:rPr lang="es-MX" dirty="0" smtClean="0"/>
              <a:t>usando </a:t>
            </a:r>
            <a:r>
              <a:rPr lang="es-MX" dirty="0"/>
              <a:t>la función </a:t>
            </a:r>
            <a:r>
              <a:rPr lang="es-MX" b="1" dirty="0" smtClean="0"/>
              <a:t>Buscar(</a:t>
            </a:r>
            <a:r>
              <a:rPr lang="es-MX" b="1" dirty="0" err="1" smtClean="0"/>
              <a:t>find</a:t>
            </a:r>
            <a:r>
              <a:rPr lang="es-MX" b="1" dirty="0" smtClean="0"/>
              <a:t>)</a:t>
            </a:r>
            <a:r>
              <a:rPr lang="es-MX" dirty="0"/>
              <a:t> regular.</a:t>
            </a:r>
          </a:p>
        </p:txBody>
      </p:sp>
    </p:spTree>
    <p:extLst>
      <p:ext uri="{BB962C8B-B14F-4D97-AF65-F5344CB8AC3E}">
        <p14:creationId xmlns:p14="http://schemas.microsoft.com/office/powerpoint/2010/main" val="314730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dirty="0" smtClean="0"/>
              <a:t>Para ver dos columnas de lado a lado utilizar el atajo </a:t>
            </a:r>
            <a:r>
              <a:rPr lang="es-MX" b="1" dirty="0" smtClean="0"/>
              <a:t>ALT-UP-2</a:t>
            </a:r>
            <a:r>
              <a:rPr lang="es-MX" dirty="0" smtClean="0"/>
              <a:t>, cambiar el numero 2 por  "3" o "4" para ver tres o cuatro paneles, respectivamente. El uso de "5" produce una rejilla panel 4.</a:t>
            </a:r>
          </a:p>
          <a:p>
            <a:pPr marL="0" indent="0">
              <a:buNone/>
            </a:pPr>
            <a:endParaRPr lang="es-MX" dirty="0" smtClean="0"/>
          </a:p>
          <a:p>
            <a:pPr marL="0" indent="0">
              <a:buNone/>
            </a:pPr>
            <a:r>
              <a:rPr lang="es-MX" dirty="0" smtClean="0"/>
              <a:t>Para ver dos filas (horizontal) Paneles de lado a lado utilizar el atajo </a:t>
            </a:r>
            <a:r>
              <a:rPr lang="es-MX" b="1" dirty="0" smtClean="0"/>
              <a:t>SHIFT-ALT-UP-2</a:t>
            </a:r>
          </a:p>
          <a:p>
            <a:pPr marL="0" indent="0">
              <a:buNone/>
            </a:pPr>
            <a:endParaRPr lang="es-MX" dirty="0"/>
          </a:p>
          <a:p>
            <a:pPr marL="0" indent="0">
              <a:buNone/>
            </a:pPr>
            <a:r>
              <a:rPr lang="es-MX" dirty="0" smtClean="0"/>
              <a:t>Usando </a:t>
            </a:r>
            <a:r>
              <a:rPr lang="es-MX" b="1" dirty="0" err="1" smtClean="0"/>
              <a:t>Shift</a:t>
            </a:r>
            <a:r>
              <a:rPr lang="es-MX" b="1" dirty="0" smtClean="0"/>
              <a:t> + F11 </a:t>
            </a:r>
            <a:r>
              <a:rPr lang="es-MX" dirty="0" smtClean="0"/>
              <a:t>muestra simplemente la pantalla de código, eliminando distracciones como </a:t>
            </a:r>
            <a:r>
              <a:rPr lang="es-MX" dirty="0"/>
              <a:t>aplicaciones, ventanas y pestañas, barras laterales y menús</a:t>
            </a:r>
          </a:p>
        </p:txBody>
      </p:sp>
    </p:spTree>
    <p:extLst>
      <p:ext uri="{BB962C8B-B14F-4D97-AF65-F5344CB8AC3E}">
        <p14:creationId xmlns:p14="http://schemas.microsoft.com/office/powerpoint/2010/main" val="166117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smtClean="0"/>
              <a:t>Usando </a:t>
            </a:r>
            <a:r>
              <a:rPr lang="es-MX" b="1" dirty="0" err="1" smtClean="0"/>
              <a:t>Ctrl</a:t>
            </a:r>
            <a:r>
              <a:rPr lang="es-MX" b="1" dirty="0" smtClean="0"/>
              <a:t> + k </a:t>
            </a:r>
            <a:r>
              <a:rPr lang="es-MX" dirty="0" smtClean="0"/>
              <a:t>y enseguida </a:t>
            </a:r>
            <a:r>
              <a:rPr lang="es-MX" b="1" dirty="0" err="1" smtClean="0"/>
              <a:t>Ctrl</a:t>
            </a:r>
            <a:r>
              <a:rPr lang="es-MX" b="1" dirty="0" smtClean="0"/>
              <a:t> + B </a:t>
            </a:r>
            <a:r>
              <a:rPr lang="es-MX" dirty="0" smtClean="0"/>
              <a:t>aparecerá o se ocultara la barra lateral.</a:t>
            </a:r>
            <a:endParaRPr lang="es-MX" dirty="0"/>
          </a:p>
          <a:p>
            <a:r>
              <a:rPr lang="es-MX" b="1" dirty="0" err="1" smtClean="0"/>
              <a:t>Ctrl</a:t>
            </a:r>
            <a:r>
              <a:rPr lang="es-MX" b="1" dirty="0" smtClean="0"/>
              <a:t> + </a:t>
            </a:r>
            <a:r>
              <a:rPr lang="es-MX" b="1" dirty="0" err="1" smtClean="0"/>
              <a:t>Shift</a:t>
            </a:r>
            <a:r>
              <a:rPr lang="es-MX" b="1" dirty="0" smtClean="0"/>
              <a:t> + J </a:t>
            </a:r>
            <a:r>
              <a:rPr lang="es-MX" dirty="0"/>
              <a:t>Para seleccionar todo el código que comparte sangría </a:t>
            </a:r>
            <a:r>
              <a:rPr lang="es-MX" dirty="0" smtClean="0"/>
              <a:t>inmediata.</a:t>
            </a:r>
            <a:endParaRPr lang="es-MX" dirty="0"/>
          </a:p>
          <a:p>
            <a:r>
              <a:rPr lang="es-MX" b="1" dirty="0" err="1" smtClean="0"/>
              <a:t>Ctrl</a:t>
            </a:r>
            <a:r>
              <a:rPr lang="es-MX" b="1" dirty="0" smtClean="0"/>
              <a:t> + </a:t>
            </a:r>
            <a:r>
              <a:rPr lang="es-MX" b="1" dirty="0" err="1" smtClean="0"/>
              <a:t>Shift</a:t>
            </a:r>
            <a:r>
              <a:rPr lang="es-MX" b="1" dirty="0" smtClean="0"/>
              <a:t> + A </a:t>
            </a:r>
            <a:r>
              <a:rPr lang="es-MX" dirty="0"/>
              <a:t>Para seleccionar todo dentro de la actual etiqueta </a:t>
            </a:r>
            <a:r>
              <a:rPr lang="es-MX" dirty="0" smtClean="0"/>
              <a:t>HTML.</a:t>
            </a:r>
          </a:p>
          <a:p>
            <a:r>
              <a:rPr lang="es-MX" b="1" dirty="0" err="1" smtClean="0"/>
              <a:t>Ctrl</a:t>
            </a:r>
            <a:r>
              <a:rPr lang="es-MX" b="1" dirty="0" smtClean="0"/>
              <a:t> + ] </a:t>
            </a:r>
            <a:r>
              <a:rPr lang="es-MX" dirty="0" smtClean="0"/>
              <a:t>Vuelve comentario un renglón o renglones seleccionados.</a:t>
            </a:r>
          </a:p>
          <a:p>
            <a:r>
              <a:rPr lang="es-MX" b="1" dirty="0" smtClean="0"/>
              <a:t>CTRL-SHIFT-UP</a:t>
            </a:r>
            <a:r>
              <a:rPr lang="es-MX" dirty="0" smtClean="0"/>
              <a:t> </a:t>
            </a:r>
            <a:r>
              <a:rPr lang="es-MX" dirty="0"/>
              <a:t>permite mover una línea </a:t>
            </a:r>
            <a:r>
              <a:rPr lang="es-MX" dirty="0" smtClean="0"/>
              <a:t>hacia </a:t>
            </a:r>
            <a:r>
              <a:rPr lang="es-MX" dirty="0"/>
              <a:t>arriba </a:t>
            </a:r>
            <a:r>
              <a:rPr lang="es-MX" dirty="0" smtClean="0"/>
              <a:t>en </a:t>
            </a:r>
            <a:r>
              <a:rPr lang="es-MX" dirty="0"/>
              <a:t>un </a:t>
            </a:r>
            <a:r>
              <a:rPr lang="es-MX" dirty="0" smtClean="0"/>
              <a:t>documento</a:t>
            </a:r>
          </a:p>
          <a:p>
            <a:r>
              <a:rPr lang="es-MX" b="1" dirty="0" smtClean="0"/>
              <a:t>CTRL-SHIFT-DOWN </a:t>
            </a:r>
            <a:r>
              <a:rPr lang="es-MX" dirty="0" smtClean="0"/>
              <a:t>permite mover una línea hacia abajo en un documento</a:t>
            </a:r>
          </a:p>
          <a:p>
            <a:r>
              <a:rPr lang="es-MX" b="1" dirty="0" err="1" smtClean="0"/>
              <a:t>Ctrl</a:t>
            </a:r>
            <a:r>
              <a:rPr lang="es-MX" b="1" dirty="0" smtClean="0"/>
              <a:t> + </a:t>
            </a:r>
            <a:r>
              <a:rPr lang="es-MX" b="1" dirty="0" err="1" smtClean="0"/>
              <a:t>Shift</a:t>
            </a:r>
            <a:r>
              <a:rPr lang="es-MX" b="1" dirty="0" smtClean="0"/>
              <a:t> + K </a:t>
            </a:r>
            <a:r>
              <a:rPr lang="es-MX" dirty="0" smtClean="0"/>
              <a:t>se eliminara la línea actual de código donde se encuentre el cursor</a:t>
            </a:r>
            <a:endParaRPr lang="es-MX" dirty="0" smtClean="0"/>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2559951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Template>
  <TotalTime>208</TotalTime>
  <Words>485</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Century Gothic</vt:lpstr>
      <vt:lpstr>Courier New</vt:lpstr>
      <vt:lpstr>Droid Sans</vt:lpstr>
      <vt:lpstr>inherit</vt:lpstr>
      <vt:lpstr>Wingdings 2</vt:lpstr>
      <vt:lpstr>Citable</vt:lpstr>
      <vt:lpstr>Tips de Subline Text</vt:lpstr>
      <vt:lpstr>Slección</vt:lpstr>
      <vt:lpstr>Clasificación De CSS</vt:lpstr>
      <vt:lpstr>Paleta De Comandos</vt:lpstr>
      <vt:lpstr>Cambio Entre Pestañas Y Proyectos</vt:lpstr>
      <vt:lpstr>Edición Cross-Archivo</vt:lpstr>
      <vt:lpstr>Archivo Crawling</vt:lpstr>
      <vt:lpstr>Presentación de PowerPoint</vt:lpstr>
      <vt:lpstr>Presentación de PowerPoint</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de Subline Text</dc:title>
  <dc:creator>Ryu</dc:creator>
  <cp:lastModifiedBy>Ryu</cp:lastModifiedBy>
  <cp:revision>13</cp:revision>
  <dcterms:created xsi:type="dcterms:W3CDTF">2015-02-15T03:14:26Z</dcterms:created>
  <dcterms:modified xsi:type="dcterms:W3CDTF">2015-02-15T06:42:32Z</dcterms:modified>
</cp:coreProperties>
</file>