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9" r:id="rId2"/>
    <p:sldId id="345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BBE0-C0A6-20BB-5489-3A5306FB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AC777-4B77-62CF-C4D3-393BA88E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5C5E-BF05-0311-CD64-D582CFE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C7A4-6074-0326-8365-4FC4E25D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F8B2-9C7D-69F2-08C7-91FB341E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68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754B-C67C-B0EF-6E52-3224904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BB093-094D-449A-FF13-CE790A85B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E3F5-9AC8-43D0-865F-0E1F5D19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DBD8-73D0-536C-C64C-3A3237CA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3A00-4707-AFC3-ABE4-CF05C029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30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A18FA-CB27-1DDB-6163-47883FAB4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DC6E5-2407-7A5E-FB6F-5DEF5CAC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1D86-4D1C-126C-E7B1-69AF9CB3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BF97-4B37-72C0-A354-11779B56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3683-2211-03E8-EE8C-F9A27B75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364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5AAF-806F-52FF-EFE1-3D28586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353C-CE24-9AFE-68F2-238AD932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8DC7-A9E8-0149-8725-F5C55C53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3F4C-E594-50F7-0653-4AB472FE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DD8C-3A0D-A5B3-4EE8-D388F737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08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344E-83B6-2CE8-AE09-7A5BB513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B682-7E61-DEAE-A27E-D56BE300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E9D3-0B86-A728-A9C4-40752DE2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DD6-E950-8C98-5EF8-F6742295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F6B6-6FC1-DC6D-0992-32FAFDFF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74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25D8-5DFE-0C91-235F-398CD7F9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17C5-B3A2-9F5D-71A6-68FBF6836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CEC4-6B5D-086A-DAB2-715574DF7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FB2A5-5878-E9D2-E35E-6544E44C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5B5E-0C55-5246-762A-306A13D9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58A7-3861-D6D8-9C1E-F0DA6BA0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952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7870-0AA2-0B0B-4871-202ACA4B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B3F3-E329-0482-5205-558696CE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D5FF-08F8-DA4A-24E5-2BA3BF73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11E80-F5C8-B990-BFF5-7EEDC6AA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B8DB3-2DA2-07DD-73F2-3FC8D5497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86B95-0241-F5D1-20E0-4AA38F6A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C5AA4-AA93-9700-AEFE-9664F90F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57822-A806-D4D9-C5CC-5332D985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56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7049-36B5-E76C-4D0D-80CA03EA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A191A-98BE-7E17-A94D-67D2BF65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D2721-3039-1EB8-449A-A0AE4887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D2D56-5441-2707-804D-2454A976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70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7F21F-3A2D-14EF-3CDB-126C9376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AA5E4-C61C-3ADA-54FE-B0AD1A19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33952-399F-06D6-E161-774589DB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626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32E-CFE0-8F57-B156-128CAC5F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D18A-766E-58FA-89C1-89A1CE76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7A5C7-96C8-8EE4-13FD-E288F587D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42E41-5FC5-50BE-5C4C-A9F0181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6AD1-F743-32E9-30BC-2C8966C6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EE06C-4F66-8756-9EA0-61882451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495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1FFE-F080-BAFB-8A35-0586E1A2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908B4-295E-4A9B-2A8E-4C42CF556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E0CBF-884C-AE1F-1D10-80F9AE7BE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5DF2D-45DB-B22A-EE40-6494B6FD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87D00-7B54-E8D3-AFAC-D7EABA53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4FA3-A9C1-D153-BD66-0A7011BA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61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2C044-EC48-FDB8-B0F1-6265F04A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3E42B-C47C-76BF-D488-8A218B04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D3F6-C977-A675-6306-818F08645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0B51E-CD80-5841-959A-95F3B15541F7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CF65-760A-8CEB-B31C-7F638BA59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65158-6FC2-F8DC-EC89-7DD00F7FE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F0B4-452B-B74E-BF70-4A53637E7AA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5624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8989585-D686-48D5-A2C9-51B4A1DB0EEF}"/>
              </a:ext>
            </a:extLst>
          </p:cNvPr>
          <p:cNvSpPr/>
          <p:nvPr/>
        </p:nvSpPr>
        <p:spPr>
          <a:xfrm>
            <a:off x="1588" y="0"/>
            <a:ext cx="4267200" cy="740664"/>
          </a:xfrm>
          <a:custGeom>
            <a:avLst/>
            <a:gdLst>
              <a:gd name="connsiteX0" fmla="*/ 0 w 4267200"/>
              <a:gd name="connsiteY0" fmla="*/ 0 h 740664"/>
              <a:gd name="connsiteX1" fmla="*/ 3896868 w 4267200"/>
              <a:gd name="connsiteY1" fmla="*/ 0 h 740664"/>
              <a:gd name="connsiteX2" fmla="*/ 4267200 w 4267200"/>
              <a:gd name="connsiteY2" fmla="*/ 370332 h 740664"/>
              <a:gd name="connsiteX3" fmla="*/ 3896868 w 4267200"/>
              <a:gd name="connsiteY3" fmla="*/ 740664 h 740664"/>
              <a:gd name="connsiteX4" fmla="*/ 0 w 4267200"/>
              <a:gd name="connsiteY4" fmla="*/ 740664 h 740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67200" h="740664">
                <a:moveTo>
                  <a:pt x="0" y="0"/>
                </a:moveTo>
                <a:lnTo>
                  <a:pt x="3896868" y="0"/>
                </a:lnTo>
                <a:lnTo>
                  <a:pt x="4267200" y="370332"/>
                </a:lnTo>
                <a:lnTo>
                  <a:pt x="3896868" y="740664"/>
                </a:lnTo>
                <a:lnTo>
                  <a:pt x="0" y="740664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C9951-A4BB-411D-C677-D5531C1B2C3F}"/>
              </a:ext>
            </a:extLst>
          </p:cNvPr>
          <p:cNvSpPr txBox="1"/>
          <p:nvPr/>
        </p:nvSpPr>
        <p:spPr>
          <a:xfrm>
            <a:off x="533400" y="201512"/>
            <a:ext cx="3200400" cy="3960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94"/>
              </a:lnSpc>
            </a:pPr>
            <a:r>
              <a:rPr lang="en-US" altLang="zh-CN" sz="2594" b="1" dirty="0">
                <a:latin typeface="Bradley Hand" pitchFamily="2" charset="77"/>
                <a:cs typeface="Arial Unicode MS" pitchFamily="18" charset="0"/>
              </a:rPr>
              <a:t>MuleSoft </a:t>
            </a:r>
            <a:r>
              <a:rPr lang="zh-CN" altLang="en-US" sz="2594" b="1" dirty="0">
                <a:latin typeface="Bradley Hand" pitchFamily="2" charset="77"/>
                <a:cs typeface="Arial Unicode MS" pitchFamily="18" charset="0"/>
              </a:rPr>
              <a:t>项目练习</a:t>
            </a:r>
            <a:endParaRPr lang="en-US" altLang="zh-CN" sz="2594" b="1" dirty="0">
              <a:latin typeface="Bradley Hand" pitchFamily="2" charset="77"/>
              <a:cs typeface="Arial Unicode MS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79E2C-555A-1C07-B3FE-EF17E45B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77356"/>
            <a:ext cx="6971572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580FAD-86A5-3B39-220E-9913F330B369}"/>
              </a:ext>
            </a:extLst>
          </p:cNvPr>
          <p:cNvSpPr txBox="1"/>
          <p:nvPr/>
        </p:nvSpPr>
        <p:spPr>
          <a:xfrm>
            <a:off x="533400" y="876920"/>
            <a:ext cx="8915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业务需求：</a:t>
            </a:r>
          </a:p>
          <a:p>
            <a:r>
              <a:rPr lang="en-JP" dirty="0"/>
              <a:t>有时，在salesforce中创建记录时，我们需要获取额外的信息。例如，在机会中添加机会产品(Opportunity Product)时，有时需要首先检查SAP中该产品的库存状态。同时，还应在某些区域重新计算单位价格，以便添加额外费用。在这里，我们假定SAP是库存的主数据管理系统（MDM），另一个外部系统是产品价格的系统记录源（SOR），因为一些价格正在不断变化。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339DD4-892C-3942-11CA-8054CB517D08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6698"/>
            <a:ext cx="1941576" cy="725424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0D4CB1-E528-B3A5-240F-F09224CB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4" y="4046595"/>
            <a:ext cx="1684206" cy="526463"/>
          </a:xfrm>
          <a:prstGeom prst="rect">
            <a:avLst/>
          </a:prstGeom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3BAAFD19-434B-1D25-CE76-13BEFA01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87" y="4059734"/>
            <a:ext cx="622301" cy="3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0A6A929-D904-D247-53E2-7AFD637D223A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8487176" y="4480341"/>
            <a:ext cx="824686" cy="730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0">
            <a:extLst>
              <a:ext uri="{FF2B5EF4-FFF2-40B4-BE49-F238E27FC236}">
                <a16:creationId xmlns:a16="http://schemas.microsoft.com/office/drawing/2014/main" id="{404145F2-8337-8497-85FA-15F8BEF93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15" y="4142181"/>
            <a:ext cx="558814" cy="3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BF6AE6-F614-0A24-5092-ECE537DDD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440" y="4078900"/>
            <a:ext cx="247643" cy="3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B8AD3B7-2346-3B89-E776-D3FC1683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2" y="2077897"/>
            <a:ext cx="8299065" cy="3132896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D6445D0-8396-0F18-5BF3-43EEDE9C28DD}"/>
              </a:ext>
            </a:extLst>
          </p:cNvPr>
          <p:cNvSpPr/>
          <p:nvPr/>
        </p:nvSpPr>
        <p:spPr>
          <a:xfrm>
            <a:off x="448616" y="490570"/>
            <a:ext cx="4267200" cy="740664"/>
          </a:xfrm>
          <a:custGeom>
            <a:avLst/>
            <a:gdLst>
              <a:gd name="connsiteX0" fmla="*/ 0 w 4267200"/>
              <a:gd name="connsiteY0" fmla="*/ 0 h 740664"/>
              <a:gd name="connsiteX1" fmla="*/ 3896868 w 4267200"/>
              <a:gd name="connsiteY1" fmla="*/ 0 h 740664"/>
              <a:gd name="connsiteX2" fmla="*/ 4267200 w 4267200"/>
              <a:gd name="connsiteY2" fmla="*/ 370332 h 740664"/>
              <a:gd name="connsiteX3" fmla="*/ 3896868 w 4267200"/>
              <a:gd name="connsiteY3" fmla="*/ 740664 h 740664"/>
              <a:gd name="connsiteX4" fmla="*/ 0 w 4267200"/>
              <a:gd name="connsiteY4" fmla="*/ 740664 h 740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67200" h="740664">
                <a:moveTo>
                  <a:pt x="0" y="0"/>
                </a:moveTo>
                <a:lnTo>
                  <a:pt x="3896868" y="0"/>
                </a:lnTo>
                <a:lnTo>
                  <a:pt x="4267200" y="370332"/>
                </a:lnTo>
                <a:lnTo>
                  <a:pt x="3896868" y="740664"/>
                </a:lnTo>
                <a:lnTo>
                  <a:pt x="0" y="740664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CBC5A-B2D4-7AB2-887B-474DE0C68494}"/>
              </a:ext>
            </a:extLst>
          </p:cNvPr>
          <p:cNvSpPr txBox="1"/>
          <p:nvPr/>
        </p:nvSpPr>
        <p:spPr>
          <a:xfrm>
            <a:off x="980428" y="692082"/>
            <a:ext cx="3200400" cy="3960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94"/>
              </a:lnSpc>
            </a:pPr>
            <a:r>
              <a:rPr lang="zh-CN" altLang="en-JP" sz="2594" b="1" dirty="0">
                <a:latin typeface="Bradley Hand" pitchFamily="2" charset="77"/>
                <a:cs typeface="Arial Unicode MS" pitchFamily="18" charset="0"/>
              </a:rPr>
              <a:t>运行</a:t>
            </a:r>
            <a:r>
              <a:rPr lang="zh-CN" altLang="en-US" sz="2594" b="1" dirty="0">
                <a:latin typeface="Bradley Hand" pitchFamily="2" charset="77"/>
                <a:cs typeface="Arial Unicode MS" pitchFamily="18" charset="0"/>
              </a:rPr>
              <a:t>结果</a:t>
            </a:r>
            <a:r>
              <a:rPr lang="en-US" altLang="zh-CN" sz="2594" b="1" dirty="0">
                <a:latin typeface="Bradley Hand" pitchFamily="2" charset="77"/>
                <a:cs typeface="Arial Unicode MS" pitchFamily="18" charset="0"/>
              </a:rPr>
              <a:t>Sample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ACB33-4AC6-0B97-CC6D-5AFBD77CC573}"/>
              </a:ext>
            </a:extLst>
          </p:cNvPr>
          <p:cNvSpPr/>
          <p:nvPr/>
        </p:nvSpPr>
        <p:spPr>
          <a:xfrm>
            <a:off x="1311965" y="1721060"/>
            <a:ext cx="3935896" cy="4273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查询正常的返回值反应到SF的UI里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CDA76-DCD0-7BEA-87B4-2D63F7C65EF2}"/>
              </a:ext>
            </a:extLst>
          </p:cNvPr>
          <p:cNvSpPr/>
          <p:nvPr/>
        </p:nvSpPr>
        <p:spPr>
          <a:xfrm>
            <a:off x="1553817" y="5353939"/>
            <a:ext cx="3935896" cy="4273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查询异常的返回值记录到文件里</a:t>
            </a:r>
            <a:r>
              <a:rPr lang="zh-CN" altLang="en-US" dirty="0"/>
              <a:t>，并将此</a:t>
            </a:r>
            <a:r>
              <a:rPr lang="en-US" altLang="zh-CN" dirty="0"/>
              <a:t>csv</a:t>
            </a:r>
            <a:r>
              <a:rPr lang="zh-CN" altLang="en-US" dirty="0"/>
              <a:t>文件上传到</a:t>
            </a:r>
            <a:r>
              <a:rPr lang="en-US" altLang="zh-CN" dirty="0" err="1"/>
              <a:t>aws</a:t>
            </a:r>
            <a:r>
              <a:rPr lang="zh-CN" altLang="en-US" dirty="0"/>
              <a:t>的</a:t>
            </a:r>
            <a:r>
              <a:rPr lang="en-US" altLang="zh-CN" dirty="0"/>
              <a:t>S3</a:t>
            </a:r>
            <a:r>
              <a:rPr lang="en-JP" dirty="0"/>
              <a:t>里</a:t>
            </a:r>
          </a:p>
        </p:txBody>
      </p:sp>
    </p:spTree>
    <p:extLst>
      <p:ext uri="{BB962C8B-B14F-4D97-AF65-F5344CB8AC3E}">
        <p14:creationId xmlns:p14="http://schemas.microsoft.com/office/powerpoint/2010/main" val="174509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Bradley Hand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shen</dc:creator>
  <cp:lastModifiedBy>alan shen</cp:lastModifiedBy>
  <cp:revision>5</cp:revision>
  <dcterms:created xsi:type="dcterms:W3CDTF">2023-06-07T11:07:02Z</dcterms:created>
  <dcterms:modified xsi:type="dcterms:W3CDTF">2023-06-07T11:20:20Z</dcterms:modified>
</cp:coreProperties>
</file>