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7"/>
  </p:notesMasterIdLst>
  <p:sldIdLst>
    <p:sldId id="257" r:id="rId2"/>
    <p:sldId id="1332" r:id="rId3"/>
    <p:sldId id="1039" r:id="rId4"/>
    <p:sldId id="1106" r:id="rId5"/>
    <p:sldId id="1105" r:id="rId6"/>
    <p:sldId id="1059" r:id="rId7"/>
    <p:sldId id="1200" r:id="rId8"/>
    <p:sldId id="1261" r:id="rId9"/>
    <p:sldId id="1111" r:id="rId10"/>
    <p:sldId id="1272" r:id="rId11"/>
    <p:sldId id="1229" r:id="rId12"/>
    <p:sldId id="1241" r:id="rId13"/>
    <p:sldId id="1256" r:id="rId14"/>
    <p:sldId id="1110" r:id="rId15"/>
    <p:sldId id="1242" r:id="rId16"/>
    <p:sldId id="1344" r:id="rId17"/>
    <p:sldId id="1282" r:id="rId18"/>
    <p:sldId id="1243" r:id="rId19"/>
    <p:sldId id="1333" r:id="rId20"/>
    <p:sldId id="1255" r:id="rId21"/>
    <p:sldId id="1112" r:id="rId22"/>
    <p:sldId id="1217" r:id="rId23"/>
    <p:sldId id="1263" r:id="rId24"/>
    <p:sldId id="1115" r:id="rId25"/>
    <p:sldId id="1231" r:id="rId26"/>
    <p:sldId id="1113" r:id="rId27"/>
    <p:sldId id="1131" r:id="rId28"/>
    <p:sldId id="1252" r:id="rId29"/>
    <p:sldId id="1262" r:id="rId30"/>
    <p:sldId id="1130" r:id="rId31"/>
    <p:sldId id="1175" r:id="rId32"/>
    <p:sldId id="1176" r:id="rId33"/>
    <p:sldId id="1259" r:id="rId34"/>
    <p:sldId id="1258" r:id="rId35"/>
    <p:sldId id="1132" r:id="rId36"/>
    <p:sldId id="1249" r:id="rId37"/>
    <p:sldId id="1264" r:id="rId38"/>
    <p:sldId id="1296" r:id="rId39"/>
    <p:sldId id="1133" r:id="rId40"/>
    <p:sldId id="1339" r:id="rId41"/>
    <p:sldId id="1265" r:id="rId42"/>
    <p:sldId id="1136" r:id="rId43"/>
    <p:sldId id="1118" r:id="rId44"/>
    <p:sldId id="1163" r:id="rId45"/>
    <p:sldId id="1244" r:id="rId46"/>
    <p:sldId id="1117" r:id="rId47"/>
    <p:sldId id="1283" r:id="rId48"/>
    <p:sldId id="1269" r:id="rId49"/>
    <p:sldId id="1119" r:id="rId50"/>
    <p:sldId id="1287" r:id="rId51"/>
    <p:sldId id="1216" r:id="rId52"/>
    <p:sldId id="1266" r:id="rId53"/>
    <p:sldId id="1232" r:id="rId54"/>
    <p:sldId id="1182" r:id="rId55"/>
    <p:sldId id="1197" r:id="rId56"/>
    <p:sldId id="1123" r:id="rId57"/>
    <p:sldId id="1187" r:id="rId58"/>
    <p:sldId id="1293" r:id="rId59"/>
    <p:sldId id="1188" r:id="rId60"/>
    <p:sldId id="1313" r:id="rId61"/>
    <p:sldId id="1185" r:id="rId62"/>
    <p:sldId id="1267" r:id="rId63"/>
    <p:sldId id="1336" r:id="rId64"/>
    <p:sldId id="1273" r:id="rId65"/>
    <p:sldId id="1268" r:id="rId66"/>
    <p:sldId id="1274" r:id="rId67"/>
    <p:sldId id="1294" r:id="rId68"/>
    <p:sldId id="1340" r:id="rId69"/>
    <p:sldId id="1270" r:id="rId70"/>
    <p:sldId id="1186" r:id="rId71"/>
    <p:sldId id="1199" r:id="rId72"/>
    <p:sldId id="1198" r:id="rId73"/>
    <p:sldId id="1142" r:id="rId74"/>
    <p:sldId id="1329" r:id="rId75"/>
    <p:sldId id="1201" r:id="rId76"/>
    <p:sldId id="1343" r:id="rId77"/>
    <p:sldId id="1254" r:id="rId78"/>
    <p:sldId id="1155" r:id="rId79"/>
    <p:sldId id="1288" r:id="rId80"/>
    <p:sldId id="1289" r:id="rId81"/>
    <p:sldId id="1341" r:id="rId82"/>
    <p:sldId id="1308" r:id="rId83"/>
    <p:sldId id="1295" r:id="rId84"/>
    <p:sldId id="1342" r:id="rId85"/>
    <p:sldId id="1330" r:id="rId86"/>
    <p:sldId id="1202" r:id="rId87"/>
    <p:sldId id="1124" r:id="rId88"/>
    <p:sldId id="1224" r:id="rId89"/>
    <p:sldId id="1230" r:id="rId90"/>
    <p:sldId id="1271" r:id="rId91"/>
    <p:sldId id="1275" r:id="rId92"/>
    <p:sldId id="1290" r:id="rId93"/>
    <p:sldId id="1291" r:id="rId94"/>
    <p:sldId id="1362" r:id="rId95"/>
    <p:sldId id="1292" r:id="rId96"/>
    <p:sldId id="1345" r:id="rId97"/>
    <p:sldId id="1122" r:id="rId98"/>
    <p:sldId id="1309" r:id="rId99"/>
    <p:sldId id="1334" r:id="rId100"/>
    <p:sldId id="1346" r:id="rId101"/>
    <p:sldId id="1347" r:id="rId102"/>
    <p:sldId id="1348" r:id="rId103"/>
    <p:sldId id="1349" r:id="rId104"/>
    <p:sldId id="1350" r:id="rId105"/>
    <p:sldId id="1233" r:id="rId106"/>
    <p:sldId id="1167" r:id="rId107"/>
    <p:sldId id="1203" r:id="rId108"/>
    <p:sldId id="1305" r:id="rId109"/>
    <p:sldId id="1307" r:id="rId110"/>
    <p:sldId id="1304" r:id="rId111"/>
    <p:sldId id="1245" r:id="rId112"/>
    <p:sldId id="1351" r:id="rId113"/>
    <p:sldId id="1172" r:id="rId114"/>
    <p:sldId id="1311" r:id="rId115"/>
    <p:sldId id="1310" r:id="rId116"/>
    <p:sldId id="1312" r:id="rId117"/>
    <p:sldId id="1352" r:id="rId118"/>
    <p:sldId id="1353" r:id="rId119"/>
    <p:sldId id="1354" r:id="rId120"/>
    <p:sldId id="1315" r:id="rId121"/>
    <p:sldId id="1301" r:id="rId122"/>
    <p:sldId id="1298" r:id="rId123"/>
    <p:sldId id="1299" r:id="rId124"/>
    <p:sldId id="1356" r:id="rId125"/>
    <p:sldId id="1331" r:id="rId126"/>
    <p:sldId id="1238" r:id="rId127"/>
    <p:sldId id="1189" r:id="rId128"/>
    <p:sldId id="1177" r:id="rId129"/>
    <p:sldId id="1207" r:id="rId130"/>
    <p:sldId id="1316" r:id="rId131"/>
    <p:sldId id="1319" r:id="rId132"/>
    <p:sldId id="1318" r:id="rId133"/>
    <p:sldId id="1320" r:id="rId134"/>
    <p:sldId id="1173" r:id="rId135"/>
    <p:sldId id="1208" r:id="rId136"/>
    <p:sldId id="1248" r:id="rId137"/>
    <p:sldId id="1210" r:id="rId138"/>
    <p:sldId id="1211" r:id="rId139"/>
    <p:sldId id="1212" r:id="rId140"/>
    <p:sldId id="1322" r:id="rId141"/>
    <p:sldId id="1323" r:id="rId142"/>
    <p:sldId id="1357" r:id="rId143"/>
    <p:sldId id="1324" r:id="rId144"/>
    <p:sldId id="1234" r:id="rId145"/>
    <p:sldId id="1194" r:id="rId146"/>
    <p:sldId id="1139" r:id="rId147"/>
    <p:sldId id="1137" r:id="rId148"/>
    <p:sldId id="1165" r:id="rId149"/>
    <p:sldId id="1195" r:id="rId150"/>
    <p:sldId id="1235" r:id="rId151"/>
    <p:sldId id="1150" r:id="rId152"/>
    <p:sldId id="1121" r:id="rId153"/>
    <p:sldId id="1327" r:id="rId154"/>
    <p:sldId id="1358" r:id="rId155"/>
    <p:sldId id="1326" r:id="rId156"/>
    <p:sldId id="1335" r:id="rId157"/>
    <p:sldId id="1151" r:id="rId158"/>
    <p:sldId id="1152" r:id="rId159"/>
    <p:sldId id="1359" r:id="rId160"/>
    <p:sldId id="1222" r:id="rId161"/>
    <p:sldId id="1140" r:id="rId162"/>
    <p:sldId id="1360" r:id="rId163"/>
    <p:sldId id="1160" r:id="rId164"/>
    <p:sldId id="1174" r:id="rId165"/>
    <p:sldId id="1361" r:id="rId16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00FF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354" autoAdjust="0"/>
  </p:normalViewPr>
  <p:slideViewPr>
    <p:cSldViewPr snapToGrid="0">
      <p:cViewPr varScale="1">
        <p:scale>
          <a:sx n="137" d="100"/>
          <a:sy n="137" d="100"/>
        </p:scale>
        <p:origin x="2408" y="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9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EA703-45CC-4722-8504-5033E9A592AF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775FF-D4ED-4275-8009-3FC39539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81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E403C-F782-4F56-868F-F24E6380BDD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578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775FF-D4ED-4275-8009-3FC395396ED6}" type="slidenum">
              <a:rPr kumimoji="1" lang="ja-JP" altLang="en-US" smtClean="0"/>
              <a:t>71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164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775FF-D4ED-4275-8009-3FC395396ED6}" type="slidenum">
              <a:rPr kumimoji="1" lang="ja-JP" altLang="en-US" smtClean="0"/>
              <a:t>89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440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775FF-D4ED-4275-8009-3FC395396ED6}" type="slidenum">
              <a:rPr kumimoji="1" lang="ja-JP" altLang="en-US" smtClean="0"/>
              <a:t>93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6676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respawn</a:t>
            </a:r>
            <a:r>
              <a:rPr kumimoji="1" lang="ja-JP" altLang="en-US" dirty="0"/>
              <a:t>はゲームパッドを途中でつないでも動作するようにするため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775FF-D4ED-4275-8009-3FC395396ED6}" type="slidenum">
              <a:rPr kumimoji="1" lang="ja-JP" altLang="en-US" smtClean="0"/>
              <a:t>95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825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respawn</a:t>
            </a:r>
            <a:r>
              <a:rPr kumimoji="1" lang="ja-JP" altLang="en-US" dirty="0"/>
              <a:t>はゲームパッドを途中でつないでも動作するようにするため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775FF-D4ED-4275-8009-3FC395396ED6}" type="slidenum">
              <a:rPr kumimoji="1" lang="ja-JP" altLang="en-US" smtClean="0"/>
              <a:t>96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113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respawn</a:t>
            </a:r>
            <a:r>
              <a:rPr kumimoji="1" lang="ja-JP" altLang="en-US" dirty="0"/>
              <a:t>はゲームパッドを途中でつないでも動作するようにするため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775FF-D4ED-4275-8009-3FC395396ED6}" type="slidenum">
              <a:rPr kumimoji="1" lang="ja-JP" altLang="en-US" smtClean="0"/>
              <a:t>97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202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respawn</a:t>
            </a:r>
            <a:r>
              <a:rPr kumimoji="1" lang="ja-JP" altLang="en-US" dirty="0"/>
              <a:t>はゲームパッドを途中でつないでも動作するようにするため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775FF-D4ED-4275-8009-3FC395396ED6}" type="slidenum">
              <a:rPr kumimoji="1" lang="ja-JP" altLang="en-US" smtClean="0"/>
              <a:t>98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553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775FF-D4ED-4275-8009-3FC395396ED6}" type="slidenum">
              <a:rPr kumimoji="1" lang="ja-JP" altLang="en-US" smtClean="0"/>
              <a:t>124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335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775FF-D4ED-4275-8009-3FC395396ED6}" type="slidenum">
              <a:rPr kumimoji="1" lang="ja-JP" altLang="en-US" smtClean="0"/>
              <a:t>131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898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模式図（単なるカメラ切り替えも含む）を入れる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775FF-D4ED-4275-8009-3FC395396ED6}" type="slidenum">
              <a:rPr kumimoji="1" lang="ja-JP" altLang="en-US" smtClean="0"/>
              <a:t>138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245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775FF-D4ED-4275-8009-3FC395396ED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430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775FF-D4ED-4275-8009-3FC395396ED6}" type="slidenum">
              <a:rPr kumimoji="1" lang="ja-JP" altLang="en-US" smtClean="0"/>
              <a:t>142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6320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775FF-D4ED-4275-8009-3FC395396ED6}" type="slidenum">
              <a:rPr kumimoji="1" lang="ja-JP" altLang="en-US" smtClean="0"/>
              <a:t>161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020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775FF-D4ED-4275-8009-3FC395396ED6}" type="slidenum">
              <a:rPr kumimoji="1" lang="ja-JP" altLang="en-US" smtClean="0"/>
              <a:t>162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1696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775FF-D4ED-4275-8009-3FC395396ED6}" type="slidenum">
              <a:rPr kumimoji="1" lang="ja-JP" altLang="en-US" smtClean="0"/>
              <a:t>165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479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775FF-D4ED-4275-8009-3FC395396ED6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086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https://storytellphys.wordpress.com/2020/11/07/%E6%85%A3%E6%80%A7%E3%83%A2%E3%83%BC%E3%83%A1%E3%83%B3%E3%83%88%E3%81%AE%E8%A8%88%E7%AE%97/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775FF-D4ED-4275-8009-3FC395396ED6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54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https://storytellphys.wordpress.com/2020/11/07/%E6%85%A3%E6%80%A7%E3%83%A2%E3%83%BC%E3%83%A1%E3%83%B3%E3%83%88%E3%81%AE%E8%A8%88%E7%AE%97/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775FF-D4ED-4275-8009-3FC395396ED6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814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https://storytellphys.wordpress.com/2020/11/07/%E6%85%A3%E6%80%A7%E3%83%A2%E3%83%BC%E3%83%A1%E3%83%B3%E3%83%88%E3%81%AE%E8%A8%88%E7%AE%97/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775FF-D4ED-4275-8009-3FC395396ED6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0429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775FF-D4ED-4275-8009-3FC395396ED6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987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775FF-D4ED-4275-8009-3FC395396ED6}" type="slidenum">
              <a:rPr kumimoji="1" lang="ja-JP" altLang="en-US" smtClean="0"/>
              <a:t>53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968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775FF-D4ED-4275-8009-3FC395396ED6}" type="slidenum">
              <a:rPr kumimoji="1" lang="ja-JP" altLang="en-US" smtClean="0"/>
              <a:t>69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51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F0669B-7734-B212-53FD-46B61B251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FE698A-3DA0-A818-2798-3392EF6F2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A134A7-019B-B2EC-8641-03BAE605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36BB-2D09-470D-8D9A-2C2AE567F574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D5A69D-B68C-664E-3005-DB36660B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46A9AE-CE79-E864-18F4-24582E2E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B6A9-982A-4339-8B97-30501E7006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67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23A87C-4EF5-B7DB-CF7B-CF25BBFA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AEA7A0E-AB10-A2DA-F4AD-F24539B6C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7C63B2-A380-EC19-2C7A-73A6B0BA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36BB-2D09-470D-8D9A-2C2AE567F574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5C5C7B-6720-EC0F-4DAD-BD269D90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7CFD6E-C153-CDB2-06CC-0C0B8885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B6A9-982A-4339-8B97-30501E7006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93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21E26C-9E71-4045-BB2E-3BBB8D342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BD19AD-C30B-8FA4-4943-0679D41A0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3042A2-92EC-9E1D-4A89-81F62004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36BB-2D09-470D-8D9A-2C2AE567F574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841B88-825F-9394-A3CA-7CEFEAEA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4FB257-72C4-55C3-D0D9-A30B3E16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B6A9-982A-4339-8B97-30501E7006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59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7AB29-EAAC-A016-8633-0605F203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78C9FB-3FAB-F268-4D03-8FCA6BB73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C1C3A2-47BD-9A8F-ADDA-FAD1DA0DC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36BB-2D09-470D-8D9A-2C2AE567F574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A84AA5-AC31-BF90-2D0D-16546139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42FED6-02E4-5C19-4103-E8B0F417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B6A9-982A-4339-8B97-30501E7006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66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849436-8FC7-B6A3-9B8D-543994F96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1E7B43-BB65-EEE5-CF65-99FB5B556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684F9F-84A8-829D-72D6-A17A2912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36BB-2D09-470D-8D9A-2C2AE567F574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1F4316-D686-3080-BA22-5B1D0028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9778F2-24DA-E71C-99B8-44FCF693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B6A9-982A-4339-8B97-30501E7006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93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B5158-2232-5D36-2C8A-64B983FF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A35D80-6F95-96B7-9A76-2C1D099BF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FB1B94-17B0-2FBA-F61B-3B870970D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023BFE-651E-DFBD-FBE1-4C1027D9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36BB-2D09-470D-8D9A-2C2AE567F574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2F3F99-78B9-255D-E55E-494D8F3A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1C103F-7485-91CA-5081-366779BC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B6A9-982A-4339-8B97-30501E7006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87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692E89-7EBD-CF5F-2DE8-D519273C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77F2CA-3B62-8364-C2A1-820BA723E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79CCAF-EAB0-3735-2A79-D84ECEA3B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90F9AE2-BB80-A281-BD75-EED4F7256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7810F68-BF7C-0D35-0923-1D95A3E7B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31BAAF1-0B59-C269-AFA6-B834423C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36BB-2D09-470D-8D9A-2C2AE567F574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D2B750D-F42B-5413-95AF-36FBAE736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9096651-4182-AC70-D5BC-695FF747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B6A9-982A-4339-8B97-30501E7006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75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02C9D2-EF98-7137-C64B-9CE8E6EE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93D799-9D3E-0671-1D7E-35A49B4C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36BB-2D09-470D-8D9A-2C2AE567F574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62FB8D-452C-DA4A-34BE-3BA880C3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81FDFEC-3297-5BC2-D545-CB02E862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B6A9-982A-4339-8B97-30501E7006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09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1B9C787-7421-F1CB-6B66-A03BA64B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36BB-2D09-470D-8D9A-2C2AE567F574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901F313-0C81-030F-3646-C030C6F0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13343F-1B8E-68CD-A34B-9EFCCE16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B6A9-982A-4339-8B97-30501E7006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24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77886E-59EB-F049-0E03-FC7B9776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1E00FE-4EB8-4398-8479-A5F69FBAC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642327-E652-B635-5C70-B4591228A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914F0E-B30A-D6CD-2964-F980C1660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36BB-2D09-470D-8D9A-2C2AE567F574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C89390-BF6E-F996-F09D-B0D9ED32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8CA572-4EAB-8CAA-B130-669408E3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B6A9-982A-4339-8B97-30501E7006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362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26A194-187F-2FD8-E5BE-083BC2FA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CF1A0F7-7B42-BCB2-6117-DA0085413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2A2624-9114-4BB3-1AF8-6627FE389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3BD2F0-8376-251E-9D6F-9F3ACAD2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36BB-2D09-470D-8D9A-2C2AE567F574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31F155-DEA1-B3FF-17F2-60E8DC0D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EE1335-E5B3-F083-FD03-EE8FE586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B6A9-982A-4339-8B97-30501E7006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09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4E3439F-A792-8A03-C7D2-C153A871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2814FA-9A69-2352-0D2C-869DC6676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A043FD-4A69-0BA7-B939-422D623BB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336BB-2D09-470D-8D9A-2C2AE567F574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09DE0F-B62B-59C1-2127-E02898534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EDE2F5-49C5-0FA0-F11B-0E476A430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1B6A9-982A-4339-8B97-30501E7006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20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0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horeonoid.org/ja/documents/latest/ros2/build-choreonoid.html" TargetMode="Externa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720.png"/><Relationship Id="rId4" Type="http://schemas.openxmlformats.org/officeDocument/2006/relationships/image" Target="../media/image7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7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stoneofficial/megarover_sampl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choreonoid.org/ja/documents/latest/simulation/tank-tutorial/index.html" TargetMode="External"/><Relationship Id="rId2" Type="http://schemas.openxmlformats.org/officeDocument/2006/relationships/hyperlink" Target="https://choreonoid.org/ja/documents/latest/simulation/howto-implement-controll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oreonoid.org/ja/documents/latest/ros/tank-tutorial/index.html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ros.org/en/humble/" TargetMode="External"/><Relationship Id="rId3" Type="http://schemas.openxmlformats.org/officeDocument/2006/relationships/hyperlink" Target="https://choreonoid.org/ja/documents/latest/index.html" TargetMode="External"/><Relationship Id="rId7" Type="http://schemas.openxmlformats.org/officeDocument/2006/relationships/hyperlink" Target="https://discourse.choreonoid.org/" TargetMode="External"/><Relationship Id="rId2" Type="http://schemas.openxmlformats.org/officeDocument/2006/relationships/hyperlink" Target="https://choreonoid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horeonoid/choreonoid_ros2_mobile_robot_tutorial" TargetMode="External"/><Relationship Id="rId5" Type="http://schemas.openxmlformats.org/officeDocument/2006/relationships/hyperlink" Target="https://github.com/choreonoid/choreonoid_ros" TargetMode="External"/><Relationship Id="rId4" Type="http://schemas.openxmlformats.org/officeDocument/2006/relationships/hyperlink" Target="https://github.com/choreonoid/choreonoid" TargetMode="Externa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29E9B6-9324-6392-88C6-F85D7F00F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045" y="2023335"/>
            <a:ext cx="7961134" cy="1828818"/>
          </a:xfrm>
        </p:spPr>
        <p:txBody>
          <a:bodyPr>
            <a:normAutofit/>
          </a:bodyPr>
          <a:lstStyle/>
          <a:p>
            <a:r>
              <a:rPr lang="en-US" altLang="ja-JP" sz="4000" dirty="0" err="1"/>
              <a:t>Choreonoid</a:t>
            </a:r>
            <a:br>
              <a:rPr lang="en-US" altLang="ja-JP" sz="4000" dirty="0"/>
            </a:br>
            <a:r>
              <a:rPr lang="en-US" altLang="ja-JP" sz="4000" dirty="0"/>
              <a:t>ROS 2 </a:t>
            </a:r>
            <a:r>
              <a:rPr lang="ja-JP" altLang="en-US" sz="4000" dirty="0"/>
              <a:t>モバイルロボット</a:t>
            </a:r>
            <a:br>
              <a:rPr lang="en-US" altLang="ja-JP" sz="4000" dirty="0"/>
            </a:br>
            <a:r>
              <a:rPr lang="ja-JP" altLang="en-US" sz="4000" dirty="0"/>
              <a:t>チュートリアル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54D3C3-8BC9-8090-01A6-035DB13D5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612" y="4618156"/>
            <a:ext cx="6858000" cy="1241822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株式会社コレオノイド</a:t>
            </a:r>
            <a:endParaRPr lang="en-US" altLang="ja-JP" sz="2800" dirty="0"/>
          </a:p>
          <a:p>
            <a:r>
              <a:rPr lang="en-US" altLang="ja-JP" sz="2800" dirty="0"/>
              <a:t>2024/5/14</a:t>
            </a:r>
          </a:p>
        </p:txBody>
      </p:sp>
    </p:spTree>
    <p:extLst>
      <p:ext uri="{BB962C8B-B14F-4D97-AF65-F5344CB8AC3E}">
        <p14:creationId xmlns:p14="http://schemas.microsoft.com/office/powerpoint/2010/main" val="388803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87458F-E7EC-2CD8-A30C-DEB76E8E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関連チュートリアル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25129C-DBE1-3008-031F-9FBC05385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718022"/>
          </a:xfrm>
        </p:spPr>
        <p:txBody>
          <a:bodyPr/>
          <a:lstStyle/>
          <a:p>
            <a:r>
              <a:rPr lang="en-US" altLang="ja-JP" dirty="0" err="1"/>
              <a:t>Choreooid</a:t>
            </a:r>
            <a:r>
              <a:rPr lang="ja-JP" altLang="en-US" dirty="0"/>
              <a:t>マニュアルの以下のページ</a:t>
            </a:r>
            <a:endParaRPr lang="en-US" altLang="ja-JP" dirty="0"/>
          </a:p>
          <a:p>
            <a:pPr lvl="1"/>
            <a:r>
              <a:rPr lang="en-US" altLang="ja-JP" dirty="0"/>
              <a:t>Tank</a:t>
            </a:r>
            <a:r>
              <a:rPr lang="ja-JP" altLang="en-US" dirty="0"/>
              <a:t>チュートリアル</a:t>
            </a:r>
            <a:endParaRPr lang="en-US" altLang="ja-JP" dirty="0"/>
          </a:p>
          <a:p>
            <a:pPr lvl="2"/>
            <a:r>
              <a:rPr lang="en-US" altLang="ja-JP" dirty="0"/>
              <a:t>https://choreonoid.org/ja/documents/latest/simulation/tank-tutorial/index.html</a:t>
            </a:r>
          </a:p>
          <a:p>
            <a:pPr lvl="1"/>
            <a:r>
              <a:rPr kumimoji="1" lang="en-US" altLang="ja-JP" dirty="0"/>
              <a:t>ROS(1)</a:t>
            </a:r>
            <a:r>
              <a:rPr kumimoji="1" lang="ja-JP" altLang="en-US" dirty="0"/>
              <a:t>版</a:t>
            </a:r>
            <a:r>
              <a:rPr kumimoji="1" lang="en-US" altLang="ja-JP" dirty="0"/>
              <a:t>Tank</a:t>
            </a:r>
            <a:r>
              <a:rPr kumimoji="1" lang="ja-JP" altLang="en-US" dirty="0"/>
              <a:t>チュートリアル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https://choreonoid.org/ja/documents/latest/ros/tank-tutorial/index.html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215864-7721-9D4E-B653-9C2B9BFC26A8}"/>
              </a:ext>
            </a:extLst>
          </p:cNvPr>
          <p:cNvSpPr txBox="1"/>
          <p:nvPr/>
        </p:nvSpPr>
        <p:spPr>
          <a:xfrm>
            <a:off x="685357" y="4770474"/>
            <a:ext cx="7655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本チュートリアルと同様の内容も含んでおり、各項目について詳細な解説がありますので、参考にしてください。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54626251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F6AE8D-CF0F-EE63-6116-3FCEBFC8E054}"/>
              </a:ext>
            </a:extLst>
          </p:cNvPr>
          <p:cNvSpPr txBox="1"/>
          <p:nvPr/>
        </p:nvSpPr>
        <p:spPr>
          <a:xfrm>
            <a:off x="752478" y="1241084"/>
            <a:ext cx="7394331" cy="4987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#include &lt;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cnoid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SimpleController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#include &lt;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rclcpp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/rclcpp.hpp&gt;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#include &lt;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geometry_msgs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/msg/twist.hpp&gt;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#include &lt;memory&gt;</a:t>
            </a:r>
          </a:p>
          <a:p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#include &lt;thread&gt;</a:t>
            </a:r>
          </a:p>
          <a:p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#include &lt;mutex&gt;</a:t>
            </a:r>
          </a:p>
          <a:p>
            <a:endParaRPr lang="en-US" altLang="ja-JP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 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MobileRobotDriveController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: public 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cnoid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SimpleController</a:t>
            </a:r>
            <a:endParaRPr lang="en-US" altLang="ja-JP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public: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virtual bool configure(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cnoid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SimpleControllerConfig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 config) override;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virtual bool initialize(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cnoid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SimpleControllerIO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 io) override;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virtual bool control() override;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virtual void unconfigure() override;</a:t>
            </a:r>
          </a:p>
          <a:p>
            <a:endParaRPr lang="en-US" altLang="ja-JP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private: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cnoid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::Link* wheels[2];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rclcpp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::Node::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SharedPtr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node;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rclcpp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::Subscription&lt;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geometry_msgs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::msg::Twist&gt;::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SharedPtr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subscription;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geometry_msgs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::msg::Twist command;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std::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unique_ptr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rclcpp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::executors::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StaticSingleThreadedExecutor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 executor;</a:t>
            </a:r>
          </a:p>
          <a:p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std::thread </a:t>
            </a:r>
            <a:r>
              <a:rPr lang="en-US" altLang="ja-JP" sz="12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executorThread</a:t>
            </a:r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std::mutex </a:t>
            </a:r>
            <a:r>
              <a:rPr lang="en-US" altLang="ja-JP" sz="12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commandMutex</a:t>
            </a:r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};</a:t>
            </a:r>
          </a:p>
          <a:p>
            <a:endParaRPr lang="en-US" altLang="ja-JP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CNOID_IMPLEMENT_SIMPLE_CONTROLLER_FACTORY(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MobileRobotDriveController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9CBE08CC-415D-AD8B-3468-2F3C3EAB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845"/>
            <a:ext cx="7886700" cy="729516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MobileRobotDriveController.cpp</a:t>
            </a:r>
            <a:r>
              <a:rPr lang="ja-JP" altLang="en-US" sz="3200" dirty="0"/>
              <a:t> </a:t>
            </a:r>
            <a:r>
              <a:rPr lang="en-US" altLang="ja-JP" sz="3200" dirty="0"/>
              <a:t>(1/5)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8164987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F6AE8D-CF0F-EE63-6116-3FCEBFC8E054}"/>
              </a:ext>
            </a:extLst>
          </p:cNvPr>
          <p:cNvSpPr txBox="1"/>
          <p:nvPr/>
        </p:nvSpPr>
        <p:spPr>
          <a:xfrm>
            <a:off x="752478" y="1241084"/>
            <a:ext cx="7834527" cy="3809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bool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MobileRobotDriveController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::configure(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cnoid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SimpleControllerConfig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 config)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node = std::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make_shared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rclcpp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::Node&gt;(config-&gt;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controllerName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());</a:t>
            </a:r>
          </a:p>
          <a:p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subscription = node-&gt;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create_subscription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geometry_msgs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::msg::Twist&gt;(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"/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cmd_vel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", 1,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[this](const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geometry_msgs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::msg::Twist::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SharedPtr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msg){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std::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lock_guard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&lt;std::mutex&gt; lock(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commandMutex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command = *msg;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});</a:t>
            </a:r>
          </a:p>
          <a:p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executor = std::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make_unique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rclcpp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::executors::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StaticSingleThreadedExecutor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&gt;();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executor-&gt;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add_node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(node);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executorThread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std::thread([this](){ executor-&gt;spin(); });</a:t>
            </a:r>
          </a:p>
          <a:p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return true;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9CBE08CC-415D-AD8B-3468-2F3C3EAB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845"/>
            <a:ext cx="7886700" cy="729516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MobileRobotDriveController.cpp</a:t>
            </a:r>
            <a:r>
              <a:rPr lang="ja-JP" altLang="en-US" sz="3200" dirty="0"/>
              <a:t> </a:t>
            </a:r>
            <a:r>
              <a:rPr lang="en-US" altLang="ja-JP" sz="3200" dirty="0"/>
              <a:t>(2/5)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4894175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F6AE8D-CF0F-EE63-6116-3FCEBFC8E054}"/>
              </a:ext>
            </a:extLst>
          </p:cNvPr>
          <p:cNvSpPr txBox="1"/>
          <p:nvPr/>
        </p:nvSpPr>
        <p:spPr>
          <a:xfrm>
            <a:off x="752478" y="1241085"/>
            <a:ext cx="7834527" cy="2954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bool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MobileRobotDriveController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::initialize(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cnoid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SimpleControllerIO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 io)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auto body = io-&gt;body();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wheels[0] = body-&gt;joint("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LeftWheel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wheels[1] = body-&gt;joint("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RightWheel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for(int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=0;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&lt; 2; ++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){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auto wheel = wheels[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wheel-&gt;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setActuationMode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JointTorque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io-&gt;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enableInput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(wheel,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JointVelocity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io-&gt;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enableOutput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(wheel,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JointTorque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}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return true;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9CBE08CC-415D-AD8B-3468-2F3C3EAB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845"/>
            <a:ext cx="7886700" cy="729516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MobileRobotDriveController.cpp</a:t>
            </a:r>
            <a:r>
              <a:rPr lang="ja-JP" altLang="en-US" sz="3200" dirty="0"/>
              <a:t> </a:t>
            </a:r>
            <a:r>
              <a:rPr lang="en-US" altLang="ja-JP" sz="3200" dirty="0"/>
              <a:t>(3/5)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7867821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F6AE8D-CF0F-EE63-6116-3FCEBFC8E054}"/>
              </a:ext>
            </a:extLst>
          </p:cNvPr>
          <p:cNvSpPr txBox="1"/>
          <p:nvPr/>
        </p:nvSpPr>
        <p:spPr>
          <a:xfrm>
            <a:off x="752478" y="1241085"/>
            <a:ext cx="7834527" cy="5076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bool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MobileRobotDriveController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::control()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constexpr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double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wheelRadius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0.076;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constexpr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double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halfAxleWidth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0.145;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constexpr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double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kd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0.5;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double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dq_target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[2];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std::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lock_guard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&lt;std::mutex&gt; lock(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commandMutex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double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dq_x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command.linear.x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/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wheelRadius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double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dq_yaw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command.angular.z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*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halfAxleWidth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/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wheelRadius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dq_target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[0] =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dq_x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-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dq_yaw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dq_target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[1] =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dq_x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+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dq_yaw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}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for(int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=0;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&lt; 2; ++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){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auto wheel = wheels[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wheel-&gt;u() =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kd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* 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dq_target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 - wheel-&gt;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dq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}</a:t>
            </a:r>
          </a:p>
          <a:p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return true;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9CBE08CC-415D-AD8B-3468-2F3C3EAB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845"/>
            <a:ext cx="7886700" cy="729516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MobileRobotDriveController.cpp</a:t>
            </a:r>
            <a:r>
              <a:rPr lang="ja-JP" altLang="en-US" sz="3200" dirty="0"/>
              <a:t> </a:t>
            </a:r>
            <a:r>
              <a:rPr lang="en-US" altLang="ja-JP" sz="3200" dirty="0"/>
              <a:t>(4/5)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234317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F6AE8D-CF0F-EE63-6116-3FCEBFC8E054}"/>
              </a:ext>
            </a:extLst>
          </p:cNvPr>
          <p:cNvSpPr txBox="1"/>
          <p:nvPr/>
        </p:nvSpPr>
        <p:spPr>
          <a:xfrm>
            <a:off x="752478" y="1241085"/>
            <a:ext cx="7834527" cy="2133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MobileRobotDriveController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::unconfigure()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if(executor){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executor-&gt;cancel();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executorThread.join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executor-&gt;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remove_node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(node);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executor.reset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}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9CBE08CC-415D-AD8B-3468-2F3C3EAB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845"/>
            <a:ext cx="7886700" cy="729516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MobileRobotDriveController.cpp</a:t>
            </a:r>
            <a:r>
              <a:rPr lang="ja-JP" altLang="en-US" sz="3200" dirty="0"/>
              <a:t> </a:t>
            </a:r>
            <a:r>
              <a:rPr lang="en-US" altLang="ja-JP" sz="3200" dirty="0"/>
              <a:t>(5/5)</a:t>
            </a:r>
            <a:endParaRPr lang="ja-JP" altLang="en-US" sz="32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2CDBC8D-C98C-81FF-60F7-2B6DA648697B}"/>
              </a:ext>
            </a:extLst>
          </p:cNvPr>
          <p:cNvSpPr txBox="1"/>
          <p:nvPr/>
        </p:nvSpPr>
        <p:spPr>
          <a:xfrm>
            <a:off x="1912349" y="4019647"/>
            <a:ext cx="4738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 </a:t>
            </a:r>
            <a:r>
              <a:rPr kumimoji="1" lang="ja-JP" altLang="en-US" dirty="0"/>
              <a:t>お手本プロジェクトの完成版ファイルは</a:t>
            </a:r>
            <a:endParaRPr kumimoji="1" lang="en-US" altLang="ja-JP" dirty="0"/>
          </a:p>
          <a:p>
            <a:r>
              <a:rPr kumimoji="1" lang="en-US" altLang="ja-JP" dirty="0"/>
              <a:t>    “</a:t>
            </a:r>
            <a:r>
              <a:rPr kumimoji="1" lang="en-US" altLang="ja-JP" dirty="0" err="1"/>
              <a:t>src</a:t>
            </a:r>
            <a:r>
              <a:rPr kumimoji="1" lang="en-US" altLang="ja-JP" dirty="0"/>
              <a:t>/MobileRobotDriveControllerEx.cpp”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63263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CE2C9C7-F457-1F8B-A8B8-5F037C3C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Part6</a:t>
            </a:r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16369D9-0288-0BED-0D54-3C09D6743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関節のモデリング</a:t>
            </a:r>
          </a:p>
        </p:txBody>
      </p:sp>
    </p:spTree>
    <p:extLst>
      <p:ext uri="{BB962C8B-B14F-4D97-AF65-F5344CB8AC3E}">
        <p14:creationId xmlns:p14="http://schemas.microsoft.com/office/powerpoint/2010/main" val="268183747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2F5F01-8F48-CDB3-3C2D-A1F51F04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関節の追加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5A74BF-49C2-450B-E386-C465C8051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機器搭載用のパン・チルトの２軸を追加する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9" name="図 8" descr="ダイアグラム&#10;&#10;自動的に生成された説明">
            <a:extLst>
              <a:ext uri="{FF2B5EF4-FFF2-40B4-BE49-F238E27FC236}">
                <a16:creationId xmlns:a16="http://schemas.microsoft.com/office/drawing/2014/main" id="{A130EE3B-3261-368C-20A8-3D8547158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658" y="2641085"/>
            <a:ext cx="4190635" cy="3851789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B72F175A-534E-49DB-F89D-DBF513FEF2CE}"/>
              </a:ext>
            </a:extLst>
          </p:cNvPr>
          <p:cNvSpPr/>
          <p:nvPr/>
        </p:nvSpPr>
        <p:spPr>
          <a:xfrm>
            <a:off x="3597259" y="3054189"/>
            <a:ext cx="1698834" cy="17731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70437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8C7ECB-E039-1689-9804-5BBB0EA0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パン関節の追加</a:t>
            </a:r>
            <a:r>
              <a:rPr kumimoji="1" lang="en-US" altLang="ja-JP" dirty="0"/>
              <a:t>(1/2)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0A8892D-08E2-FEAD-8AD1-610C5CC5C9E9}"/>
              </a:ext>
            </a:extLst>
          </p:cNvPr>
          <p:cNvSpPr txBox="1"/>
          <p:nvPr/>
        </p:nvSpPr>
        <p:spPr>
          <a:xfrm>
            <a:off x="874834" y="1666289"/>
            <a:ext cx="7303251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links:</a:t>
            </a:r>
          </a:p>
          <a:p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-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name: </a:t>
            </a:r>
            <a:r>
              <a:rPr lang="en-US" altLang="ja-JP" sz="1400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PanLink</a:t>
            </a:r>
            <a:endParaRPr lang="en-US" altLang="ja-JP" sz="1400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parent: Chassis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translation: [ -0.02, 0, 0.165 ]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joint_name</a:t>
            </a:r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</a:t>
            </a:r>
            <a:r>
              <a:rPr lang="en-US" altLang="ja-JP" sz="1400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PanJoint</a:t>
            </a:r>
            <a:endParaRPr lang="en-US" altLang="ja-JP" sz="1400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joint_type</a:t>
            </a:r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revolute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joint_id</a:t>
            </a:r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2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joint_axis</a:t>
            </a:r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[ 0, 0, 1 ]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center_of_mass</a:t>
            </a:r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[ 0, 0, 0.03 ]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mass: 1.0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inertia: [ 0.002, 0,     0,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0,     0.002, 0,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0,     0,     0.003 ]</a:t>
            </a:r>
            <a:endParaRPr lang="ja-JP" altLang="en-US" sz="1400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5D3F5D-72F5-564A-79C8-4A8E0A360F49}"/>
              </a:ext>
            </a:extLst>
          </p:cNvPr>
          <p:cNvSpPr txBox="1"/>
          <p:nvPr/>
        </p:nvSpPr>
        <p:spPr>
          <a:xfrm>
            <a:off x="5445957" y="1777282"/>
            <a:ext cx="2823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rgbClr val="FF0000"/>
                </a:solidFill>
              </a:rPr>
              <a:t>※</a:t>
            </a:r>
            <a:r>
              <a:rPr lang="ja-JP" altLang="en-US" sz="2000" b="1" dirty="0">
                <a:solidFill>
                  <a:srgbClr val="FF0000"/>
                </a:solidFill>
              </a:rPr>
              <a:t> インデントに注意！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76569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8C7ECB-E039-1689-9804-5BBB0EA0A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8387"/>
            <a:ext cx="7886700" cy="1325563"/>
          </a:xfrm>
        </p:spPr>
        <p:txBody>
          <a:bodyPr/>
          <a:lstStyle/>
          <a:p>
            <a:r>
              <a:rPr kumimoji="1" lang="ja-JP" altLang="en-US" dirty="0"/>
              <a:t>パン関節の追加</a:t>
            </a:r>
            <a:r>
              <a:rPr kumimoji="1" lang="en-US" altLang="ja-JP" dirty="0"/>
              <a:t>(2/2)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0A8892D-08E2-FEAD-8AD1-610C5CC5C9E9}"/>
              </a:ext>
            </a:extLst>
          </p:cNvPr>
          <p:cNvSpPr txBox="1"/>
          <p:nvPr/>
        </p:nvSpPr>
        <p:spPr>
          <a:xfrm>
            <a:off x="874834" y="1505307"/>
            <a:ext cx="7303251" cy="5047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-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name: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PanLink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…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elements: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- 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type: Shape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translation: [ 0, 0, 0.01 ]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rotation: [ 1, 0, 0, 90 ]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geometry: { type: Cylinder, radius: 0.08, height: 0.02 }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appearance: &amp;GRAY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material: { diffuse: [ 0.5, 0.5, 0.5 ] }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-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type: Transform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translation: [ 0, 0.07, 0.065 ]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elements: 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- &amp;</a:t>
            </a:r>
            <a:r>
              <a:rPr lang="en-US" altLang="ja-JP" sz="1400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PanFrame</a:t>
            </a:r>
            <a:endParaRPr lang="en-US" altLang="ja-JP" sz="1400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type: Shape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geometry: { type: Box, size: [ 0.02, 0.02, 0.13 ] }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appearance: *GRAY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-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type: Transform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translation: [ 0, -0.07, 0.065 ]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elements: *</a:t>
            </a:r>
            <a:r>
              <a:rPr lang="en-US" altLang="ja-JP" sz="1400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PanFrame</a:t>
            </a:r>
            <a:endParaRPr lang="en-US" altLang="ja-JP" sz="1400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5D3F5D-72F5-564A-79C8-4A8E0A360F49}"/>
              </a:ext>
            </a:extLst>
          </p:cNvPr>
          <p:cNvSpPr txBox="1"/>
          <p:nvPr/>
        </p:nvSpPr>
        <p:spPr>
          <a:xfrm>
            <a:off x="5445957" y="1616300"/>
            <a:ext cx="2823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rgbClr val="FF0000"/>
                </a:solidFill>
              </a:rPr>
              <a:t>※</a:t>
            </a:r>
            <a:r>
              <a:rPr lang="ja-JP" altLang="en-US" sz="2000" b="1" dirty="0">
                <a:solidFill>
                  <a:srgbClr val="FF0000"/>
                </a:solidFill>
              </a:rPr>
              <a:t> インデントに注意！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80790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8C7ECB-E039-1689-9804-5BBB0EA0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チルト</a:t>
            </a:r>
            <a:r>
              <a:rPr kumimoji="1" lang="ja-JP" altLang="en-US" dirty="0"/>
              <a:t>関節の追加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0A8892D-08E2-FEAD-8AD1-610C5CC5C9E9}"/>
              </a:ext>
            </a:extLst>
          </p:cNvPr>
          <p:cNvSpPr txBox="1"/>
          <p:nvPr/>
        </p:nvSpPr>
        <p:spPr>
          <a:xfrm>
            <a:off x="874834" y="1666289"/>
            <a:ext cx="7303251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-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name: </a:t>
            </a:r>
            <a:r>
              <a:rPr lang="en-US" altLang="ja-JP" sz="1400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TiltLink</a:t>
            </a:r>
            <a:endParaRPr lang="en-US" altLang="ja-JP" sz="1400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parent: </a:t>
            </a:r>
            <a:r>
              <a:rPr lang="en-US" altLang="ja-JP" sz="1400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PanLink</a:t>
            </a:r>
            <a:endParaRPr lang="en-US" altLang="ja-JP" sz="1400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translation: [ 0, 0, 0.12 ]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joint_name</a:t>
            </a:r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</a:t>
            </a:r>
            <a:r>
              <a:rPr lang="en-US" altLang="ja-JP" sz="1400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TiltJoint</a:t>
            </a:r>
            <a:endParaRPr lang="en-US" altLang="ja-JP" sz="1400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joint_type</a:t>
            </a:r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revolute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joint_id</a:t>
            </a:r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3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joint_axis</a:t>
            </a:r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[ 0, 1, 0 ]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mass: 1.0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inertia: [ 0.001, 0,     0,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0,     0.001, 0,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0,     0,     0.002 ]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elements: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-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type: Shape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rotation: [ 1, 0, 0, 90 ]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geometry: { type: Cylinder, radius: 0.06, height: 0.02 }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appearance: *GRAY</a:t>
            </a:r>
            <a:endParaRPr lang="ja-JP" altLang="en-US" sz="1400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5D3F5D-72F5-564A-79C8-4A8E0A360F49}"/>
              </a:ext>
            </a:extLst>
          </p:cNvPr>
          <p:cNvSpPr txBox="1"/>
          <p:nvPr/>
        </p:nvSpPr>
        <p:spPr>
          <a:xfrm>
            <a:off x="5445957" y="1777282"/>
            <a:ext cx="2823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rgbClr val="FF0000"/>
                </a:solidFill>
              </a:rPr>
              <a:t>※</a:t>
            </a:r>
            <a:r>
              <a:rPr lang="ja-JP" altLang="en-US" sz="2000" b="1" dirty="0">
                <a:solidFill>
                  <a:srgbClr val="FF0000"/>
                </a:solidFill>
              </a:rPr>
              <a:t> インデントに注意！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DD1E8C0-C540-4EB4-2321-962CE2EA9CE5}"/>
              </a:ext>
            </a:extLst>
          </p:cNvPr>
          <p:cNvSpPr txBox="1"/>
          <p:nvPr/>
        </p:nvSpPr>
        <p:spPr>
          <a:xfrm>
            <a:off x="593393" y="6127804"/>
            <a:ext cx="8040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※ </a:t>
            </a:r>
            <a:r>
              <a:rPr kumimoji="1" lang="ja-JP" altLang="en-US" sz="2000" dirty="0"/>
              <a:t>お手本パッケージの完成版は </a:t>
            </a:r>
            <a:r>
              <a:rPr kumimoji="1" lang="en-US" altLang="ja-JP" sz="2000" dirty="0"/>
              <a:t>“model/</a:t>
            </a:r>
            <a:r>
              <a:rPr kumimoji="1" lang="en-US" altLang="ja-JP" sz="2000" dirty="0" err="1"/>
              <a:t>mobile_robot_pantilt.body</a:t>
            </a:r>
            <a:r>
              <a:rPr kumimoji="1" lang="en-US" altLang="ja-JP" sz="2000" dirty="0"/>
              <a:t>”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80391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CE2C9C7-F457-1F8B-A8B8-5F037C3C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Part2</a:t>
            </a:r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16369D9-0288-0BED-0D54-3C09D6743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環境構築</a:t>
            </a:r>
          </a:p>
        </p:txBody>
      </p:sp>
    </p:spTree>
    <p:extLst>
      <p:ext uri="{BB962C8B-B14F-4D97-AF65-F5344CB8AC3E}">
        <p14:creationId xmlns:p14="http://schemas.microsoft.com/office/powerpoint/2010/main" val="54668523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F8EE87-6094-B6FC-9704-3146B27E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関節リミット値の設定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D1E80E-4C77-6D38-2997-5A7CFB694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今回は</a:t>
            </a:r>
            <a:r>
              <a:rPr lang="ja-JP" altLang="en-US" dirty="0"/>
              <a:t>設定しない</a:t>
            </a:r>
            <a:endParaRPr lang="en-US" altLang="ja-JP" dirty="0"/>
          </a:p>
          <a:p>
            <a:r>
              <a:rPr kumimoji="1" lang="ja-JP" altLang="en-US" dirty="0"/>
              <a:t>関節角度範囲の指定</a:t>
            </a:r>
            <a:endParaRPr kumimoji="1" lang="en-US" altLang="ja-JP" dirty="0"/>
          </a:p>
          <a:p>
            <a:pPr lvl="1"/>
            <a:r>
              <a:rPr lang="en-US" altLang="ja-JP" dirty="0" err="1"/>
              <a:t>joint_range</a:t>
            </a:r>
            <a:r>
              <a:rPr lang="en-US" altLang="ja-JP" dirty="0"/>
              <a:t>: [ </a:t>
            </a:r>
            <a:r>
              <a:rPr lang="ja-JP" altLang="en-US" dirty="0"/>
              <a:t>下限値</a:t>
            </a:r>
            <a:r>
              <a:rPr lang="en-US" altLang="ja-JP" dirty="0"/>
              <a:t>, </a:t>
            </a:r>
            <a:r>
              <a:rPr lang="ja-JP" altLang="en-US" dirty="0"/>
              <a:t>上限値 </a:t>
            </a:r>
            <a:r>
              <a:rPr lang="en-US" altLang="ja-JP" dirty="0"/>
              <a:t>]</a:t>
            </a:r>
          </a:p>
          <a:p>
            <a:r>
              <a:rPr kumimoji="1" lang="ja-JP" altLang="en-US" dirty="0"/>
              <a:t>関節角速度範囲の指定</a:t>
            </a:r>
            <a:endParaRPr kumimoji="1" lang="en-US" altLang="ja-JP" dirty="0"/>
          </a:p>
          <a:p>
            <a:pPr lvl="1"/>
            <a:r>
              <a:rPr lang="en-US" altLang="ja-JP" dirty="0" err="1"/>
              <a:t>joint_velocity_range</a:t>
            </a:r>
            <a:r>
              <a:rPr lang="en-US" altLang="ja-JP" dirty="0"/>
              <a:t>: [ </a:t>
            </a:r>
            <a:r>
              <a:rPr lang="ja-JP" altLang="en-US" dirty="0"/>
              <a:t>下限値</a:t>
            </a:r>
            <a:r>
              <a:rPr lang="en-US" altLang="ja-JP" dirty="0"/>
              <a:t>, </a:t>
            </a:r>
            <a:r>
              <a:rPr lang="ja-JP" altLang="en-US" dirty="0"/>
              <a:t>上限値 </a:t>
            </a:r>
            <a:r>
              <a:rPr lang="en-US" altLang="ja-JP" dirty="0"/>
              <a:t>]</a:t>
            </a:r>
          </a:p>
          <a:p>
            <a:r>
              <a:rPr kumimoji="1" lang="ja-JP" altLang="en-US" dirty="0"/>
              <a:t>シミュレーション時にリミット値が有効となる（動作が制限される）かどうかは物理エンジンによる</a:t>
            </a:r>
            <a:endParaRPr kumimoji="1" lang="en-US" altLang="ja-JP" dirty="0"/>
          </a:p>
          <a:p>
            <a:r>
              <a:rPr lang="en-US" altLang="ja-JP" dirty="0"/>
              <a:t>AIST</a:t>
            </a:r>
            <a:r>
              <a:rPr lang="ja-JP" altLang="en-US" dirty="0"/>
              <a:t>シミュレータは動作の制限はなされない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46447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B82CF-32CF-0609-3D78-023DA423A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0860"/>
            <a:ext cx="7886700" cy="1325563"/>
          </a:xfrm>
        </p:spPr>
        <p:txBody>
          <a:bodyPr/>
          <a:lstStyle/>
          <a:p>
            <a:r>
              <a:rPr lang="ja-JP" altLang="en-US" dirty="0"/>
              <a:t>表示するリンクの選択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2D55E6-39FA-714F-586E-87B4F0430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49241"/>
            <a:ext cx="7886700" cy="1386379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対象ボディのプロパティで「表示リンクの選択」</a:t>
            </a:r>
            <a:r>
              <a:rPr lang="ja-JP" altLang="en-US" sz="2400" dirty="0"/>
              <a:t>を</a:t>
            </a:r>
            <a:r>
              <a:rPr lang="en-US" altLang="ja-JP" sz="2400" dirty="0"/>
              <a:t>true</a:t>
            </a:r>
            <a:r>
              <a:rPr lang="ja-JP" altLang="en-US" sz="2400" dirty="0"/>
              <a:t>にする</a:t>
            </a:r>
            <a:endParaRPr lang="en-US" altLang="ja-JP" sz="2400" dirty="0"/>
          </a:p>
          <a:p>
            <a:r>
              <a:rPr kumimoji="1" lang="ja-JP" altLang="en-US" sz="2400" dirty="0"/>
              <a:t>「リンク／デバイス」ビューでリンクを選択する</a:t>
            </a:r>
          </a:p>
        </p:txBody>
      </p:sp>
      <p:pic>
        <p:nvPicPr>
          <p:cNvPr id="5" name="図 4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20D18791-2F75-35E1-CB3E-A1362B63C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584" y="3016745"/>
            <a:ext cx="4545759" cy="355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0753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CE2C9C7-F457-1F8B-A8B8-5F037C3C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Part7</a:t>
            </a:r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16369D9-0288-0BED-0D54-3C09D6743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関節の制御</a:t>
            </a:r>
          </a:p>
        </p:txBody>
      </p:sp>
    </p:spTree>
    <p:extLst>
      <p:ext uri="{BB962C8B-B14F-4D97-AF65-F5344CB8AC3E}">
        <p14:creationId xmlns:p14="http://schemas.microsoft.com/office/powerpoint/2010/main" val="3023949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D34294-1683-2534-5B6D-C0CFCD8A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パン・チルト軸の</a:t>
            </a:r>
            <a:r>
              <a:rPr lang="ja-JP" altLang="en-US" dirty="0"/>
              <a:t>目標角速度制御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3E8C8ED-7BA4-20C6-4ABA-2E041C4DC7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制御指令として以下を用いる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kumimoji="1" lang="en-US" altLang="ja-JP" dirty="0"/>
                  <a:t> : </a:t>
                </a:r>
                <a:r>
                  <a:rPr kumimoji="1" lang="ja-JP" altLang="en-US" dirty="0"/>
                  <a:t>パン軸の目標角速度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kumimoji="1" lang="en-US" altLang="ja-JP" dirty="0"/>
                  <a:t> : </a:t>
                </a:r>
                <a:r>
                  <a:rPr kumimoji="1" lang="ja-JP" altLang="en-US" dirty="0"/>
                  <a:t>チルト軸の目標角速度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/>
                  <a:t>目標角速度と現在速度の差分からトルクを計算する</a:t>
                </a:r>
                <a:endParaRPr kumimoji="1"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3E8C8ED-7BA4-20C6-4ABA-2E041C4DC7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80112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C0964-2B12-F57D-B9DE-B76B64D10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コントローラの作成と導入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5E37EB-22DB-609E-B330-33404D959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05181" cy="4351338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MobileRobotPanTiltController.cpp</a:t>
            </a:r>
            <a:r>
              <a:rPr kumimoji="1" lang="ja-JP" altLang="en-US" dirty="0"/>
              <a:t>を作成</a:t>
            </a:r>
            <a:endParaRPr kumimoji="1" lang="en-US" altLang="ja-JP" dirty="0"/>
          </a:p>
          <a:p>
            <a:pPr lvl="1"/>
            <a:r>
              <a:rPr lang="en-US" altLang="ja-JP" dirty="0"/>
              <a:t>MobileRobotDriveController.cpp</a:t>
            </a:r>
            <a:r>
              <a:rPr lang="ja-JP" altLang="en-US" dirty="0"/>
              <a:t>と同様に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 err="1"/>
              <a:t>src</a:t>
            </a:r>
            <a:r>
              <a:rPr kumimoji="1" lang="en-US" altLang="ja-JP" dirty="0"/>
              <a:t>/CMakeLists.txt</a:t>
            </a:r>
            <a:r>
              <a:rPr kumimoji="1" lang="ja-JP" altLang="en-US" dirty="0"/>
              <a:t>に追記してビルド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SimpleController</a:t>
            </a:r>
            <a:r>
              <a:rPr lang="ja-JP" altLang="en-US" dirty="0"/>
              <a:t>アイテムを追加する</a:t>
            </a:r>
            <a:endParaRPr lang="en-US" altLang="ja-JP" dirty="0"/>
          </a:p>
          <a:p>
            <a:pPr lvl="1"/>
            <a:r>
              <a:rPr kumimoji="1" lang="ja-JP" altLang="en-US" dirty="0"/>
              <a:t>ビルドしたコントローラモジュールをセット</a:t>
            </a:r>
            <a:endParaRPr kumimoji="1" lang="en-US" altLang="ja-JP" dirty="0"/>
          </a:p>
          <a:p>
            <a:pPr lvl="1"/>
            <a:r>
              <a:rPr lang="ja-JP" altLang="en-US" dirty="0"/>
              <a:t>複数のコントローラをセットした場合、それらが同時に機能します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9848426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F6AE8D-CF0F-EE63-6116-3FCEBFC8E054}"/>
              </a:ext>
            </a:extLst>
          </p:cNvPr>
          <p:cNvSpPr txBox="1"/>
          <p:nvPr/>
        </p:nvSpPr>
        <p:spPr>
          <a:xfrm>
            <a:off x="738553" y="1143608"/>
            <a:ext cx="7394331" cy="49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#include &lt;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cnoid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SimpleController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#include &lt;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rclcpp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/rclcpp.hpp&gt;</a:t>
            </a:r>
          </a:p>
          <a:p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#include &lt;</a:t>
            </a:r>
            <a:r>
              <a:rPr lang="en-US" altLang="ja-JP" sz="12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geometry_msgs</a:t>
            </a:r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/msg/vector3.hpp&gt;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#include &lt;memory&gt;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#include &lt;thread&gt;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#include &lt;mutex&gt;</a:t>
            </a:r>
          </a:p>
          <a:p>
            <a:endParaRPr lang="en-US" altLang="ja-JP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 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MobileRobot</a:t>
            </a:r>
            <a:r>
              <a:rPr lang="en-US" altLang="ja-JP" sz="12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PanTilt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Controller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: public 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cnoid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SimpleController</a:t>
            </a:r>
            <a:endParaRPr lang="en-US" altLang="ja-JP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public: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virtual bool configure(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cnoid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SimpleControllerConfig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 config) override;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virtual bool initialize(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cnoid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SimpleControllerIO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 io) override;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virtual bool control() override;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virtual void unconfigure() override;</a:t>
            </a:r>
          </a:p>
          <a:p>
            <a:endParaRPr lang="en-US" altLang="ja-JP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private: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cnoid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::Link* </a:t>
            </a:r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joints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[2];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rclcpp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::Node::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SharedPtr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node;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rclcpp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::Subscription&lt;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geometry_msgs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::msg::</a:t>
            </a:r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Vector3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&gt;::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SharedPtr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subscription;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geometry_msgs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::msg::</a:t>
            </a:r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Vector3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command;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std::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unique_ptr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rclcpp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::executors::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StaticSingleThreadedExecutor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 executor;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std::thread 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executorThread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std::mutex 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commandMutex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};</a:t>
            </a:r>
          </a:p>
          <a:p>
            <a:endParaRPr lang="en-US" altLang="ja-JP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CNOID_IMPLEMENT_SIMPLE_CONTROLLER_FACTORY(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MobileRobot</a:t>
            </a:r>
            <a:r>
              <a:rPr lang="en-US" altLang="ja-JP" sz="12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PanTilt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Controller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endParaRPr lang="en-US" altLang="ja-JP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9CBE08CC-415D-AD8B-3468-2F3C3EAB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845"/>
            <a:ext cx="7886700" cy="729516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MobileRobotPanTiltController.cpp</a:t>
            </a:r>
            <a:r>
              <a:rPr lang="ja-JP" altLang="en-US" sz="3200" dirty="0"/>
              <a:t> </a:t>
            </a:r>
            <a:r>
              <a:rPr lang="en-US" altLang="ja-JP" sz="3200" dirty="0"/>
              <a:t>(1/5)</a:t>
            </a:r>
            <a:endParaRPr lang="ja-JP" altLang="en-US" sz="32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85ED4C9-3048-DFD9-D333-D6037607CA3A}"/>
              </a:ext>
            </a:extLst>
          </p:cNvPr>
          <p:cNvSpPr txBox="1"/>
          <p:nvPr/>
        </p:nvSpPr>
        <p:spPr>
          <a:xfrm>
            <a:off x="862884" y="6332483"/>
            <a:ext cx="5718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</a:rPr>
              <a:t>※ </a:t>
            </a:r>
            <a:r>
              <a:rPr lang="ja-JP" altLang="en-US" sz="1600" b="1" dirty="0">
                <a:solidFill>
                  <a:srgbClr val="FF0000"/>
                </a:solidFill>
              </a:rPr>
              <a:t>赤字は</a:t>
            </a:r>
            <a:r>
              <a:rPr lang="en-US" altLang="ja-JP" sz="1600" b="1" dirty="0">
                <a:solidFill>
                  <a:srgbClr val="FF0000"/>
                </a:solidFill>
              </a:rPr>
              <a:t>MobileRobotDriveController.cpp</a:t>
            </a:r>
            <a:r>
              <a:rPr lang="ja-JP" altLang="en-US" sz="1600" b="1" dirty="0">
                <a:solidFill>
                  <a:srgbClr val="FF0000"/>
                </a:solidFill>
              </a:rPr>
              <a:t>とは異なる部分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9939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F6AE8D-CF0F-EE63-6116-3FCEBFC8E054}"/>
              </a:ext>
            </a:extLst>
          </p:cNvPr>
          <p:cNvSpPr txBox="1"/>
          <p:nvPr/>
        </p:nvSpPr>
        <p:spPr>
          <a:xfrm>
            <a:off x="738553" y="1176100"/>
            <a:ext cx="7986884" cy="3860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bool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MobileRobot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PanTilt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Controller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::configure(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cnoid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SimpleControllerConfig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 config)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node = std::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make_shared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rclcpp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::Node&gt;(config-&gt;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controllerName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());</a:t>
            </a:r>
          </a:p>
          <a:p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subscription = node-&gt;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create_subscription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geometry_msgs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::msg::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Vector3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&gt;(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"/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cmd_joint_vel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", 1,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[this](const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geometry_msgs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::msg::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Vector3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SharedPtr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msg){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std::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lock_guard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&lt;std::mutex&gt; lock(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commandMutex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command = *msg;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});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executor = std::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make_unique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rclcpp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::executors::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StaticSingleThreadedExecutor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&gt;();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executor-&gt;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add_node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(node);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executorThread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std::thread([this](){ executor-&gt;spin(); });</a:t>
            </a:r>
          </a:p>
          <a:p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return true;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9CBE08CC-415D-AD8B-3468-2F3C3EAB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845"/>
            <a:ext cx="7886700" cy="729516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MobileRobotPanTiltController.cpp</a:t>
            </a:r>
            <a:r>
              <a:rPr lang="ja-JP" altLang="en-US" sz="3200" dirty="0"/>
              <a:t> </a:t>
            </a:r>
            <a:r>
              <a:rPr lang="en-US" altLang="ja-JP" sz="3200" dirty="0"/>
              <a:t>(2/5)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9774951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F6AE8D-CF0F-EE63-6116-3FCEBFC8E054}"/>
              </a:ext>
            </a:extLst>
          </p:cNvPr>
          <p:cNvSpPr txBox="1"/>
          <p:nvPr/>
        </p:nvSpPr>
        <p:spPr>
          <a:xfrm>
            <a:off x="738553" y="1176101"/>
            <a:ext cx="7986884" cy="310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bool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MobileRobot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PanTilt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Controller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::initialize(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cnoid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SimpleControllerIO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 io)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auto body = io-&gt;body();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joints[0] = body-&gt;joint("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PanJoint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joints[1] = body-&gt;joint("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TiltJoint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for(int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0;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&lt; 2; ++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){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cnoid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::Link* joint = joints[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joint-&gt;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setActuationMode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JointTorque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io-&gt;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enableInput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(joint,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JointVelocity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io-&gt;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enableOutput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(joint,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JointTorque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}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return true;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9CBE08CC-415D-AD8B-3468-2F3C3EAB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845"/>
            <a:ext cx="7886700" cy="729516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MobileRobotPanTiltController.cpp</a:t>
            </a:r>
            <a:r>
              <a:rPr lang="ja-JP" altLang="en-US" sz="3200" dirty="0"/>
              <a:t> </a:t>
            </a:r>
            <a:r>
              <a:rPr lang="en-US" altLang="ja-JP" sz="3200" dirty="0"/>
              <a:t>(3/5)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2134018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F6AE8D-CF0F-EE63-6116-3FCEBFC8E054}"/>
              </a:ext>
            </a:extLst>
          </p:cNvPr>
          <p:cNvSpPr txBox="1"/>
          <p:nvPr/>
        </p:nvSpPr>
        <p:spPr>
          <a:xfrm>
            <a:off x="738553" y="1176100"/>
            <a:ext cx="7986884" cy="4138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bool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MobileRobot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PanTil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tController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::control()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constexpr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double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kd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0.1;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double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dq_target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[2];</a:t>
            </a:r>
          </a:p>
          <a:p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std::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lock_guard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&lt;std::mutex&gt; lock(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commandMutex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dq_target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[0] =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command.z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dq_target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[1] =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command.y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}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for(int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=0;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&lt; 2; ++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){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cnoid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::Link* 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joint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joints[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joint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-&gt;u() =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kd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* 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dq_target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 - 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joint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dq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}</a:t>
            </a:r>
          </a:p>
          <a:p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return true;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9CBE08CC-415D-AD8B-3468-2F3C3EAB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845"/>
            <a:ext cx="7886700" cy="729516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MobileRobotPanTiltController.cpp</a:t>
            </a:r>
            <a:r>
              <a:rPr lang="ja-JP" altLang="en-US" sz="3200" dirty="0"/>
              <a:t> </a:t>
            </a:r>
            <a:r>
              <a:rPr lang="en-US" altLang="ja-JP" sz="3200" dirty="0"/>
              <a:t>(4/5)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1081000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F6AE8D-CF0F-EE63-6116-3FCEBFC8E054}"/>
              </a:ext>
            </a:extLst>
          </p:cNvPr>
          <p:cNvSpPr txBox="1"/>
          <p:nvPr/>
        </p:nvSpPr>
        <p:spPr>
          <a:xfrm>
            <a:off x="743195" y="1239923"/>
            <a:ext cx="7986884" cy="2189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MobileRobot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PanTilt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Controller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::unconfigure()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if(executor){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executor-&gt;cancel();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executorThread.join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executor-&gt;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remove_node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(node);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executor.reset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}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9CBE08CC-415D-AD8B-3468-2F3C3EAB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845"/>
            <a:ext cx="7886700" cy="729516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MobileRobotPanTiltController.cpp</a:t>
            </a:r>
            <a:r>
              <a:rPr lang="ja-JP" altLang="en-US" sz="3200" dirty="0"/>
              <a:t> </a:t>
            </a:r>
            <a:r>
              <a:rPr lang="en-US" altLang="ja-JP" sz="3200" dirty="0"/>
              <a:t>(5/5)</a:t>
            </a:r>
            <a:endParaRPr lang="ja-JP" altLang="en-US" sz="32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0FC3654-0928-6D12-550F-A064287D542D}"/>
              </a:ext>
            </a:extLst>
          </p:cNvPr>
          <p:cNvSpPr txBox="1"/>
          <p:nvPr/>
        </p:nvSpPr>
        <p:spPr>
          <a:xfrm>
            <a:off x="1944841" y="4344561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 </a:t>
            </a:r>
            <a:r>
              <a:rPr kumimoji="1" lang="ja-JP" altLang="en-US" dirty="0"/>
              <a:t>お手本プロジェクトの完成版ファイルは</a:t>
            </a:r>
            <a:endParaRPr kumimoji="1" lang="en-US" altLang="ja-JP" dirty="0"/>
          </a:p>
          <a:p>
            <a:r>
              <a:rPr kumimoji="1" lang="en-US" altLang="ja-JP" dirty="0"/>
              <a:t>    “</a:t>
            </a:r>
            <a:r>
              <a:rPr kumimoji="1" lang="en-US" altLang="ja-JP" dirty="0" err="1"/>
              <a:t>src</a:t>
            </a:r>
            <a:r>
              <a:rPr kumimoji="1" lang="en-US" altLang="ja-JP" dirty="0"/>
              <a:t>/MobileRobotPanTiltController.cpp”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3057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DECD3EF6-EF24-79CE-E02E-7A3E85256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1950"/>
            <a:ext cx="7886700" cy="1325563"/>
          </a:xfrm>
        </p:spPr>
        <p:txBody>
          <a:bodyPr/>
          <a:lstStyle/>
          <a:p>
            <a:r>
              <a:rPr lang="ja-JP" altLang="en-US" dirty="0"/>
              <a:t>対象環境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DA0A814E-4C54-CBBC-F111-982A2C916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4944"/>
            <a:ext cx="7886700" cy="4622019"/>
          </a:xfrm>
        </p:spPr>
        <p:txBody>
          <a:bodyPr>
            <a:noAutofit/>
          </a:bodyPr>
          <a:lstStyle/>
          <a:p>
            <a:r>
              <a:rPr lang="en-US" altLang="ja-JP" dirty="0"/>
              <a:t>Ubuntu 22.04</a:t>
            </a:r>
          </a:p>
          <a:p>
            <a:r>
              <a:rPr lang="en-US" altLang="ja-JP" dirty="0" err="1"/>
              <a:t>Choreonoid</a:t>
            </a:r>
            <a:r>
              <a:rPr lang="en-US" altLang="ja-JP" dirty="0"/>
              <a:t> 2.1.1</a:t>
            </a:r>
            <a:r>
              <a:rPr lang="ja-JP" altLang="en-US" dirty="0"/>
              <a:t> もしくは開発版</a:t>
            </a:r>
            <a:endParaRPr lang="en-US" altLang="ja-JP" dirty="0"/>
          </a:p>
          <a:p>
            <a:r>
              <a:rPr lang="en-US" altLang="ja-JP" dirty="0"/>
              <a:t>ROS 2 (Humble)</a:t>
            </a:r>
          </a:p>
          <a:p>
            <a:r>
              <a:rPr lang="en-US" altLang="ja-JP" dirty="0"/>
              <a:t>GPU</a:t>
            </a:r>
            <a:r>
              <a:rPr lang="ja-JP" altLang="en-US" dirty="0"/>
              <a:t>のセットアップ</a:t>
            </a:r>
            <a:endParaRPr lang="en-US" altLang="ja-JP" dirty="0"/>
          </a:p>
          <a:p>
            <a:pPr lvl="1"/>
            <a:r>
              <a:rPr lang="en-US" altLang="ja-JP" dirty="0"/>
              <a:t>3D</a:t>
            </a:r>
            <a:r>
              <a:rPr lang="ja-JP" altLang="en-US" dirty="0"/>
              <a:t>表示（</a:t>
            </a:r>
            <a:r>
              <a:rPr lang="en-US" altLang="ja-JP" dirty="0"/>
              <a:t>OpenGL</a:t>
            </a:r>
            <a:r>
              <a:rPr lang="ja-JP" altLang="en-US" dirty="0"/>
              <a:t>）のハードウェアアクセラレーションが効くように</a:t>
            </a:r>
            <a:endParaRPr lang="en-US" altLang="ja-JP" dirty="0"/>
          </a:p>
          <a:p>
            <a:pPr lvl="1"/>
            <a:r>
              <a:rPr lang="en-US" altLang="ja-JP" dirty="0" err="1"/>
              <a:t>nvidia</a:t>
            </a:r>
            <a:r>
              <a:rPr lang="ja-JP" altLang="en-US" dirty="0"/>
              <a:t>製</a:t>
            </a:r>
            <a:r>
              <a:rPr lang="en-US" altLang="ja-JP" dirty="0"/>
              <a:t>GPU</a:t>
            </a:r>
            <a:r>
              <a:rPr lang="ja-JP" altLang="en-US" dirty="0"/>
              <a:t>の場合はプロプライエタリドライバをインストール</a:t>
            </a:r>
            <a:endParaRPr lang="en-US" altLang="ja-JP" dirty="0"/>
          </a:p>
          <a:p>
            <a:r>
              <a:rPr lang="ja-JP" altLang="en-US" dirty="0"/>
              <a:t>ゲームパッド</a:t>
            </a:r>
            <a:endParaRPr lang="en-US" altLang="ja-JP" dirty="0"/>
          </a:p>
          <a:p>
            <a:pPr lvl="1"/>
            <a:r>
              <a:rPr lang="en-US" altLang="ja-JP" dirty="0"/>
              <a:t>PS4</a:t>
            </a:r>
            <a:r>
              <a:rPr lang="ja-JP" altLang="en-US" dirty="0"/>
              <a:t>または</a:t>
            </a:r>
            <a:r>
              <a:rPr lang="en-US" altLang="ja-JP" dirty="0"/>
              <a:t>PS5</a:t>
            </a:r>
            <a:r>
              <a:rPr lang="ja-JP" altLang="en-US" dirty="0"/>
              <a:t>のゲームパッドを推奨</a:t>
            </a:r>
          </a:p>
        </p:txBody>
      </p:sp>
    </p:spTree>
    <p:extLst>
      <p:ext uri="{BB962C8B-B14F-4D97-AF65-F5344CB8AC3E}">
        <p14:creationId xmlns:p14="http://schemas.microsoft.com/office/powerpoint/2010/main" val="169333200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9881CF-6B79-234F-3C6B-E818BD10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src</a:t>
            </a:r>
            <a:r>
              <a:rPr kumimoji="1" lang="ja-JP" altLang="en-US" dirty="0"/>
              <a:t>の</a:t>
            </a:r>
            <a:r>
              <a:rPr kumimoji="1" lang="en-US" altLang="ja-JP" dirty="0"/>
              <a:t>CMakeLists.txt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D55C0E-8FAD-6B28-5B68-E3557BF60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662662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src</a:t>
            </a:r>
            <a:r>
              <a:rPr kumimoji="1" lang="en-US" altLang="ja-JP" dirty="0"/>
              <a:t>/CMakeLists.txt</a:t>
            </a:r>
            <a:r>
              <a:rPr kumimoji="1" lang="ja-JP" altLang="en-US" dirty="0"/>
              <a:t>に</a:t>
            </a:r>
            <a:r>
              <a:rPr lang="ja-JP" altLang="en-US" dirty="0"/>
              <a:t>以下を追記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86594E-749B-4D85-58CE-1349D7B4C2A2}"/>
              </a:ext>
            </a:extLst>
          </p:cNvPr>
          <p:cNvSpPr txBox="1"/>
          <p:nvPr/>
        </p:nvSpPr>
        <p:spPr>
          <a:xfrm>
            <a:off x="759119" y="2565341"/>
            <a:ext cx="7354571" cy="1575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choreonoid_add_simple_controller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MyMobileRobotPanTiltController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MobileRobotPanTiltController.cpp)</a:t>
            </a:r>
          </a:p>
          <a:p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ament_target_dependencies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MyMobileRobotPanTiltController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rclcpp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geometry_msgs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600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4BA9BC0-AC43-C189-91AE-BCEE5BA6A9AB}"/>
              </a:ext>
            </a:extLst>
          </p:cNvPr>
          <p:cNvSpPr txBox="1"/>
          <p:nvPr/>
        </p:nvSpPr>
        <p:spPr>
          <a:xfrm>
            <a:off x="378186" y="4566884"/>
            <a:ext cx="8137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rgbClr val="FF0000"/>
                </a:solidFill>
              </a:rPr>
              <a:t>※ </a:t>
            </a:r>
            <a:r>
              <a:rPr kumimoji="1" lang="ja-JP" altLang="en-US" sz="2000" b="1" dirty="0">
                <a:solidFill>
                  <a:srgbClr val="FF0000"/>
                </a:solidFill>
              </a:rPr>
              <a:t>お手本パッケージとの競合を避けるため、</a:t>
            </a:r>
            <a:r>
              <a:rPr kumimoji="1" lang="en-US" altLang="ja-JP" sz="2000" b="1" dirty="0">
                <a:solidFill>
                  <a:srgbClr val="FF0000"/>
                </a:solidFill>
              </a:rPr>
              <a:t>”My” </a:t>
            </a:r>
            <a:r>
              <a:rPr kumimoji="1" lang="ja-JP" altLang="en-US" sz="2000" b="1" dirty="0">
                <a:solidFill>
                  <a:srgbClr val="FF0000"/>
                </a:solidFill>
              </a:rPr>
              <a:t>をつけておきます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0B96917-6873-140A-0913-FB1100C18272}"/>
              </a:ext>
            </a:extLst>
          </p:cNvPr>
          <p:cNvCxnSpPr>
            <a:cxnSpLocks/>
          </p:cNvCxnSpPr>
          <p:nvPr/>
        </p:nvCxnSpPr>
        <p:spPr>
          <a:xfrm>
            <a:off x="991982" y="3910839"/>
            <a:ext cx="2765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8D38F24-2711-6371-FFEE-846A6C535240}"/>
              </a:ext>
            </a:extLst>
          </p:cNvPr>
          <p:cNvCxnSpPr>
            <a:cxnSpLocks/>
          </p:cNvCxnSpPr>
          <p:nvPr/>
        </p:nvCxnSpPr>
        <p:spPr>
          <a:xfrm>
            <a:off x="991982" y="3142399"/>
            <a:ext cx="2765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39096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2B3997-09AA-B8E0-77C6-87E002C0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プロジェクトの構成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347D64-15FF-EC4F-FE29-6CAA799FF5FB}"/>
              </a:ext>
            </a:extLst>
          </p:cNvPr>
          <p:cNvSpPr txBox="1"/>
          <p:nvPr/>
        </p:nvSpPr>
        <p:spPr>
          <a:xfrm>
            <a:off x="805260" y="2135984"/>
            <a:ext cx="403576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World</a:t>
            </a: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+ 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MobileRobot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DriveController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PanTiltController</a:t>
            </a:r>
            <a:endParaRPr lang="en-US" altLang="ja-JP" sz="24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Floor</a:t>
            </a: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AISTSimulator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47E591-C51D-AF0E-D1F6-0F5921C72932}"/>
              </a:ext>
            </a:extLst>
          </p:cNvPr>
          <p:cNvSpPr txBox="1"/>
          <p:nvPr/>
        </p:nvSpPr>
        <p:spPr>
          <a:xfrm>
            <a:off x="4992326" y="2827390"/>
            <a:ext cx="4035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solidFill>
                  <a:srgbClr val="FF0000"/>
                </a:solidFill>
              </a:rPr>
              <a:t>※</a:t>
            </a:r>
            <a:r>
              <a:rPr lang="ja-JP" altLang="en-US" sz="2000" b="1" dirty="0">
                <a:solidFill>
                  <a:srgbClr val="FF0000"/>
                </a:solidFill>
              </a:rPr>
              <a:t>「コントローラモジュール」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r>
              <a:rPr lang="ja-JP" altLang="en-US" sz="2000" b="1" dirty="0">
                <a:solidFill>
                  <a:srgbClr val="FF0000"/>
                </a:solidFill>
              </a:rPr>
              <a:t>プロパティに </a:t>
            </a:r>
            <a:r>
              <a:rPr lang="en-US" altLang="ja-JP" sz="2000" b="1" dirty="0">
                <a:solidFill>
                  <a:srgbClr val="FF0000"/>
                </a:solidFill>
              </a:rPr>
              <a:t>“</a:t>
            </a:r>
            <a:r>
              <a:rPr lang="en-US" altLang="ja-JP" sz="2000" b="1" dirty="0" err="1">
                <a:solidFill>
                  <a:srgbClr val="FF0000"/>
                </a:solidFill>
              </a:rPr>
              <a:t>MyMobileRobot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r>
              <a:rPr lang="en-US" altLang="ja-JP" sz="2000" b="1" dirty="0" err="1">
                <a:solidFill>
                  <a:srgbClr val="FF0000"/>
                </a:solidFill>
              </a:rPr>
              <a:t>PanTiltController</a:t>
            </a:r>
            <a:r>
              <a:rPr lang="en-US" altLang="ja-JP" sz="2000" b="1" dirty="0">
                <a:solidFill>
                  <a:srgbClr val="FF0000"/>
                </a:solidFill>
              </a:rPr>
              <a:t>”</a:t>
            </a:r>
            <a:r>
              <a:rPr lang="ja-JP" altLang="en-US" sz="2000" b="1" dirty="0">
                <a:solidFill>
                  <a:srgbClr val="FF0000"/>
                </a:solidFill>
              </a:rPr>
              <a:t>を設定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3E64F9-E8B5-FDBA-EAC2-E374D54F7A46}"/>
              </a:ext>
            </a:extLst>
          </p:cNvPr>
          <p:cNvSpPr txBox="1"/>
          <p:nvPr/>
        </p:nvSpPr>
        <p:spPr>
          <a:xfrm>
            <a:off x="855868" y="5048145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※ </a:t>
            </a:r>
            <a:r>
              <a:rPr kumimoji="1" lang="ja-JP" altLang="en-US" sz="2400" dirty="0"/>
              <a:t>お手本パッケージの該当プロジェクトファイルは</a:t>
            </a:r>
            <a:endParaRPr kumimoji="1" lang="en-US" altLang="ja-JP" sz="2400" dirty="0"/>
          </a:p>
          <a:p>
            <a:r>
              <a:rPr lang="en-US" altLang="ja-JP" sz="2400" dirty="0"/>
              <a:t>“project/</a:t>
            </a:r>
            <a:r>
              <a:rPr lang="en-US" altLang="ja-JP" sz="2400" dirty="0" err="1"/>
              <a:t>mobile_robot_drive_pantilt_control.cnoid</a:t>
            </a:r>
            <a:r>
              <a:rPr lang="en-US" altLang="ja-JP" sz="2400" dirty="0"/>
              <a:t>”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352893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F3C435-7253-D3B7-C43F-8321E613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ros2 topic</a:t>
            </a:r>
            <a:r>
              <a:rPr kumimoji="1" lang="ja-JP" altLang="en-US" dirty="0"/>
              <a:t>コマンドによる操作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BFEAEF0-AB93-45EB-2820-0173BEE66420}"/>
              </a:ext>
            </a:extLst>
          </p:cNvPr>
          <p:cNvSpPr txBox="1"/>
          <p:nvPr/>
        </p:nvSpPr>
        <p:spPr>
          <a:xfrm>
            <a:off x="545122" y="1954211"/>
            <a:ext cx="807728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ros2 topic pub -1 /</a:t>
            </a:r>
            <a:r>
              <a:rPr kumimoji="1" lang="en-US" altLang="ja-JP" sz="2000" dirty="0" err="1"/>
              <a:t>cmd_joint_vel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geometry_msgs</a:t>
            </a:r>
            <a:r>
              <a:rPr kumimoji="1" lang="en-US" altLang="ja-JP" sz="2000" dirty="0"/>
              <a:t>/msg/Vector3</a:t>
            </a:r>
          </a:p>
          <a:p>
            <a:r>
              <a:rPr kumimoji="1" lang="ja-JP" altLang="en-US" sz="2000" dirty="0"/>
              <a:t> </a:t>
            </a:r>
            <a:r>
              <a:rPr kumimoji="1" lang="en-US" altLang="ja-JP" sz="2000" dirty="0"/>
              <a:t>“{ x: 0, y: 0.5, z: 0.5 }”</a:t>
            </a:r>
            <a:endParaRPr kumimoji="1" lang="ja-JP" altLang="en-US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90EA9-7C7B-EB2E-1694-4F4D494DB47B}"/>
              </a:ext>
            </a:extLst>
          </p:cNvPr>
          <p:cNvSpPr txBox="1"/>
          <p:nvPr/>
        </p:nvSpPr>
        <p:spPr>
          <a:xfrm>
            <a:off x="2503188" y="299133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パン角速度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1442135-A4EB-49DF-7026-77B8AF974A56}"/>
              </a:ext>
            </a:extLst>
          </p:cNvPr>
          <p:cNvCxnSpPr>
            <a:cxnSpLocks/>
          </p:cNvCxnSpPr>
          <p:nvPr/>
        </p:nvCxnSpPr>
        <p:spPr>
          <a:xfrm>
            <a:off x="1757835" y="2809366"/>
            <a:ext cx="4765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449B164-7675-F0C7-FC97-1803E90A993D}"/>
              </a:ext>
            </a:extLst>
          </p:cNvPr>
          <p:cNvSpPr txBox="1"/>
          <p:nvPr/>
        </p:nvSpPr>
        <p:spPr>
          <a:xfrm>
            <a:off x="1525249" y="3984560"/>
            <a:ext cx="6070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FF0000"/>
                </a:solidFill>
              </a:rPr>
              <a:t>※ </a:t>
            </a:r>
            <a:r>
              <a:rPr lang="ja-JP" altLang="en-US" sz="2800" b="1" dirty="0">
                <a:solidFill>
                  <a:srgbClr val="FF0000"/>
                </a:solidFill>
              </a:rPr>
              <a:t>コロン</a:t>
            </a:r>
            <a:r>
              <a:rPr lang="en-US" altLang="ja-JP" sz="2800" b="1" dirty="0">
                <a:solidFill>
                  <a:srgbClr val="FF0000"/>
                </a:solidFill>
              </a:rPr>
              <a:t>(:)</a:t>
            </a:r>
            <a:r>
              <a:rPr lang="ja-JP" altLang="en-US" sz="2800" b="1" dirty="0">
                <a:solidFill>
                  <a:srgbClr val="FF0000"/>
                </a:solidFill>
              </a:rPr>
              <a:t>の後にスペースが必要！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9D30156-3B74-76E9-D0C8-7638A97F09A6}"/>
              </a:ext>
            </a:extLst>
          </p:cNvPr>
          <p:cNvCxnSpPr>
            <a:cxnSpLocks/>
          </p:cNvCxnSpPr>
          <p:nvPr/>
        </p:nvCxnSpPr>
        <p:spPr>
          <a:xfrm>
            <a:off x="2528731" y="2814852"/>
            <a:ext cx="4765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BB2C21-5E70-4C68-D5A4-F2A87CF1D1A1}"/>
              </a:ext>
            </a:extLst>
          </p:cNvPr>
          <p:cNvSpPr txBox="1"/>
          <p:nvPr/>
        </p:nvSpPr>
        <p:spPr>
          <a:xfrm>
            <a:off x="391112" y="299133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チルト角速度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6789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70489-9DB3-8F92-241F-52513528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9898"/>
            <a:ext cx="7886700" cy="1325563"/>
          </a:xfrm>
        </p:spPr>
        <p:txBody>
          <a:bodyPr/>
          <a:lstStyle/>
          <a:p>
            <a:r>
              <a:rPr lang="en-US" altLang="ja-JP" dirty="0" err="1"/>
              <a:t>joy_teleop</a:t>
            </a:r>
            <a:r>
              <a:rPr lang="ja-JP" altLang="en-US" dirty="0"/>
              <a:t>追加設定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704D48-19F1-8464-E593-EBE9AE1D0E4F}"/>
              </a:ext>
            </a:extLst>
          </p:cNvPr>
          <p:cNvSpPr txBox="1"/>
          <p:nvPr/>
        </p:nvSpPr>
        <p:spPr>
          <a:xfrm>
            <a:off x="737872" y="2023279"/>
            <a:ext cx="7535009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joy_teleop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ros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__parameters: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…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pan_tilt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type: topic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interface_type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</a:t>
            </a:r>
            <a:r>
              <a:rPr lang="en-US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geometry_msgs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/msg/Vector3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topic_name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/</a:t>
            </a:r>
            <a:r>
              <a:rPr lang="en-US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cmd_joint_vel</a:t>
            </a:r>
            <a:endParaRPr lang="en-US" altLang="ja-JP" sz="16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deadman_buttons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[0]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axis_mappings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y: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axis: 4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scale: 2.0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offset: 0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z: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axis: 3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scale: 2.0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offset: 0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CF7C8CB-0688-30AC-2C3D-AE217D9B61EE}"/>
              </a:ext>
            </a:extLst>
          </p:cNvPr>
          <p:cNvSpPr txBox="1"/>
          <p:nvPr/>
        </p:nvSpPr>
        <p:spPr>
          <a:xfrm>
            <a:off x="737872" y="1417388"/>
            <a:ext cx="5025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config/</a:t>
            </a:r>
            <a:r>
              <a:rPr lang="en-US" altLang="ja-JP" sz="2400" dirty="0" err="1"/>
              <a:t>joy_teleop.yaml</a:t>
            </a:r>
            <a:r>
              <a:rPr lang="en-US" altLang="ja-JP" sz="2400" dirty="0"/>
              <a:t> </a:t>
            </a:r>
            <a:r>
              <a:rPr lang="ja-JP" altLang="en-US" sz="2400" dirty="0"/>
              <a:t>に追記する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7DFE692-146B-703A-3160-32F5D882591B}"/>
              </a:ext>
            </a:extLst>
          </p:cNvPr>
          <p:cNvSpPr txBox="1"/>
          <p:nvPr/>
        </p:nvSpPr>
        <p:spPr>
          <a:xfrm>
            <a:off x="4139671" y="5351241"/>
            <a:ext cx="3849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※ </a:t>
            </a:r>
            <a:r>
              <a:rPr kumimoji="1" lang="ja-JP" altLang="en-US" sz="2000" dirty="0"/>
              <a:t>お手本パッケージの完成版は</a:t>
            </a:r>
            <a:endParaRPr kumimoji="1" lang="en-US" altLang="ja-JP" sz="2000" dirty="0"/>
          </a:p>
          <a:p>
            <a:r>
              <a:rPr kumimoji="1" lang="ja-JP" altLang="en-US" sz="2000" dirty="0"/>
              <a:t>     </a:t>
            </a:r>
            <a:r>
              <a:rPr kumimoji="1" lang="en-US" altLang="ja-JP" sz="2000" dirty="0"/>
              <a:t>“config/</a:t>
            </a:r>
            <a:r>
              <a:rPr kumimoji="1" lang="en-US" altLang="ja-JP" sz="2000" dirty="0" err="1"/>
              <a:t>joy_teleop_all.yaml</a:t>
            </a:r>
            <a:r>
              <a:rPr kumimoji="1" lang="en-US" altLang="ja-JP" sz="2000" dirty="0"/>
              <a:t>”</a:t>
            </a:r>
            <a:endParaRPr kumimoji="1" lang="ja-JP" altLang="en-US" sz="2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DEAD2CE-5F11-A02A-E557-3F2D45D00509}"/>
              </a:ext>
            </a:extLst>
          </p:cNvPr>
          <p:cNvSpPr txBox="1"/>
          <p:nvPr/>
        </p:nvSpPr>
        <p:spPr>
          <a:xfrm>
            <a:off x="5499279" y="2144561"/>
            <a:ext cx="2823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rgbClr val="FF0000"/>
                </a:solidFill>
              </a:rPr>
              <a:t>※</a:t>
            </a:r>
            <a:r>
              <a:rPr lang="ja-JP" altLang="en-US" sz="2000" b="1" dirty="0">
                <a:solidFill>
                  <a:srgbClr val="FF0000"/>
                </a:solidFill>
              </a:rPr>
              <a:t> インデントに注意！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61457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709E43-0FB1-5215-567D-E2E9C3E2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joy_teleop</a:t>
            </a:r>
            <a:r>
              <a:rPr kumimoji="1" lang="ja-JP" altLang="en-US" dirty="0"/>
              <a:t>ノードの起動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B366EB-3BD2-39D3-325B-D17B1785D22A}"/>
              </a:ext>
            </a:extLst>
          </p:cNvPr>
          <p:cNvSpPr txBox="1"/>
          <p:nvPr/>
        </p:nvSpPr>
        <p:spPr>
          <a:xfrm>
            <a:off x="785929" y="3016842"/>
            <a:ext cx="738421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ros2 run 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joy_teleop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joy_teleop</a:t>
            </a:r>
            <a:endParaRPr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--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ros-args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--params-file</a:t>
            </a:r>
          </a:p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~/ros2_ws/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src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my_mobile_robot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/config/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joy_teleop.yaml</a:t>
            </a:r>
            <a:endParaRPr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90A1FD-EB74-02A2-D128-83714D73E5CE}"/>
              </a:ext>
            </a:extLst>
          </p:cNvPr>
          <p:cNvSpPr txBox="1"/>
          <p:nvPr/>
        </p:nvSpPr>
        <p:spPr>
          <a:xfrm>
            <a:off x="757190" y="4312719"/>
            <a:ext cx="4568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/</a:t>
            </a:r>
            <a:r>
              <a:rPr kumimoji="1" lang="en-US" altLang="ja-JP" sz="2400" dirty="0" err="1"/>
              <a:t>cmd_vel</a:t>
            </a:r>
            <a:r>
              <a:rPr kumimoji="1" lang="ja-JP" altLang="en-US" sz="2400" dirty="0"/>
              <a:t>トピックの内容を確認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B61F45F-5F8E-5111-2B69-C44253B9C547}"/>
              </a:ext>
            </a:extLst>
          </p:cNvPr>
          <p:cNvSpPr txBox="1"/>
          <p:nvPr/>
        </p:nvSpPr>
        <p:spPr>
          <a:xfrm>
            <a:off x="804495" y="4840391"/>
            <a:ext cx="73656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ros2 topic echo /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cmd_vel</a:t>
            </a:r>
            <a:endParaRPr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337A7B5-7EBF-B000-54D4-E89F5B152DF1}"/>
              </a:ext>
            </a:extLst>
          </p:cNvPr>
          <p:cNvSpPr txBox="1"/>
          <p:nvPr/>
        </p:nvSpPr>
        <p:spPr>
          <a:xfrm>
            <a:off x="757190" y="1755921"/>
            <a:ext cx="4073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※ joy</a:t>
            </a:r>
            <a:r>
              <a:rPr lang="ja-JP" altLang="en-US" sz="2400" dirty="0"/>
              <a:t>ノードも起動しておく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03686CB-D7BD-DA2E-1651-DD5F6FE70F8C}"/>
              </a:ext>
            </a:extLst>
          </p:cNvPr>
          <p:cNvSpPr txBox="1"/>
          <p:nvPr/>
        </p:nvSpPr>
        <p:spPr>
          <a:xfrm>
            <a:off x="757190" y="5577576"/>
            <a:ext cx="7987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シミュレーション</a:t>
            </a:r>
            <a:r>
              <a:rPr lang="ja-JP" altLang="en-US" sz="2400" dirty="0"/>
              <a:t>中の</a:t>
            </a:r>
            <a:r>
              <a:rPr kumimoji="1" lang="ja-JP" altLang="en-US" sz="2400" dirty="0"/>
              <a:t>ロボットの車体もパンチルトもゲームパッドで操作できる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BC0141F-C516-E9FC-1718-8150A936D77A}"/>
              </a:ext>
            </a:extLst>
          </p:cNvPr>
          <p:cNvSpPr txBox="1"/>
          <p:nvPr/>
        </p:nvSpPr>
        <p:spPr>
          <a:xfrm>
            <a:off x="785929" y="2226481"/>
            <a:ext cx="738421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ros2 run joy </a:t>
            </a:r>
            <a:r>
              <a:rPr kumimoji="1"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joy_node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345462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AE13CB-213E-3259-1240-A651589A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補足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C5C7CD-52AF-4A35-EF82-A5656F50A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車輪の制御（</a:t>
            </a:r>
            <a:r>
              <a:rPr kumimoji="1" lang="en-US" altLang="ja-JP" dirty="0" err="1"/>
              <a:t>MobileRobotDriveController</a:t>
            </a:r>
            <a:r>
              <a:rPr kumimoji="1" lang="ja-JP" altLang="en-US" dirty="0"/>
              <a:t>）とパンチルト軸の制御（</a:t>
            </a:r>
            <a:r>
              <a:rPr kumimoji="1" lang="en-US" altLang="ja-JP" dirty="0" err="1"/>
              <a:t>MobileRobotPanTiltController</a:t>
            </a:r>
            <a:r>
              <a:rPr kumimoji="1" lang="ja-JP" altLang="en-US" dirty="0"/>
              <a:t>）でコントローラを分けましたが、これは段階的に実習を進めるためで、必ずしも分けて実装する必要はありません</a:t>
            </a:r>
          </a:p>
        </p:txBody>
      </p:sp>
    </p:spTree>
    <p:extLst>
      <p:ext uri="{BB962C8B-B14F-4D97-AF65-F5344CB8AC3E}">
        <p14:creationId xmlns:p14="http://schemas.microsoft.com/office/powerpoint/2010/main" val="162231819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CE2C9C7-F457-1F8B-A8B8-5F037C3C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Part8</a:t>
            </a:r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16369D9-0288-0BED-0D54-3C09D6743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視覚センサの追加</a:t>
            </a:r>
          </a:p>
        </p:txBody>
      </p:sp>
    </p:spTree>
    <p:extLst>
      <p:ext uri="{BB962C8B-B14F-4D97-AF65-F5344CB8AC3E}">
        <p14:creationId xmlns:p14="http://schemas.microsoft.com/office/powerpoint/2010/main" val="55095020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21E9EE-E06F-5E7E-103F-5A211C65C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環境モデルの導入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9FB1B8-2695-5CD3-BACB-7C9EDC1D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床モデル（</a:t>
            </a:r>
            <a:r>
              <a:rPr lang="en-US" altLang="ja-JP" dirty="0"/>
              <a:t>floor</a:t>
            </a:r>
            <a:r>
              <a:rPr lang="ja-JP" altLang="en-US" dirty="0"/>
              <a:t>）を削除</a:t>
            </a:r>
            <a:endParaRPr kumimoji="1" lang="en-US" altLang="ja-JP" dirty="0"/>
          </a:p>
          <a:p>
            <a:r>
              <a:rPr kumimoji="1" lang="ja-JP" altLang="en-US" dirty="0"/>
              <a:t>研究プラントのモデル（</a:t>
            </a:r>
            <a:r>
              <a:rPr kumimoji="1" lang="en-US" altLang="ja-JP" dirty="0"/>
              <a:t>Labo1</a:t>
            </a:r>
            <a:r>
              <a:rPr kumimoji="1" lang="ja-JP" altLang="en-US" dirty="0"/>
              <a:t>）を読み込む</a:t>
            </a:r>
            <a:endParaRPr kumimoji="1" lang="en-US" altLang="ja-JP" dirty="0"/>
          </a:p>
          <a:p>
            <a:pPr lvl="1"/>
            <a:r>
              <a:rPr lang="en-US" altLang="ja-JP" dirty="0"/>
              <a:t>“choreonoid-2.x/model/Labo1/Labo1v2.body”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2AF20E3-5F1E-9AE8-0064-85DA833C17CE}"/>
              </a:ext>
            </a:extLst>
          </p:cNvPr>
          <p:cNvSpPr txBox="1"/>
          <p:nvPr/>
        </p:nvSpPr>
        <p:spPr>
          <a:xfrm>
            <a:off x="959249" y="3445886"/>
            <a:ext cx="3934558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World</a:t>
            </a: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+ 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MobileRobot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DriveController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</a:t>
            </a:r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PanTiltController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SensorVisualizer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Labo1</a:t>
            </a: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+ 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AISTSimulator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GLVisionSimulator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5" name="図 4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F0CF1CAA-16E9-0CAA-D1EB-797F092F6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620" y="3801833"/>
            <a:ext cx="3117730" cy="2260131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47236A7-49C6-1F3C-9F58-75CC31413320}"/>
              </a:ext>
            </a:extLst>
          </p:cNvPr>
          <p:cNvCxnSpPr/>
          <p:nvPr/>
        </p:nvCxnSpPr>
        <p:spPr>
          <a:xfrm>
            <a:off x="1512506" y="3180835"/>
            <a:ext cx="32201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F8C4411-A799-79BA-4B2D-123500CF22AD}"/>
              </a:ext>
            </a:extLst>
          </p:cNvPr>
          <p:cNvCxnSpPr>
            <a:cxnSpLocks/>
          </p:cNvCxnSpPr>
          <p:nvPr/>
        </p:nvCxnSpPr>
        <p:spPr>
          <a:xfrm>
            <a:off x="4825520" y="3206394"/>
            <a:ext cx="757158" cy="4804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3E80057-3B65-FEE2-20A5-4644864ECBE6}"/>
              </a:ext>
            </a:extLst>
          </p:cNvPr>
          <p:cNvSpPr txBox="1"/>
          <p:nvPr/>
        </p:nvSpPr>
        <p:spPr>
          <a:xfrm>
            <a:off x="5503198" y="33012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ココ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59082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B44957-2445-B58E-F053-1AC8CD9B5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536"/>
            <a:ext cx="7886700" cy="1325563"/>
          </a:xfrm>
        </p:spPr>
        <p:txBody>
          <a:bodyPr/>
          <a:lstStyle/>
          <a:p>
            <a:r>
              <a:rPr kumimoji="1" lang="ja-JP" altLang="en-US" dirty="0"/>
              <a:t>シーン</a:t>
            </a:r>
            <a:r>
              <a:rPr lang="ja-JP" altLang="en-US" dirty="0"/>
              <a:t>描画設定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9DA68C-C03C-8157-0A0D-CA44A750E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16" y="1487595"/>
            <a:ext cx="7886700" cy="555528"/>
          </a:xfrm>
        </p:spPr>
        <p:txBody>
          <a:bodyPr/>
          <a:lstStyle/>
          <a:p>
            <a:r>
              <a:rPr kumimoji="1" lang="en-US" altLang="ja-JP" dirty="0"/>
              <a:t>XY</a:t>
            </a:r>
            <a:r>
              <a:rPr lang="en-US" altLang="ja-JP" dirty="0"/>
              <a:t>(</a:t>
            </a:r>
            <a:r>
              <a:rPr kumimoji="1" lang="ja-JP" altLang="en-US" dirty="0"/>
              <a:t>床</a:t>
            </a:r>
            <a:r>
              <a:rPr kumimoji="1" lang="en-US" altLang="ja-JP" dirty="0"/>
              <a:t>)</a:t>
            </a:r>
            <a:r>
              <a:rPr kumimoji="1" lang="ja-JP" altLang="en-US" dirty="0"/>
              <a:t>グリッド</a:t>
            </a:r>
            <a:r>
              <a:rPr lang="ja-JP" altLang="en-US" dirty="0"/>
              <a:t>の</a:t>
            </a:r>
            <a:r>
              <a:rPr kumimoji="1" lang="ja-JP" altLang="en-US" dirty="0"/>
              <a:t>チェックを外す</a:t>
            </a:r>
            <a:endParaRPr kumimoji="1" lang="en-US" altLang="ja-JP" dirty="0"/>
          </a:p>
        </p:txBody>
      </p:sp>
      <p:pic>
        <p:nvPicPr>
          <p:cNvPr id="5" name="図 4" descr="テーブル, 屋内, 机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070CF5A9-4938-0B6B-C6BA-91666C763E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"/>
          <a:stretch/>
        </p:blipFill>
        <p:spPr>
          <a:xfrm>
            <a:off x="3188796" y="2330233"/>
            <a:ext cx="5565308" cy="4042798"/>
          </a:xfrm>
          <a:prstGeom prst="rect">
            <a:avLst/>
          </a:prstGeom>
        </p:spPr>
      </p:pic>
      <p:pic>
        <p:nvPicPr>
          <p:cNvPr id="7" name="図 6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98227C5D-231F-398A-0FC5-9BD6F1BBE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7" y="2464703"/>
            <a:ext cx="2698914" cy="3382462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E115400-0392-32F8-EE84-02ADDFB3503F}"/>
              </a:ext>
            </a:extLst>
          </p:cNvPr>
          <p:cNvSpPr/>
          <p:nvPr/>
        </p:nvSpPr>
        <p:spPr>
          <a:xfrm>
            <a:off x="753974" y="4351632"/>
            <a:ext cx="703496" cy="187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11191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114096-940B-AF06-E559-F8010B87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センサの追加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A8F9DB-BE36-C66A-3918-600E0E4D4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センサの種類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AccelerationSensor</a:t>
            </a:r>
            <a:endParaRPr kumimoji="1" lang="en-US" altLang="ja-JP" dirty="0"/>
          </a:p>
          <a:p>
            <a:pPr lvl="1"/>
            <a:r>
              <a:rPr lang="en-US" altLang="ja-JP" dirty="0" err="1"/>
              <a:t>RateGyroSensor</a:t>
            </a:r>
            <a:endParaRPr lang="en-US" altLang="ja-JP" dirty="0"/>
          </a:p>
          <a:p>
            <a:pPr lvl="1"/>
            <a:r>
              <a:rPr kumimoji="1" lang="en-US" altLang="ja-JP" dirty="0"/>
              <a:t>IMU</a:t>
            </a:r>
          </a:p>
          <a:p>
            <a:pPr lvl="1"/>
            <a:r>
              <a:rPr kumimoji="1" lang="en-US" altLang="ja-JP" dirty="0" err="1"/>
              <a:t>ForceSensor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Camera</a:t>
            </a:r>
          </a:p>
          <a:p>
            <a:pPr lvl="1"/>
            <a:r>
              <a:rPr lang="en-US" altLang="ja-JP" dirty="0" err="1"/>
              <a:t>RangeSensor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28AA9D46-EB6D-50B6-EB70-3CAA2AEA8C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1" r="16622"/>
          <a:stretch/>
        </p:blipFill>
        <p:spPr>
          <a:xfrm>
            <a:off x="5658139" y="3313807"/>
            <a:ext cx="2845317" cy="3012018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61700E3E-661C-4D6F-FFFA-CC8A2ECC2194}"/>
              </a:ext>
            </a:extLst>
          </p:cNvPr>
          <p:cNvSpPr/>
          <p:nvPr/>
        </p:nvSpPr>
        <p:spPr>
          <a:xfrm>
            <a:off x="6391517" y="4112480"/>
            <a:ext cx="923684" cy="3063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9BDD5DE-2538-FC45-5ACD-E8C3844DF54F}"/>
              </a:ext>
            </a:extLst>
          </p:cNvPr>
          <p:cNvSpPr/>
          <p:nvPr/>
        </p:nvSpPr>
        <p:spPr>
          <a:xfrm>
            <a:off x="6529992" y="3442926"/>
            <a:ext cx="923684" cy="6695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F434F3A-9F4B-0509-0360-B73DF7BC242A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6987966" y="3037812"/>
            <a:ext cx="3868" cy="405114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50EE64B-4CF2-2FA5-526B-ED8AB3990D9E}"/>
              </a:ext>
            </a:extLst>
          </p:cNvPr>
          <p:cNvSpPr txBox="1"/>
          <p:nvPr/>
        </p:nvSpPr>
        <p:spPr>
          <a:xfrm>
            <a:off x="6136228" y="2391481"/>
            <a:ext cx="1703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solidFill>
                  <a:srgbClr val="FF0000"/>
                </a:solidFill>
              </a:rPr>
              <a:t>RangeSensor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(LiDAR)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3FD89D4-BAEF-CA8B-EC54-1D741918F9A8}"/>
              </a:ext>
            </a:extLst>
          </p:cNvPr>
          <p:cNvCxnSpPr>
            <a:cxnSpLocks/>
            <a:stCxn id="18" idx="3"/>
            <a:endCxn id="6" idx="2"/>
          </p:cNvCxnSpPr>
          <p:nvPr/>
        </p:nvCxnSpPr>
        <p:spPr>
          <a:xfrm>
            <a:off x="5503422" y="4265654"/>
            <a:ext cx="888095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FE823D-BCFF-F105-B78E-F135C2746202}"/>
              </a:ext>
            </a:extLst>
          </p:cNvPr>
          <p:cNvSpPr txBox="1"/>
          <p:nvPr/>
        </p:nvSpPr>
        <p:spPr>
          <a:xfrm>
            <a:off x="3796078" y="3942488"/>
            <a:ext cx="170734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Camera</a:t>
            </a: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(RGBD</a:t>
            </a:r>
            <a:r>
              <a:rPr lang="ja-JP" altLang="en-US" dirty="0">
                <a:solidFill>
                  <a:srgbClr val="FF0000"/>
                </a:solidFill>
              </a:rPr>
              <a:t>カメラ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727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3D6095-740D-7C84-1844-3FC329C2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推奨</a:t>
            </a:r>
            <a:r>
              <a:rPr lang="ja-JP" altLang="en-US" dirty="0"/>
              <a:t>スペック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595FD0-BC92-D0F8-6BFD-6D806FF10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20812" cy="4584458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CPU</a:t>
            </a:r>
          </a:p>
          <a:p>
            <a:pPr lvl="1"/>
            <a:r>
              <a:rPr lang="ja-JP" altLang="en-US" dirty="0"/>
              <a:t>インテル</a:t>
            </a:r>
            <a:r>
              <a:rPr lang="en-US" altLang="ja-JP" dirty="0"/>
              <a:t>Core</a:t>
            </a:r>
            <a:r>
              <a:rPr lang="ja-JP" altLang="en-US" dirty="0"/>
              <a:t>プロセッサ第</a:t>
            </a:r>
            <a:r>
              <a:rPr lang="en-US" altLang="ja-JP" dirty="0"/>
              <a:t>13</a:t>
            </a:r>
            <a:r>
              <a:rPr lang="ja-JP" altLang="en-US" dirty="0"/>
              <a:t>世代以降ならまず問題なし</a:t>
            </a:r>
            <a:endParaRPr lang="en-US" altLang="ja-JP" dirty="0"/>
          </a:p>
          <a:p>
            <a:pPr lvl="1"/>
            <a:r>
              <a:rPr lang="en-US" altLang="ja-JP" dirty="0" err="1"/>
              <a:t>Choreonoid</a:t>
            </a:r>
            <a:r>
              <a:rPr lang="ja-JP" altLang="en-US" dirty="0"/>
              <a:t>本体をビルドする際はコア数が多いほどよい</a:t>
            </a:r>
            <a:endParaRPr kumimoji="1" lang="en-US" altLang="ja-JP" dirty="0"/>
          </a:p>
          <a:p>
            <a:r>
              <a:rPr kumimoji="1" lang="ja-JP" altLang="en-US" dirty="0"/>
              <a:t>メモリ</a:t>
            </a:r>
            <a:endParaRPr kumimoji="1" lang="en-US" altLang="ja-JP" dirty="0"/>
          </a:p>
          <a:p>
            <a:pPr lvl="1"/>
            <a:r>
              <a:rPr lang="en-US" altLang="ja-JP" dirty="0"/>
              <a:t>8GB</a:t>
            </a:r>
            <a:r>
              <a:rPr lang="ja-JP" altLang="en-US" dirty="0"/>
              <a:t>以上</a:t>
            </a:r>
            <a:endParaRPr lang="en-US" altLang="ja-JP" dirty="0"/>
          </a:p>
          <a:p>
            <a:pPr lvl="1"/>
            <a:r>
              <a:rPr lang="ja-JP" altLang="en-US" dirty="0"/>
              <a:t>並列ビルドする場合は並列数に見合うメモリ容量</a:t>
            </a:r>
            <a:endParaRPr lang="en-US" altLang="ja-JP" dirty="0"/>
          </a:p>
          <a:p>
            <a:r>
              <a:rPr kumimoji="1" lang="en-US" altLang="ja-JP" dirty="0"/>
              <a:t>GPU</a:t>
            </a:r>
          </a:p>
          <a:p>
            <a:pPr lvl="1"/>
            <a:r>
              <a:rPr lang="en-US" altLang="ja-JP" dirty="0"/>
              <a:t>CPU</a:t>
            </a:r>
            <a:r>
              <a:rPr lang="ja-JP" altLang="en-US" dirty="0"/>
              <a:t>内臓／外付けとも、最近のものなら問題なし</a:t>
            </a:r>
            <a:endParaRPr lang="en-US" altLang="ja-JP" dirty="0"/>
          </a:p>
          <a:p>
            <a:r>
              <a:rPr kumimoji="1" lang="ja-JP" altLang="en-US" dirty="0"/>
              <a:t>ディスプレイ解像度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フル</a:t>
            </a:r>
            <a:r>
              <a:rPr kumimoji="1" lang="en-US" altLang="ja-JP" dirty="0"/>
              <a:t>HD</a:t>
            </a:r>
            <a:r>
              <a:rPr kumimoji="1" lang="ja-JP" altLang="en-US" dirty="0"/>
              <a:t>以上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284893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EB2DB5-C890-21D7-8419-B4456FEA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216" y="35170"/>
            <a:ext cx="7886700" cy="1325563"/>
          </a:xfrm>
        </p:spPr>
        <p:txBody>
          <a:bodyPr/>
          <a:lstStyle/>
          <a:p>
            <a:r>
              <a:rPr lang="ja-JP" altLang="en-US" dirty="0"/>
              <a:t>レンジ</a:t>
            </a:r>
            <a:r>
              <a:rPr kumimoji="1" lang="ja-JP" altLang="en-US" dirty="0"/>
              <a:t>センサ</a:t>
            </a:r>
            <a:r>
              <a:rPr kumimoji="1" lang="en-US" altLang="ja-JP" dirty="0"/>
              <a:t>(LiDAR)</a:t>
            </a:r>
            <a:r>
              <a:rPr kumimoji="1" lang="ja-JP" altLang="en-US" dirty="0"/>
              <a:t>の追加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7084972-EB1C-6955-DF97-99856F1469BD}"/>
              </a:ext>
            </a:extLst>
          </p:cNvPr>
          <p:cNvSpPr txBox="1"/>
          <p:nvPr/>
        </p:nvSpPr>
        <p:spPr>
          <a:xfrm>
            <a:off x="808892" y="1193307"/>
            <a:ext cx="7526216" cy="5447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-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name: 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TiltLink</a:t>
            </a:r>
            <a:endParaRPr lang="en-US" altLang="ja-JP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…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elements: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-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type: Shape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…</a:t>
            </a:r>
          </a:p>
          <a:p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</a:t>
            </a:r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</a:p>
          <a:p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type: Transform</a:t>
            </a:r>
          </a:p>
          <a:p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translation: [ 0, 0, 0.04585 ]</a:t>
            </a:r>
          </a:p>
          <a:p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elements:</a:t>
            </a:r>
          </a:p>
          <a:p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-</a:t>
            </a:r>
          </a:p>
          <a:p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type: </a:t>
            </a:r>
            <a:r>
              <a:rPr lang="en-US" altLang="ja-JP" sz="12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RangeSensor</a:t>
            </a:r>
            <a:endParaRPr lang="en-US" altLang="ja-JP" sz="12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name: VLP_16</a:t>
            </a:r>
          </a:p>
          <a:p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2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optical_frame</a:t>
            </a:r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robotics</a:t>
            </a:r>
          </a:p>
          <a:p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2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yaw_range</a:t>
            </a:r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360.0</a:t>
            </a:r>
          </a:p>
          <a:p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2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yaw_step</a:t>
            </a:r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 0.4</a:t>
            </a:r>
          </a:p>
          <a:p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2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pitch_range</a:t>
            </a:r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30.0</a:t>
            </a:r>
          </a:p>
          <a:p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2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pitch_step</a:t>
            </a:r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2.0</a:t>
            </a:r>
          </a:p>
          <a:p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2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scan_rate</a:t>
            </a:r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 20</a:t>
            </a:r>
          </a:p>
          <a:p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2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max_distance</a:t>
            </a:r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100.0</a:t>
            </a:r>
          </a:p>
          <a:p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2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detection_rate</a:t>
            </a:r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0.9</a:t>
            </a:r>
          </a:p>
          <a:p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2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error_deviation</a:t>
            </a:r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0.01</a:t>
            </a:r>
          </a:p>
          <a:p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-</a:t>
            </a:r>
          </a:p>
          <a:p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type: Shape</a:t>
            </a:r>
          </a:p>
          <a:p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rotation: [ 1, 0, 0, 90 ]</a:t>
            </a:r>
          </a:p>
          <a:p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geometry: { type: Cylinder, radius: 0.05165, height: 0.0717 }</a:t>
            </a:r>
          </a:p>
          <a:p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appearance:</a:t>
            </a:r>
          </a:p>
          <a:p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material: { diffuse: [ 0, 0, 1 ], specular: [ 1, 1, 1 ] 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A641D5-1AB7-01BA-84C9-B2E9F666F403}"/>
              </a:ext>
            </a:extLst>
          </p:cNvPr>
          <p:cNvSpPr txBox="1"/>
          <p:nvPr/>
        </p:nvSpPr>
        <p:spPr>
          <a:xfrm>
            <a:off x="3648980" y="1978003"/>
            <a:ext cx="458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※ </a:t>
            </a:r>
            <a:r>
              <a:rPr kumimoji="1" lang="ja-JP" altLang="en-US" sz="2400" dirty="0"/>
              <a:t>センサの質量等は無視します</a:t>
            </a:r>
          </a:p>
        </p:txBody>
      </p:sp>
    </p:spTree>
    <p:extLst>
      <p:ext uri="{BB962C8B-B14F-4D97-AF65-F5344CB8AC3E}">
        <p14:creationId xmlns:p14="http://schemas.microsoft.com/office/powerpoint/2010/main" val="405707407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C31158-2C53-CC2D-7415-BBAB5EA5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1113"/>
            <a:ext cx="7886700" cy="1325563"/>
          </a:xfrm>
        </p:spPr>
        <p:txBody>
          <a:bodyPr/>
          <a:lstStyle/>
          <a:p>
            <a:r>
              <a:rPr kumimoji="1" lang="ja-JP" altLang="en-US" dirty="0"/>
              <a:t>光学フレーム座標系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BA4327-79C7-45F0-5A7D-66FEFD25F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7592"/>
            <a:ext cx="7886700" cy="602042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“</a:t>
            </a:r>
            <a:r>
              <a:rPr lang="en-US" altLang="ja-JP" dirty="0" err="1"/>
              <a:t>optical_frame</a:t>
            </a:r>
            <a:r>
              <a:rPr lang="en-US" altLang="ja-JP" dirty="0"/>
              <a:t>” </a:t>
            </a:r>
            <a:r>
              <a:rPr lang="ja-JP" altLang="en-US" dirty="0"/>
              <a:t>フィールドで指定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E9E7801C-3552-4E14-EB67-2B91624E3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660077"/>
              </p:ext>
            </p:extLst>
          </p:nvPr>
        </p:nvGraphicFramePr>
        <p:xfrm>
          <a:off x="378717" y="1937702"/>
          <a:ext cx="8389600" cy="4700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341">
                  <a:extLst>
                    <a:ext uri="{9D8B030D-6E8A-4147-A177-3AD203B41FA5}">
                      <a16:colId xmlns:a16="http://schemas.microsoft.com/office/drawing/2014/main" val="1362857553"/>
                    </a:ext>
                  </a:extLst>
                </a:gridCol>
                <a:gridCol w="2334907">
                  <a:extLst>
                    <a:ext uri="{9D8B030D-6E8A-4147-A177-3AD203B41FA5}">
                      <a16:colId xmlns:a16="http://schemas.microsoft.com/office/drawing/2014/main" val="1542123550"/>
                    </a:ext>
                  </a:extLst>
                </a:gridCol>
                <a:gridCol w="2300755">
                  <a:extLst>
                    <a:ext uri="{9D8B030D-6E8A-4147-A177-3AD203B41FA5}">
                      <a16:colId xmlns:a16="http://schemas.microsoft.com/office/drawing/2014/main" val="3522017283"/>
                    </a:ext>
                  </a:extLst>
                </a:gridCol>
                <a:gridCol w="2216597">
                  <a:extLst>
                    <a:ext uri="{9D8B030D-6E8A-4147-A177-3AD203B41FA5}">
                      <a16:colId xmlns:a16="http://schemas.microsoft.com/office/drawing/2014/main" val="3322324850"/>
                    </a:ext>
                  </a:extLst>
                </a:gridCol>
              </a:tblGrid>
              <a:tr h="5344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シンボル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“</a:t>
                      </a:r>
                      <a:r>
                        <a:rPr kumimoji="1" lang="en-US" altLang="ja-JP" sz="2000" dirty="0" err="1"/>
                        <a:t>gl</a:t>
                      </a:r>
                      <a:r>
                        <a:rPr kumimoji="1" lang="en-US" altLang="ja-JP" sz="2000" dirty="0"/>
                        <a:t>”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“cv”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“robotics”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219062"/>
                  </a:ext>
                </a:extLst>
              </a:tr>
              <a:tr h="47007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システム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OpenGL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OpenCV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ROS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043413"/>
                  </a:ext>
                </a:extLst>
              </a:tr>
              <a:tr h="4893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前方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-Z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Z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X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082715"/>
                  </a:ext>
                </a:extLst>
              </a:tr>
              <a:tr h="54735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鉛直上向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Y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-Y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Z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373143"/>
                  </a:ext>
                </a:extLst>
              </a:tr>
              <a:tr h="265948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図示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2622105"/>
                  </a:ext>
                </a:extLst>
              </a:tr>
            </a:tbl>
          </a:graphicData>
        </a:graphic>
      </p:graphicFrame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205AB2C-6BD4-9ABF-7CC9-2B50A9626F08}"/>
              </a:ext>
            </a:extLst>
          </p:cNvPr>
          <p:cNvGrpSpPr/>
          <p:nvPr/>
        </p:nvGrpSpPr>
        <p:grpSpPr>
          <a:xfrm>
            <a:off x="2129421" y="5674729"/>
            <a:ext cx="594129" cy="664524"/>
            <a:chOff x="4333875" y="3280109"/>
            <a:chExt cx="942976" cy="1054705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8F0A66D-5B5F-A7C1-32DD-EB72291B7364}"/>
                </a:ext>
              </a:extLst>
            </p:cNvPr>
            <p:cNvSpPr/>
            <p:nvPr/>
          </p:nvSpPr>
          <p:spPr>
            <a:xfrm>
              <a:off x="4486275" y="3280109"/>
              <a:ext cx="790576" cy="9852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A9BCB0D9-AB02-3F04-BF87-F527C6D8EE01}"/>
                </a:ext>
              </a:extLst>
            </p:cNvPr>
            <p:cNvSpPr/>
            <p:nvPr/>
          </p:nvSpPr>
          <p:spPr>
            <a:xfrm>
              <a:off x="4336960" y="3739166"/>
              <a:ext cx="470079" cy="595648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C39BCACF-D168-62C3-3938-E16E163AF9A3}"/>
                </a:ext>
              </a:extLst>
            </p:cNvPr>
            <p:cNvSpPr/>
            <p:nvPr/>
          </p:nvSpPr>
          <p:spPr>
            <a:xfrm>
              <a:off x="4803821" y="3457977"/>
              <a:ext cx="341290" cy="875763"/>
            </a:xfrm>
            <a:custGeom>
              <a:avLst/>
              <a:gdLst>
                <a:gd name="connsiteX0" fmla="*/ 0 w 328411"/>
                <a:gd name="connsiteY0" fmla="*/ 283336 h 862885"/>
                <a:gd name="connsiteX1" fmla="*/ 328411 w 328411"/>
                <a:gd name="connsiteY1" fmla="*/ 0 h 862885"/>
                <a:gd name="connsiteX2" fmla="*/ 321971 w 328411"/>
                <a:gd name="connsiteY2" fmla="*/ 682581 h 862885"/>
                <a:gd name="connsiteX3" fmla="*/ 51515 w 328411"/>
                <a:gd name="connsiteY3" fmla="*/ 862885 h 862885"/>
                <a:gd name="connsiteX4" fmla="*/ 0 w 328411"/>
                <a:gd name="connsiteY4" fmla="*/ 283336 h 862885"/>
                <a:gd name="connsiteX0" fmla="*/ 25758 w 354169"/>
                <a:gd name="connsiteY0" fmla="*/ 283336 h 856445"/>
                <a:gd name="connsiteX1" fmla="*/ 354169 w 354169"/>
                <a:gd name="connsiteY1" fmla="*/ 0 h 856445"/>
                <a:gd name="connsiteX2" fmla="*/ 347729 w 354169"/>
                <a:gd name="connsiteY2" fmla="*/ 682581 h 856445"/>
                <a:gd name="connsiteX3" fmla="*/ 0 w 354169"/>
                <a:gd name="connsiteY3" fmla="*/ 856445 h 856445"/>
                <a:gd name="connsiteX4" fmla="*/ 25758 w 354169"/>
                <a:gd name="connsiteY4" fmla="*/ 283336 h 856445"/>
                <a:gd name="connsiteX0" fmla="*/ 12879 w 341290"/>
                <a:gd name="connsiteY0" fmla="*/ 283336 h 875763"/>
                <a:gd name="connsiteX1" fmla="*/ 341290 w 341290"/>
                <a:gd name="connsiteY1" fmla="*/ 0 h 875763"/>
                <a:gd name="connsiteX2" fmla="*/ 334850 w 341290"/>
                <a:gd name="connsiteY2" fmla="*/ 682581 h 875763"/>
                <a:gd name="connsiteX3" fmla="*/ 0 w 341290"/>
                <a:gd name="connsiteY3" fmla="*/ 875763 h 875763"/>
                <a:gd name="connsiteX4" fmla="*/ 12879 w 341290"/>
                <a:gd name="connsiteY4" fmla="*/ 283336 h 875763"/>
                <a:gd name="connsiteX0" fmla="*/ 12879 w 341290"/>
                <a:gd name="connsiteY0" fmla="*/ 283336 h 875763"/>
                <a:gd name="connsiteX1" fmla="*/ 341290 w 341290"/>
                <a:gd name="connsiteY1" fmla="*/ 0 h 875763"/>
                <a:gd name="connsiteX2" fmla="*/ 334850 w 341290"/>
                <a:gd name="connsiteY2" fmla="*/ 619081 h 875763"/>
                <a:gd name="connsiteX3" fmla="*/ 0 w 341290"/>
                <a:gd name="connsiteY3" fmla="*/ 875763 h 875763"/>
                <a:gd name="connsiteX4" fmla="*/ 12879 w 341290"/>
                <a:gd name="connsiteY4" fmla="*/ 283336 h 875763"/>
                <a:gd name="connsiteX0" fmla="*/ 12879 w 341290"/>
                <a:gd name="connsiteY0" fmla="*/ 283336 h 875763"/>
                <a:gd name="connsiteX1" fmla="*/ 341290 w 341290"/>
                <a:gd name="connsiteY1" fmla="*/ 0 h 875763"/>
                <a:gd name="connsiteX2" fmla="*/ 328500 w 341290"/>
                <a:gd name="connsiteY2" fmla="*/ 571456 h 875763"/>
                <a:gd name="connsiteX3" fmla="*/ 0 w 341290"/>
                <a:gd name="connsiteY3" fmla="*/ 875763 h 875763"/>
                <a:gd name="connsiteX4" fmla="*/ 12879 w 341290"/>
                <a:gd name="connsiteY4" fmla="*/ 283336 h 875763"/>
                <a:gd name="connsiteX0" fmla="*/ 12879 w 341290"/>
                <a:gd name="connsiteY0" fmla="*/ 283336 h 875763"/>
                <a:gd name="connsiteX1" fmla="*/ 341290 w 341290"/>
                <a:gd name="connsiteY1" fmla="*/ 0 h 875763"/>
                <a:gd name="connsiteX2" fmla="*/ 338025 w 341290"/>
                <a:gd name="connsiteY2" fmla="*/ 571456 h 875763"/>
                <a:gd name="connsiteX3" fmla="*/ 0 w 341290"/>
                <a:gd name="connsiteY3" fmla="*/ 875763 h 875763"/>
                <a:gd name="connsiteX4" fmla="*/ 12879 w 341290"/>
                <a:gd name="connsiteY4" fmla="*/ 283336 h 875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290" h="875763">
                  <a:moveTo>
                    <a:pt x="12879" y="283336"/>
                  </a:moveTo>
                  <a:lnTo>
                    <a:pt x="341290" y="0"/>
                  </a:lnTo>
                  <a:cubicBezTo>
                    <a:pt x="339143" y="227527"/>
                    <a:pt x="340172" y="343929"/>
                    <a:pt x="338025" y="571456"/>
                  </a:cubicBezTo>
                  <a:lnTo>
                    <a:pt x="0" y="875763"/>
                  </a:lnTo>
                  <a:lnTo>
                    <a:pt x="12879" y="283336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BF6AA135-05BA-74BE-0FE5-E4A4EC1A15C3}"/>
                </a:ext>
              </a:extLst>
            </p:cNvPr>
            <p:cNvSpPr/>
            <p:nvPr/>
          </p:nvSpPr>
          <p:spPr>
            <a:xfrm>
              <a:off x="4333875" y="3463925"/>
              <a:ext cx="812800" cy="273050"/>
            </a:xfrm>
            <a:custGeom>
              <a:avLst/>
              <a:gdLst>
                <a:gd name="connsiteX0" fmla="*/ 0 w 819150"/>
                <a:gd name="connsiteY0" fmla="*/ 266700 h 273050"/>
                <a:gd name="connsiteX1" fmla="*/ 298450 w 819150"/>
                <a:gd name="connsiteY1" fmla="*/ 0 h 273050"/>
                <a:gd name="connsiteX2" fmla="*/ 819150 w 819150"/>
                <a:gd name="connsiteY2" fmla="*/ 0 h 273050"/>
                <a:gd name="connsiteX3" fmla="*/ 495300 w 819150"/>
                <a:gd name="connsiteY3" fmla="*/ 273050 h 273050"/>
                <a:gd name="connsiteX4" fmla="*/ 0 w 819150"/>
                <a:gd name="connsiteY4" fmla="*/ 266700 h 273050"/>
                <a:gd name="connsiteX0" fmla="*/ 0 w 812800"/>
                <a:gd name="connsiteY0" fmla="*/ 269875 h 273050"/>
                <a:gd name="connsiteX1" fmla="*/ 292100 w 812800"/>
                <a:gd name="connsiteY1" fmla="*/ 0 h 273050"/>
                <a:gd name="connsiteX2" fmla="*/ 812800 w 812800"/>
                <a:gd name="connsiteY2" fmla="*/ 0 h 273050"/>
                <a:gd name="connsiteX3" fmla="*/ 488950 w 812800"/>
                <a:gd name="connsiteY3" fmla="*/ 273050 h 273050"/>
                <a:gd name="connsiteX4" fmla="*/ 0 w 812800"/>
                <a:gd name="connsiteY4" fmla="*/ 269875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2800" h="273050">
                  <a:moveTo>
                    <a:pt x="0" y="269875"/>
                  </a:moveTo>
                  <a:lnTo>
                    <a:pt x="292100" y="0"/>
                  </a:lnTo>
                  <a:lnTo>
                    <a:pt x="812800" y="0"/>
                  </a:lnTo>
                  <a:lnTo>
                    <a:pt x="488950" y="273050"/>
                  </a:lnTo>
                  <a:lnTo>
                    <a:pt x="0" y="269875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9E0D60F-2259-DFD6-90FE-4BBD3BCFBDFB}"/>
              </a:ext>
            </a:extLst>
          </p:cNvPr>
          <p:cNvCxnSpPr>
            <a:cxnSpLocks/>
          </p:cNvCxnSpPr>
          <p:nvPr/>
        </p:nvCxnSpPr>
        <p:spPr>
          <a:xfrm flipH="1">
            <a:off x="2723550" y="5168099"/>
            <a:ext cx="491924" cy="5066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CE62205-C15A-0DB2-5A66-57E575335BBE}"/>
              </a:ext>
            </a:extLst>
          </p:cNvPr>
          <p:cNvCxnSpPr>
            <a:cxnSpLocks/>
          </p:cNvCxnSpPr>
          <p:nvPr/>
        </p:nvCxnSpPr>
        <p:spPr>
          <a:xfrm>
            <a:off x="3215474" y="5168099"/>
            <a:ext cx="7060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C058164-B69B-076F-EA82-973B4420C94C}"/>
              </a:ext>
            </a:extLst>
          </p:cNvPr>
          <p:cNvCxnSpPr>
            <a:cxnSpLocks/>
          </p:cNvCxnSpPr>
          <p:nvPr/>
        </p:nvCxnSpPr>
        <p:spPr>
          <a:xfrm flipV="1">
            <a:off x="3215474" y="4456256"/>
            <a:ext cx="0" cy="7118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08B917D-ABE7-2A4E-CC25-43E9AE51B4A8}"/>
              </a:ext>
            </a:extLst>
          </p:cNvPr>
          <p:cNvSpPr txBox="1"/>
          <p:nvPr/>
        </p:nvSpPr>
        <p:spPr>
          <a:xfrm>
            <a:off x="3713582" y="5190581"/>
            <a:ext cx="296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X</a:t>
            </a:r>
            <a:endParaRPr kumimoji="1" lang="ja-JP" altLang="en-US" sz="20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C57DF32-5479-B927-A321-4B348E766235}"/>
              </a:ext>
            </a:extLst>
          </p:cNvPr>
          <p:cNvSpPr txBox="1"/>
          <p:nvPr/>
        </p:nvSpPr>
        <p:spPr>
          <a:xfrm>
            <a:off x="3020737" y="4056145"/>
            <a:ext cx="296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Y</a:t>
            </a:r>
            <a:endParaRPr kumimoji="1" lang="ja-JP" altLang="en-US" sz="20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0D7ECA8-B765-5CD5-6295-B60AEDF83D75}"/>
              </a:ext>
            </a:extLst>
          </p:cNvPr>
          <p:cNvSpPr txBox="1"/>
          <p:nvPr/>
        </p:nvSpPr>
        <p:spPr>
          <a:xfrm>
            <a:off x="2504556" y="5184468"/>
            <a:ext cx="296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Z</a:t>
            </a:r>
            <a:endParaRPr kumimoji="1" lang="ja-JP" altLang="en-US" sz="2000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2E540AC7-5B24-140B-3315-9A911213613A}"/>
              </a:ext>
            </a:extLst>
          </p:cNvPr>
          <p:cNvGrpSpPr/>
          <p:nvPr/>
        </p:nvGrpSpPr>
        <p:grpSpPr>
          <a:xfrm>
            <a:off x="4461830" y="5674729"/>
            <a:ext cx="594129" cy="664524"/>
            <a:chOff x="4333875" y="3280109"/>
            <a:chExt cx="942976" cy="1054705"/>
          </a:xfrm>
        </p:grpSpPr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72FE368B-0CDB-0CA5-441B-9D2FBD14619F}"/>
                </a:ext>
              </a:extLst>
            </p:cNvPr>
            <p:cNvSpPr/>
            <p:nvPr/>
          </p:nvSpPr>
          <p:spPr>
            <a:xfrm>
              <a:off x="4486275" y="3280109"/>
              <a:ext cx="790576" cy="9852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88C74ED6-09A9-8195-0A18-348B1ADA289E}"/>
                </a:ext>
              </a:extLst>
            </p:cNvPr>
            <p:cNvSpPr/>
            <p:nvPr/>
          </p:nvSpPr>
          <p:spPr>
            <a:xfrm>
              <a:off x="4336960" y="3739166"/>
              <a:ext cx="470079" cy="595648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リーフォーム: 図形 27">
              <a:extLst>
                <a:ext uri="{FF2B5EF4-FFF2-40B4-BE49-F238E27FC236}">
                  <a16:creationId xmlns:a16="http://schemas.microsoft.com/office/drawing/2014/main" id="{C8BAE3A8-D67E-F39D-DBA4-5F2B689DB372}"/>
                </a:ext>
              </a:extLst>
            </p:cNvPr>
            <p:cNvSpPr/>
            <p:nvPr/>
          </p:nvSpPr>
          <p:spPr>
            <a:xfrm>
              <a:off x="4803821" y="3457977"/>
              <a:ext cx="341290" cy="875763"/>
            </a:xfrm>
            <a:custGeom>
              <a:avLst/>
              <a:gdLst>
                <a:gd name="connsiteX0" fmla="*/ 0 w 328411"/>
                <a:gd name="connsiteY0" fmla="*/ 283336 h 862885"/>
                <a:gd name="connsiteX1" fmla="*/ 328411 w 328411"/>
                <a:gd name="connsiteY1" fmla="*/ 0 h 862885"/>
                <a:gd name="connsiteX2" fmla="*/ 321971 w 328411"/>
                <a:gd name="connsiteY2" fmla="*/ 682581 h 862885"/>
                <a:gd name="connsiteX3" fmla="*/ 51515 w 328411"/>
                <a:gd name="connsiteY3" fmla="*/ 862885 h 862885"/>
                <a:gd name="connsiteX4" fmla="*/ 0 w 328411"/>
                <a:gd name="connsiteY4" fmla="*/ 283336 h 862885"/>
                <a:gd name="connsiteX0" fmla="*/ 25758 w 354169"/>
                <a:gd name="connsiteY0" fmla="*/ 283336 h 856445"/>
                <a:gd name="connsiteX1" fmla="*/ 354169 w 354169"/>
                <a:gd name="connsiteY1" fmla="*/ 0 h 856445"/>
                <a:gd name="connsiteX2" fmla="*/ 347729 w 354169"/>
                <a:gd name="connsiteY2" fmla="*/ 682581 h 856445"/>
                <a:gd name="connsiteX3" fmla="*/ 0 w 354169"/>
                <a:gd name="connsiteY3" fmla="*/ 856445 h 856445"/>
                <a:gd name="connsiteX4" fmla="*/ 25758 w 354169"/>
                <a:gd name="connsiteY4" fmla="*/ 283336 h 856445"/>
                <a:gd name="connsiteX0" fmla="*/ 12879 w 341290"/>
                <a:gd name="connsiteY0" fmla="*/ 283336 h 875763"/>
                <a:gd name="connsiteX1" fmla="*/ 341290 w 341290"/>
                <a:gd name="connsiteY1" fmla="*/ 0 h 875763"/>
                <a:gd name="connsiteX2" fmla="*/ 334850 w 341290"/>
                <a:gd name="connsiteY2" fmla="*/ 682581 h 875763"/>
                <a:gd name="connsiteX3" fmla="*/ 0 w 341290"/>
                <a:gd name="connsiteY3" fmla="*/ 875763 h 875763"/>
                <a:gd name="connsiteX4" fmla="*/ 12879 w 341290"/>
                <a:gd name="connsiteY4" fmla="*/ 283336 h 875763"/>
                <a:gd name="connsiteX0" fmla="*/ 12879 w 341290"/>
                <a:gd name="connsiteY0" fmla="*/ 283336 h 875763"/>
                <a:gd name="connsiteX1" fmla="*/ 341290 w 341290"/>
                <a:gd name="connsiteY1" fmla="*/ 0 h 875763"/>
                <a:gd name="connsiteX2" fmla="*/ 334850 w 341290"/>
                <a:gd name="connsiteY2" fmla="*/ 619081 h 875763"/>
                <a:gd name="connsiteX3" fmla="*/ 0 w 341290"/>
                <a:gd name="connsiteY3" fmla="*/ 875763 h 875763"/>
                <a:gd name="connsiteX4" fmla="*/ 12879 w 341290"/>
                <a:gd name="connsiteY4" fmla="*/ 283336 h 875763"/>
                <a:gd name="connsiteX0" fmla="*/ 12879 w 341290"/>
                <a:gd name="connsiteY0" fmla="*/ 283336 h 875763"/>
                <a:gd name="connsiteX1" fmla="*/ 341290 w 341290"/>
                <a:gd name="connsiteY1" fmla="*/ 0 h 875763"/>
                <a:gd name="connsiteX2" fmla="*/ 328500 w 341290"/>
                <a:gd name="connsiteY2" fmla="*/ 571456 h 875763"/>
                <a:gd name="connsiteX3" fmla="*/ 0 w 341290"/>
                <a:gd name="connsiteY3" fmla="*/ 875763 h 875763"/>
                <a:gd name="connsiteX4" fmla="*/ 12879 w 341290"/>
                <a:gd name="connsiteY4" fmla="*/ 283336 h 875763"/>
                <a:gd name="connsiteX0" fmla="*/ 12879 w 341290"/>
                <a:gd name="connsiteY0" fmla="*/ 283336 h 875763"/>
                <a:gd name="connsiteX1" fmla="*/ 341290 w 341290"/>
                <a:gd name="connsiteY1" fmla="*/ 0 h 875763"/>
                <a:gd name="connsiteX2" fmla="*/ 338025 w 341290"/>
                <a:gd name="connsiteY2" fmla="*/ 571456 h 875763"/>
                <a:gd name="connsiteX3" fmla="*/ 0 w 341290"/>
                <a:gd name="connsiteY3" fmla="*/ 875763 h 875763"/>
                <a:gd name="connsiteX4" fmla="*/ 12879 w 341290"/>
                <a:gd name="connsiteY4" fmla="*/ 283336 h 875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290" h="875763">
                  <a:moveTo>
                    <a:pt x="12879" y="283336"/>
                  </a:moveTo>
                  <a:lnTo>
                    <a:pt x="341290" y="0"/>
                  </a:lnTo>
                  <a:cubicBezTo>
                    <a:pt x="339143" y="227527"/>
                    <a:pt x="340172" y="343929"/>
                    <a:pt x="338025" y="571456"/>
                  </a:cubicBezTo>
                  <a:lnTo>
                    <a:pt x="0" y="875763"/>
                  </a:lnTo>
                  <a:lnTo>
                    <a:pt x="12879" y="283336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519BEEF8-0AE4-0DCD-6212-0C53F63A6B93}"/>
                </a:ext>
              </a:extLst>
            </p:cNvPr>
            <p:cNvSpPr/>
            <p:nvPr/>
          </p:nvSpPr>
          <p:spPr>
            <a:xfrm>
              <a:off x="4333875" y="3463925"/>
              <a:ext cx="812800" cy="273050"/>
            </a:xfrm>
            <a:custGeom>
              <a:avLst/>
              <a:gdLst>
                <a:gd name="connsiteX0" fmla="*/ 0 w 819150"/>
                <a:gd name="connsiteY0" fmla="*/ 266700 h 273050"/>
                <a:gd name="connsiteX1" fmla="*/ 298450 w 819150"/>
                <a:gd name="connsiteY1" fmla="*/ 0 h 273050"/>
                <a:gd name="connsiteX2" fmla="*/ 819150 w 819150"/>
                <a:gd name="connsiteY2" fmla="*/ 0 h 273050"/>
                <a:gd name="connsiteX3" fmla="*/ 495300 w 819150"/>
                <a:gd name="connsiteY3" fmla="*/ 273050 h 273050"/>
                <a:gd name="connsiteX4" fmla="*/ 0 w 819150"/>
                <a:gd name="connsiteY4" fmla="*/ 266700 h 273050"/>
                <a:gd name="connsiteX0" fmla="*/ 0 w 812800"/>
                <a:gd name="connsiteY0" fmla="*/ 269875 h 273050"/>
                <a:gd name="connsiteX1" fmla="*/ 292100 w 812800"/>
                <a:gd name="connsiteY1" fmla="*/ 0 h 273050"/>
                <a:gd name="connsiteX2" fmla="*/ 812800 w 812800"/>
                <a:gd name="connsiteY2" fmla="*/ 0 h 273050"/>
                <a:gd name="connsiteX3" fmla="*/ 488950 w 812800"/>
                <a:gd name="connsiteY3" fmla="*/ 273050 h 273050"/>
                <a:gd name="connsiteX4" fmla="*/ 0 w 812800"/>
                <a:gd name="connsiteY4" fmla="*/ 269875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2800" h="273050">
                  <a:moveTo>
                    <a:pt x="0" y="269875"/>
                  </a:moveTo>
                  <a:lnTo>
                    <a:pt x="292100" y="0"/>
                  </a:lnTo>
                  <a:lnTo>
                    <a:pt x="812800" y="0"/>
                  </a:lnTo>
                  <a:lnTo>
                    <a:pt x="488950" y="273050"/>
                  </a:lnTo>
                  <a:lnTo>
                    <a:pt x="0" y="269875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E08516B-07C3-8817-4366-F324664955A2}"/>
              </a:ext>
            </a:extLst>
          </p:cNvPr>
          <p:cNvCxnSpPr>
            <a:cxnSpLocks/>
          </p:cNvCxnSpPr>
          <p:nvPr/>
        </p:nvCxnSpPr>
        <p:spPr>
          <a:xfrm flipV="1">
            <a:off x="5276622" y="4426515"/>
            <a:ext cx="600091" cy="6092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2EF0FA8-6E2F-8EDD-3773-852E80354226}"/>
              </a:ext>
            </a:extLst>
          </p:cNvPr>
          <p:cNvCxnSpPr>
            <a:cxnSpLocks/>
          </p:cNvCxnSpPr>
          <p:nvPr/>
        </p:nvCxnSpPr>
        <p:spPr>
          <a:xfrm>
            <a:off x="5276622" y="5035752"/>
            <a:ext cx="7060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5B8B8367-DED6-CB68-341B-AE2B90DAB17E}"/>
              </a:ext>
            </a:extLst>
          </p:cNvPr>
          <p:cNvCxnSpPr>
            <a:cxnSpLocks/>
          </p:cNvCxnSpPr>
          <p:nvPr/>
        </p:nvCxnSpPr>
        <p:spPr>
          <a:xfrm>
            <a:off x="5276622" y="5035752"/>
            <a:ext cx="0" cy="708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B9F7A31-7A2D-77A6-D54A-5AB85C122DD3}"/>
              </a:ext>
            </a:extLst>
          </p:cNvPr>
          <p:cNvSpPr txBox="1"/>
          <p:nvPr/>
        </p:nvSpPr>
        <p:spPr>
          <a:xfrm>
            <a:off x="5774730" y="5058234"/>
            <a:ext cx="296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X</a:t>
            </a:r>
            <a:endParaRPr kumimoji="1" lang="ja-JP" altLang="en-US" sz="20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80C81D3-56EA-494C-E4BB-4695457E9056}"/>
              </a:ext>
            </a:extLst>
          </p:cNvPr>
          <p:cNvSpPr txBox="1"/>
          <p:nvPr/>
        </p:nvSpPr>
        <p:spPr>
          <a:xfrm>
            <a:off x="5338664" y="5490368"/>
            <a:ext cx="296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Y</a:t>
            </a:r>
            <a:endParaRPr kumimoji="1" lang="ja-JP" altLang="en-US" sz="20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5C93051-7304-96E7-2A30-49F54A34E8E0}"/>
              </a:ext>
            </a:extLst>
          </p:cNvPr>
          <p:cNvSpPr txBox="1"/>
          <p:nvPr/>
        </p:nvSpPr>
        <p:spPr>
          <a:xfrm>
            <a:off x="5793165" y="4063909"/>
            <a:ext cx="296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Z</a:t>
            </a:r>
            <a:endParaRPr kumimoji="1" lang="ja-JP" altLang="en-US" sz="2000" dirty="0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EA14C129-6667-6000-FEC0-06D6D32C06AD}"/>
              </a:ext>
            </a:extLst>
          </p:cNvPr>
          <p:cNvGrpSpPr/>
          <p:nvPr/>
        </p:nvGrpSpPr>
        <p:grpSpPr>
          <a:xfrm>
            <a:off x="6759587" y="5613174"/>
            <a:ext cx="594129" cy="664524"/>
            <a:chOff x="4333875" y="3280109"/>
            <a:chExt cx="942976" cy="1054705"/>
          </a:xfrm>
        </p:grpSpPr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2085F7A1-954A-0057-A4A1-87656F89165A}"/>
                </a:ext>
              </a:extLst>
            </p:cNvPr>
            <p:cNvSpPr/>
            <p:nvPr/>
          </p:nvSpPr>
          <p:spPr>
            <a:xfrm>
              <a:off x="4486275" y="3280109"/>
              <a:ext cx="790576" cy="9852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1A6660C-61C3-6533-EE07-30AA362DC7B9}"/>
                </a:ext>
              </a:extLst>
            </p:cNvPr>
            <p:cNvSpPr/>
            <p:nvPr/>
          </p:nvSpPr>
          <p:spPr>
            <a:xfrm>
              <a:off x="4336960" y="3739166"/>
              <a:ext cx="470079" cy="595648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フリーフォーム: 図形 38">
              <a:extLst>
                <a:ext uri="{FF2B5EF4-FFF2-40B4-BE49-F238E27FC236}">
                  <a16:creationId xmlns:a16="http://schemas.microsoft.com/office/drawing/2014/main" id="{18E22BA4-F5FB-D38C-4D01-863B8147EEF3}"/>
                </a:ext>
              </a:extLst>
            </p:cNvPr>
            <p:cNvSpPr/>
            <p:nvPr/>
          </p:nvSpPr>
          <p:spPr>
            <a:xfrm>
              <a:off x="4803821" y="3457977"/>
              <a:ext cx="341290" cy="875763"/>
            </a:xfrm>
            <a:custGeom>
              <a:avLst/>
              <a:gdLst>
                <a:gd name="connsiteX0" fmla="*/ 0 w 328411"/>
                <a:gd name="connsiteY0" fmla="*/ 283336 h 862885"/>
                <a:gd name="connsiteX1" fmla="*/ 328411 w 328411"/>
                <a:gd name="connsiteY1" fmla="*/ 0 h 862885"/>
                <a:gd name="connsiteX2" fmla="*/ 321971 w 328411"/>
                <a:gd name="connsiteY2" fmla="*/ 682581 h 862885"/>
                <a:gd name="connsiteX3" fmla="*/ 51515 w 328411"/>
                <a:gd name="connsiteY3" fmla="*/ 862885 h 862885"/>
                <a:gd name="connsiteX4" fmla="*/ 0 w 328411"/>
                <a:gd name="connsiteY4" fmla="*/ 283336 h 862885"/>
                <a:gd name="connsiteX0" fmla="*/ 25758 w 354169"/>
                <a:gd name="connsiteY0" fmla="*/ 283336 h 856445"/>
                <a:gd name="connsiteX1" fmla="*/ 354169 w 354169"/>
                <a:gd name="connsiteY1" fmla="*/ 0 h 856445"/>
                <a:gd name="connsiteX2" fmla="*/ 347729 w 354169"/>
                <a:gd name="connsiteY2" fmla="*/ 682581 h 856445"/>
                <a:gd name="connsiteX3" fmla="*/ 0 w 354169"/>
                <a:gd name="connsiteY3" fmla="*/ 856445 h 856445"/>
                <a:gd name="connsiteX4" fmla="*/ 25758 w 354169"/>
                <a:gd name="connsiteY4" fmla="*/ 283336 h 856445"/>
                <a:gd name="connsiteX0" fmla="*/ 12879 w 341290"/>
                <a:gd name="connsiteY0" fmla="*/ 283336 h 875763"/>
                <a:gd name="connsiteX1" fmla="*/ 341290 w 341290"/>
                <a:gd name="connsiteY1" fmla="*/ 0 h 875763"/>
                <a:gd name="connsiteX2" fmla="*/ 334850 w 341290"/>
                <a:gd name="connsiteY2" fmla="*/ 682581 h 875763"/>
                <a:gd name="connsiteX3" fmla="*/ 0 w 341290"/>
                <a:gd name="connsiteY3" fmla="*/ 875763 h 875763"/>
                <a:gd name="connsiteX4" fmla="*/ 12879 w 341290"/>
                <a:gd name="connsiteY4" fmla="*/ 283336 h 875763"/>
                <a:gd name="connsiteX0" fmla="*/ 12879 w 341290"/>
                <a:gd name="connsiteY0" fmla="*/ 283336 h 875763"/>
                <a:gd name="connsiteX1" fmla="*/ 341290 w 341290"/>
                <a:gd name="connsiteY1" fmla="*/ 0 h 875763"/>
                <a:gd name="connsiteX2" fmla="*/ 334850 w 341290"/>
                <a:gd name="connsiteY2" fmla="*/ 619081 h 875763"/>
                <a:gd name="connsiteX3" fmla="*/ 0 w 341290"/>
                <a:gd name="connsiteY3" fmla="*/ 875763 h 875763"/>
                <a:gd name="connsiteX4" fmla="*/ 12879 w 341290"/>
                <a:gd name="connsiteY4" fmla="*/ 283336 h 875763"/>
                <a:gd name="connsiteX0" fmla="*/ 12879 w 341290"/>
                <a:gd name="connsiteY0" fmla="*/ 283336 h 875763"/>
                <a:gd name="connsiteX1" fmla="*/ 341290 w 341290"/>
                <a:gd name="connsiteY1" fmla="*/ 0 h 875763"/>
                <a:gd name="connsiteX2" fmla="*/ 328500 w 341290"/>
                <a:gd name="connsiteY2" fmla="*/ 571456 h 875763"/>
                <a:gd name="connsiteX3" fmla="*/ 0 w 341290"/>
                <a:gd name="connsiteY3" fmla="*/ 875763 h 875763"/>
                <a:gd name="connsiteX4" fmla="*/ 12879 w 341290"/>
                <a:gd name="connsiteY4" fmla="*/ 283336 h 875763"/>
                <a:gd name="connsiteX0" fmla="*/ 12879 w 341290"/>
                <a:gd name="connsiteY0" fmla="*/ 283336 h 875763"/>
                <a:gd name="connsiteX1" fmla="*/ 341290 w 341290"/>
                <a:gd name="connsiteY1" fmla="*/ 0 h 875763"/>
                <a:gd name="connsiteX2" fmla="*/ 338025 w 341290"/>
                <a:gd name="connsiteY2" fmla="*/ 571456 h 875763"/>
                <a:gd name="connsiteX3" fmla="*/ 0 w 341290"/>
                <a:gd name="connsiteY3" fmla="*/ 875763 h 875763"/>
                <a:gd name="connsiteX4" fmla="*/ 12879 w 341290"/>
                <a:gd name="connsiteY4" fmla="*/ 283336 h 875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290" h="875763">
                  <a:moveTo>
                    <a:pt x="12879" y="283336"/>
                  </a:moveTo>
                  <a:lnTo>
                    <a:pt x="341290" y="0"/>
                  </a:lnTo>
                  <a:cubicBezTo>
                    <a:pt x="339143" y="227527"/>
                    <a:pt x="340172" y="343929"/>
                    <a:pt x="338025" y="571456"/>
                  </a:cubicBezTo>
                  <a:lnTo>
                    <a:pt x="0" y="875763"/>
                  </a:lnTo>
                  <a:lnTo>
                    <a:pt x="12879" y="283336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リーフォーム: 図形 39">
              <a:extLst>
                <a:ext uri="{FF2B5EF4-FFF2-40B4-BE49-F238E27FC236}">
                  <a16:creationId xmlns:a16="http://schemas.microsoft.com/office/drawing/2014/main" id="{9E7B1D2D-8B7C-4423-AC06-5E1A6B253614}"/>
                </a:ext>
              </a:extLst>
            </p:cNvPr>
            <p:cNvSpPr/>
            <p:nvPr/>
          </p:nvSpPr>
          <p:spPr>
            <a:xfrm>
              <a:off x="4333875" y="3463925"/>
              <a:ext cx="812800" cy="273050"/>
            </a:xfrm>
            <a:custGeom>
              <a:avLst/>
              <a:gdLst>
                <a:gd name="connsiteX0" fmla="*/ 0 w 819150"/>
                <a:gd name="connsiteY0" fmla="*/ 266700 h 273050"/>
                <a:gd name="connsiteX1" fmla="*/ 298450 w 819150"/>
                <a:gd name="connsiteY1" fmla="*/ 0 h 273050"/>
                <a:gd name="connsiteX2" fmla="*/ 819150 w 819150"/>
                <a:gd name="connsiteY2" fmla="*/ 0 h 273050"/>
                <a:gd name="connsiteX3" fmla="*/ 495300 w 819150"/>
                <a:gd name="connsiteY3" fmla="*/ 273050 h 273050"/>
                <a:gd name="connsiteX4" fmla="*/ 0 w 819150"/>
                <a:gd name="connsiteY4" fmla="*/ 266700 h 273050"/>
                <a:gd name="connsiteX0" fmla="*/ 0 w 812800"/>
                <a:gd name="connsiteY0" fmla="*/ 269875 h 273050"/>
                <a:gd name="connsiteX1" fmla="*/ 292100 w 812800"/>
                <a:gd name="connsiteY1" fmla="*/ 0 h 273050"/>
                <a:gd name="connsiteX2" fmla="*/ 812800 w 812800"/>
                <a:gd name="connsiteY2" fmla="*/ 0 h 273050"/>
                <a:gd name="connsiteX3" fmla="*/ 488950 w 812800"/>
                <a:gd name="connsiteY3" fmla="*/ 273050 h 273050"/>
                <a:gd name="connsiteX4" fmla="*/ 0 w 812800"/>
                <a:gd name="connsiteY4" fmla="*/ 269875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2800" h="273050">
                  <a:moveTo>
                    <a:pt x="0" y="269875"/>
                  </a:moveTo>
                  <a:lnTo>
                    <a:pt x="292100" y="0"/>
                  </a:lnTo>
                  <a:lnTo>
                    <a:pt x="812800" y="0"/>
                  </a:lnTo>
                  <a:lnTo>
                    <a:pt x="488950" y="273050"/>
                  </a:lnTo>
                  <a:lnTo>
                    <a:pt x="0" y="269875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9B22066A-3E1B-0181-A453-D8FCB402F134}"/>
              </a:ext>
            </a:extLst>
          </p:cNvPr>
          <p:cNvCxnSpPr>
            <a:cxnSpLocks/>
          </p:cNvCxnSpPr>
          <p:nvPr/>
        </p:nvCxnSpPr>
        <p:spPr>
          <a:xfrm flipV="1">
            <a:off x="7631580" y="4823418"/>
            <a:ext cx="548402" cy="51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D6FC12B-B155-E2B8-FBC8-A6AAF1973575}"/>
              </a:ext>
            </a:extLst>
          </p:cNvPr>
          <p:cNvCxnSpPr>
            <a:cxnSpLocks/>
          </p:cNvCxnSpPr>
          <p:nvPr/>
        </p:nvCxnSpPr>
        <p:spPr>
          <a:xfrm flipH="1" flipV="1">
            <a:off x="6840975" y="5334023"/>
            <a:ext cx="790605" cy="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14919D9-B023-5416-E37F-990FAF626E5D}"/>
              </a:ext>
            </a:extLst>
          </p:cNvPr>
          <p:cNvCxnSpPr>
            <a:cxnSpLocks/>
          </p:cNvCxnSpPr>
          <p:nvPr/>
        </p:nvCxnSpPr>
        <p:spPr>
          <a:xfrm flipV="1">
            <a:off x="7631580" y="4622601"/>
            <a:ext cx="0" cy="7118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D413A23-A3F2-3123-0FA8-F09721B27FE3}"/>
              </a:ext>
            </a:extLst>
          </p:cNvPr>
          <p:cNvSpPr txBox="1"/>
          <p:nvPr/>
        </p:nvSpPr>
        <p:spPr>
          <a:xfrm>
            <a:off x="8057771" y="4422545"/>
            <a:ext cx="296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X</a:t>
            </a:r>
            <a:endParaRPr kumimoji="1" lang="ja-JP" altLang="en-US" sz="20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4FEE6F5-64AA-8080-FDA2-A73E0AE87B14}"/>
              </a:ext>
            </a:extLst>
          </p:cNvPr>
          <p:cNvSpPr txBox="1"/>
          <p:nvPr/>
        </p:nvSpPr>
        <p:spPr>
          <a:xfrm>
            <a:off x="7436843" y="4222490"/>
            <a:ext cx="296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Z</a:t>
            </a:r>
            <a:endParaRPr kumimoji="1" lang="ja-JP" altLang="en-US" sz="20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9EC28FF-3DE4-F763-B894-BC40B51BB679}"/>
              </a:ext>
            </a:extLst>
          </p:cNvPr>
          <p:cNvSpPr txBox="1"/>
          <p:nvPr/>
        </p:nvSpPr>
        <p:spPr>
          <a:xfrm>
            <a:off x="6908214" y="4941759"/>
            <a:ext cx="296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Y</a:t>
            </a:r>
            <a:endParaRPr kumimoji="1" lang="ja-JP" altLang="en-US" sz="20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3BA609E-E16E-FC88-08CD-94004021F290}"/>
              </a:ext>
            </a:extLst>
          </p:cNvPr>
          <p:cNvSpPr txBox="1"/>
          <p:nvPr/>
        </p:nvSpPr>
        <p:spPr>
          <a:xfrm>
            <a:off x="2733687" y="6102857"/>
            <a:ext cx="1091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カメラ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C759B17-5058-9FAE-6E26-B2414598A9BC}"/>
              </a:ext>
            </a:extLst>
          </p:cNvPr>
          <p:cNvSpPr txBox="1"/>
          <p:nvPr/>
        </p:nvSpPr>
        <p:spPr>
          <a:xfrm>
            <a:off x="5045093" y="6106104"/>
            <a:ext cx="1091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カメラ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94D00D0F-DDED-3856-C042-12C5B0EB334C}"/>
              </a:ext>
            </a:extLst>
          </p:cNvPr>
          <p:cNvSpPr txBox="1"/>
          <p:nvPr/>
        </p:nvSpPr>
        <p:spPr>
          <a:xfrm>
            <a:off x="7452366" y="6102857"/>
            <a:ext cx="1091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カメラ</a:t>
            </a:r>
          </a:p>
        </p:txBody>
      </p:sp>
    </p:spTree>
    <p:extLst>
      <p:ext uri="{BB962C8B-B14F-4D97-AF65-F5344CB8AC3E}">
        <p14:creationId xmlns:p14="http://schemas.microsoft.com/office/powerpoint/2010/main" val="151575879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EB2DB5-C890-21D7-8419-B4456FEA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216" y="35170"/>
            <a:ext cx="7886700" cy="1325563"/>
          </a:xfrm>
        </p:spPr>
        <p:txBody>
          <a:bodyPr/>
          <a:lstStyle/>
          <a:p>
            <a:r>
              <a:rPr lang="en-US" altLang="ja-JP" dirty="0"/>
              <a:t>RGB-D</a:t>
            </a:r>
            <a:r>
              <a:rPr lang="ja-JP" altLang="en-US" dirty="0"/>
              <a:t>カメラ</a:t>
            </a:r>
            <a:r>
              <a:rPr kumimoji="1" lang="ja-JP" altLang="en-US" dirty="0"/>
              <a:t>の追加（</a:t>
            </a:r>
            <a:r>
              <a:rPr kumimoji="1" lang="en-US" altLang="ja-JP" dirty="0"/>
              <a:t>1/2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7084972-EB1C-6955-DF97-99856F1469BD}"/>
              </a:ext>
            </a:extLst>
          </p:cNvPr>
          <p:cNvSpPr txBox="1"/>
          <p:nvPr/>
        </p:nvSpPr>
        <p:spPr>
          <a:xfrm>
            <a:off x="808892" y="1250014"/>
            <a:ext cx="7526216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-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name: 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TiltLink</a:t>
            </a:r>
            <a:endParaRPr lang="en-US" altLang="ja-JP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…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elements: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-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type: Shape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…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type: Transform 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</a:p>
          <a:p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</a:p>
          <a:p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type: Transform</a:t>
            </a:r>
          </a:p>
          <a:p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translation: [ 0.06, 0, -0.02 ]</a:t>
            </a:r>
          </a:p>
          <a:p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elements:</a:t>
            </a:r>
          </a:p>
          <a:p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-</a:t>
            </a:r>
          </a:p>
          <a:p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type: Camera</a:t>
            </a:r>
          </a:p>
          <a:p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name: RealSense</a:t>
            </a:r>
          </a:p>
          <a:p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2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optical_frame</a:t>
            </a:r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robotics</a:t>
            </a:r>
          </a:p>
          <a:p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format: COLOR_DEPTH</a:t>
            </a:r>
          </a:p>
          <a:p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2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field_of_view</a:t>
            </a:r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62</a:t>
            </a:r>
          </a:p>
          <a:p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width: 320</a:t>
            </a:r>
          </a:p>
          <a:p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height: 240</a:t>
            </a:r>
          </a:p>
          <a:p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2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frame_rate</a:t>
            </a:r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30</a:t>
            </a:r>
          </a:p>
          <a:p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2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detection_rate</a:t>
            </a:r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0.9</a:t>
            </a:r>
          </a:p>
          <a:p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2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error_deviation</a:t>
            </a:r>
            <a:r>
              <a:rPr lang="en-US" altLang="ja-JP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0.005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-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形状の記述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</a:t>
            </a:r>
            <a:endParaRPr lang="en-US" altLang="ja-JP" sz="1200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876A6DE-EF19-DF94-F42B-90B6E4D17F93}"/>
              </a:ext>
            </a:extLst>
          </p:cNvPr>
          <p:cNvSpPr txBox="1"/>
          <p:nvPr/>
        </p:nvSpPr>
        <p:spPr>
          <a:xfrm>
            <a:off x="5612973" y="5559175"/>
            <a:ext cx="3011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※ </a:t>
            </a:r>
            <a:r>
              <a:rPr kumimoji="1" lang="ja-JP" altLang="en-US" sz="2000" dirty="0"/>
              <a:t>カメラの質量等</a:t>
            </a:r>
            <a:endParaRPr kumimoji="1" lang="en-US" altLang="ja-JP" sz="2000" dirty="0"/>
          </a:p>
          <a:p>
            <a:r>
              <a:rPr lang="en-US" altLang="ja-JP" sz="2000" dirty="0"/>
              <a:t>     </a:t>
            </a:r>
            <a:r>
              <a:rPr kumimoji="1" lang="ja-JP" altLang="en-US" sz="2000" dirty="0"/>
              <a:t>は無視します</a:t>
            </a:r>
          </a:p>
        </p:txBody>
      </p:sp>
    </p:spTree>
    <p:extLst>
      <p:ext uri="{BB962C8B-B14F-4D97-AF65-F5344CB8AC3E}">
        <p14:creationId xmlns:p14="http://schemas.microsoft.com/office/powerpoint/2010/main" val="159356200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EB2DB5-C890-21D7-8419-B4456FEA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216" y="35170"/>
            <a:ext cx="7886700" cy="1325563"/>
          </a:xfrm>
        </p:spPr>
        <p:txBody>
          <a:bodyPr/>
          <a:lstStyle/>
          <a:p>
            <a:r>
              <a:rPr lang="en-US" altLang="ja-JP" dirty="0"/>
              <a:t>RGB-D</a:t>
            </a:r>
            <a:r>
              <a:rPr lang="ja-JP" altLang="en-US" dirty="0"/>
              <a:t>カメラ</a:t>
            </a:r>
            <a:r>
              <a:rPr kumimoji="1" lang="ja-JP" altLang="en-US" dirty="0"/>
              <a:t>の追加（</a:t>
            </a:r>
            <a:r>
              <a:rPr lang="en-US" altLang="ja-JP" dirty="0"/>
              <a:t>2</a:t>
            </a:r>
            <a:r>
              <a:rPr kumimoji="1" lang="en-US" altLang="ja-JP" dirty="0"/>
              <a:t>/2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7084972-EB1C-6955-DF97-99856F1469BD}"/>
              </a:ext>
            </a:extLst>
          </p:cNvPr>
          <p:cNvSpPr txBox="1"/>
          <p:nvPr/>
        </p:nvSpPr>
        <p:spPr>
          <a:xfrm>
            <a:off x="808892" y="1299633"/>
            <a:ext cx="7526216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-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type: Transform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translation: [ -0.012, 0, 0 ]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elements: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-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type: Shape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geometry: { type: Box, size: [ 0.024, 0.064, 0.022 ] }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appearance: &amp;SILVER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material: { diffuse: [ 0.8, 0.8, 0.8 ], specular: [ 1, 1, 1 ] }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-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type: Transform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translation: [ 0, 0.032, 0 ]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elements: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- &amp;REAL_SENSE_SIDE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type: Shape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rotation: [ 0, 0, 1, 90 ]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geometry: { type: Cylinder, radius: 0.011, height: 0.024 }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appearance: *SILVER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-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type: Transform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translation: [ 0, -0.032, 0 ]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elements: *REAL_SENSE_SIDE          </a:t>
            </a:r>
            <a:endParaRPr lang="en-US" altLang="ja-JP" sz="1200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648716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5A3C1-84DD-C069-99AE-CCB6CBB1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視覚センサ情報の可視化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68014D-E5EC-D915-91B9-703C90AD4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カメラ</a:t>
            </a:r>
            <a:endParaRPr kumimoji="1" lang="en-US" altLang="ja-JP" dirty="0"/>
          </a:p>
          <a:p>
            <a:pPr lvl="1"/>
            <a:r>
              <a:rPr lang="ja-JP" altLang="en-US" dirty="0"/>
              <a:t>シーンビューのカメラを切り替える</a:t>
            </a:r>
            <a:endParaRPr lang="en-US" altLang="ja-JP" dirty="0"/>
          </a:p>
          <a:p>
            <a:pPr lvl="1"/>
            <a:r>
              <a:rPr kumimoji="1" lang="ja-JP" altLang="en-US" dirty="0"/>
              <a:t>センサ可視化アイテムと</a:t>
            </a:r>
            <a:r>
              <a:rPr kumimoji="1" lang="en-US" altLang="ja-JP" dirty="0"/>
              <a:t>Image</a:t>
            </a:r>
            <a:r>
              <a:rPr kumimoji="1" lang="ja-JP" altLang="en-US" dirty="0"/>
              <a:t>ビューを使用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デプスセンサ／</a:t>
            </a:r>
            <a:r>
              <a:rPr lang="en-US" altLang="ja-JP" dirty="0"/>
              <a:t>LiDAR</a:t>
            </a:r>
          </a:p>
          <a:p>
            <a:pPr lvl="1"/>
            <a:r>
              <a:rPr kumimoji="1" lang="ja-JP" altLang="en-US" dirty="0"/>
              <a:t>センサ可視化アイテムとシーンビュー</a:t>
            </a:r>
          </a:p>
        </p:txBody>
      </p:sp>
    </p:spTree>
    <p:extLst>
      <p:ext uri="{BB962C8B-B14F-4D97-AF65-F5344CB8AC3E}">
        <p14:creationId xmlns:p14="http://schemas.microsoft.com/office/powerpoint/2010/main" val="249708855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CD9A85-175C-BA8B-28B7-DBA59A66F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カメラの切り替え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6A9C82-EAFA-8874-2342-5EC2D8507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9993"/>
            <a:ext cx="7886700" cy="1001124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シーンバーのカメラ選択コンボで切り替える</a:t>
            </a:r>
            <a:endParaRPr kumimoji="1" lang="en-US" altLang="ja-JP" sz="2400" dirty="0"/>
          </a:p>
          <a:p>
            <a:r>
              <a:rPr lang="ja-JP" altLang="en-US" sz="2400" dirty="0"/>
              <a:t>あくまで</a:t>
            </a:r>
            <a:r>
              <a:rPr lang="en-US" altLang="ja-JP" sz="2400" dirty="0"/>
              <a:t>GUI</a:t>
            </a:r>
            <a:r>
              <a:rPr lang="ja-JP" altLang="en-US" sz="2400" dirty="0"/>
              <a:t>上で表示する視点を切り替えるもの</a:t>
            </a:r>
            <a:endParaRPr kumimoji="1" lang="ja-JP" altLang="en-US" sz="2400" dirty="0"/>
          </a:p>
        </p:txBody>
      </p:sp>
      <p:pic>
        <p:nvPicPr>
          <p:cNvPr id="5" name="図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859741EC-D03E-FDD4-C13C-2BBCC8339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75" y="2979922"/>
            <a:ext cx="4952349" cy="3429769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C6E5F5F-7C3E-EF7A-1B0A-31DFC4734892}"/>
              </a:ext>
            </a:extLst>
          </p:cNvPr>
          <p:cNvSpPr/>
          <p:nvPr/>
        </p:nvSpPr>
        <p:spPr>
          <a:xfrm>
            <a:off x="4291049" y="3142381"/>
            <a:ext cx="981836" cy="422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808F2FD-BAA4-6879-FB01-7959980CED9E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4781967" y="2905181"/>
            <a:ext cx="0" cy="23720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AC24D44-A08F-BFDE-73AE-A7118548C171}"/>
              </a:ext>
            </a:extLst>
          </p:cNvPr>
          <p:cNvSpPr txBox="1"/>
          <p:nvPr/>
        </p:nvSpPr>
        <p:spPr>
          <a:xfrm>
            <a:off x="3714393" y="2566627"/>
            <a:ext cx="2135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solidFill>
                  <a:srgbClr val="FF0000"/>
                </a:solidFill>
              </a:rPr>
              <a:t>カメラ選択コンボ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27629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38E807-AED3-9F4D-C780-8CBC49FD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シーンビューの追加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434F71-498B-2B54-5BD0-B3B640A7C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メインメニューの「表示」－「ビューの生成」ー「シーン」で追加できる</a:t>
            </a:r>
            <a:endParaRPr kumimoji="1" lang="en-US" altLang="ja-JP" dirty="0"/>
          </a:p>
          <a:p>
            <a:r>
              <a:rPr lang="ja-JP" altLang="en-US" dirty="0"/>
              <a:t>追加したらビューのタブをドラッグして好きな位置に配置する</a:t>
            </a:r>
            <a:endParaRPr lang="en-US" altLang="ja-JP" dirty="0"/>
          </a:p>
          <a:p>
            <a:r>
              <a:rPr kumimoji="1" lang="ja-JP" altLang="en-US" dirty="0"/>
              <a:t>各シーンビューをマウスでクリックしてフォーカスを入れて、その後シーンバーのカメラ選択コンボで視点を選択する</a:t>
            </a:r>
            <a:endParaRPr kumimoji="1" lang="en-US" altLang="ja-JP" dirty="0"/>
          </a:p>
          <a:p>
            <a:r>
              <a:rPr lang="ja-JP" altLang="en-US" dirty="0"/>
              <a:t>同時に複数視点の画像を確認できる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003823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6B5BB8-F23C-2723-5CA2-CA6C48B2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視覚センサのシミュレーション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E8F9381C-488F-EE6E-EFCD-655289DCE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kumimoji="1" lang="en-US" altLang="ja-JP" dirty="0"/>
              <a:t>GL</a:t>
            </a:r>
            <a:r>
              <a:rPr kumimoji="1" lang="ja-JP" altLang="en-US" dirty="0"/>
              <a:t>ビジョンシミュレータアイテムを追加</a:t>
            </a:r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C9230F-A263-5C49-7922-5D327AEDE41D}"/>
              </a:ext>
            </a:extLst>
          </p:cNvPr>
          <p:cNvSpPr txBox="1"/>
          <p:nvPr/>
        </p:nvSpPr>
        <p:spPr>
          <a:xfrm>
            <a:off x="1072662" y="2662466"/>
            <a:ext cx="393455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World</a:t>
            </a: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+ 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MobileRobot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DriveController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PanTiltController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Floor</a:t>
            </a: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+ 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AISTSimulator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GLVisionSimulator</a:t>
            </a:r>
            <a:endParaRPr lang="en-US" altLang="ja-JP" sz="24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037384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EF6959-2BAB-DFBF-86C5-27E48A81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センサデータの</a:t>
            </a:r>
            <a:r>
              <a:rPr lang="ja-JP" altLang="en-US" dirty="0"/>
              <a:t>出力と表示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84BC08-5F57-A67A-2B1A-1814E7F29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Choreonoid</a:t>
            </a:r>
            <a:r>
              <a:rPr kumimoji="1" lang="ja-JP" altLang="en-US" dirty="0"/>
              <a:t>上で表示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 err="1"/>
              <a:t>Choreonoid</a:t>
            </a:r>
            <a:r>
              <a:rPr kumimoji="1" lang="ja-JP" altLang="en-US" dirty="0"/>
              <a:t>外部で表示</a:t>
            </a:r>
            <a:endParaRPr kumimoji="1" lang="en-US" altLang="ja-JP" dirty="0"/>
          </a:p>
          <a:p>
            <a:pPr lvl="1"/>
            <a:r>
              <a:rPr lang="ja-JP" altLang="en-US" dirty="0"/>
              <a:t>後ほど</a:t>
            </a:r>
            <a:r>
              <a:rPr lang="en-US" altLang="ja-JP" dirty="0"/>
              <a:t>ROS</a:t>
            </a:r>
            <a:r>
              <a:rPr lang="ja-JP" altLang="en-US" dirty="0"/>
              <a:t>通信、</a:t>
            </a:r>
            <a:r>
              <a:rPr lang="en-US" altLang="ja-JP" dirty="0"/>
              <a:t>ROS</a:t>
            </a:r>
            <a:r>
              <a:rPr lang="ja-JP" altLang="en-US" dirty="0"/>
              <a:t>ツールを用いて実現する</a:t>
            </a:r>
            <a:endParaRPr kumimoji="1"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4253554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F4B5AF-6417-82A6-1C21-95F97E73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Choreonoid</a:t>
            </a:r>
            <a:r>
              <a:rPr lang="ja-JP" altLang="en-US" dirty="0"/>
              <a:t>上で表示（</a:t>
            </a:r>
            <a:r>
              <a:rPr lang="en-US" altLang="ja-JP" dirty="0"/>
              <a:t>1/3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04CBFE-3A14-BEC3-B7A0-BA753AB98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GLVisionSimulator</a:t>
            </a:r>
            <a:r>
              <a:rPr kumimoji="1" lang="ja-JP" altLang="en-US" dirty="0"/>
              <a:t>の</a:t>
            </a:r>
            <a:r>
              <a:rPr lang="ja-JP" altLang="en-US" dirty="0"/>
              <a:t>「ビジョンデータの記録」</a:t>
            </a:r>
            <a:r>
              <a:rPr kumimoji="1" lang="ja-JP" altLang="en-US" dirty="0"/>
              <a:t>プロパティを</a:t>
            </a:r>
            <a:r>
              <a:rPr kumimoji="1" lang="en-US" altLang="ja-JP" dirty="0"/>
              <a:t>true</a:t>
            </a:r>
            <a:r>
              <a:rPr kumimoji="1" lang="ja-JP" altLang="en-US" dirty="0"/>
              <a:t>にする</a:t>
            </a:r>
            <a:endParaRPr kumimoji="1" lang="en-US" altLang="ja-JP" dirty="0"/>
          </a:p>
          <a:p>
            <a:r>
              <a:rPr lang="en-US" altLang="ja-JP" dirty="0" err="1"/>
              <a:t>AISTSimulator</a:t>
            </a:r>
            <a:r>
              <a:rPr lang="ja-JP" altLang="en-US" dirty="0"/>
              <a:t>の「記録モード」を「オフ」にする</a:t>
            </a:r>
            <a:endParaRPr lang="en-US" altLang="ja-JP" dirty="0"/>
          </a:p>
          <a:p>
            <a:pPr lvl="1"/>
            <a:r>
              <a:rPr kumimoji="1" lang="ja-JP" altLang="en-US" dirty="0"/>
              <a:t>実習用</a:t>
            </a:r>
            <a:r>
              <a:rPr kumimoji="1" lang="en-US" altLang="ja-JP" dirty="0"/>
              <a:t>PC</a:t>
            </a:r>
            <a:r>
              <a:rPr kumimoji="1" lang="ja-JP" altLang="en-US" dirty="0"/>
              <a:t>のメモリが少ないため</a:t>
            </a:r>
            <a:endParaRPr kumimoji="1" lang="en-US" altLang="ja-JP" dirty="0"/>
          </a:p>
          <a:p>
            <a:r>
              <a:rPr lang="ja-JP" altLang="en-US" dirty="0"/>
              <a:t>以上の設定により、センサデータが</a:t>
            </a:r>
            <a:r>
              <a:rPr lang="en-US" altLang="ja-JP" dirty="0" err="1"/>
              <a:t>Choreooid</a:t>
            </a:r>
            <a:r>
              <a:rPr lang="ja-JP" altLang="en-US" dirty="0"/>
              <a:t>上の表示用モデルに出力される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36890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39E680-AD51-6314-9A0B-460F8CCC3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ROS 2</a:t>
            </a:r>
            <a:r>
              <a:rPr lang="ja-JP" altLang="en-US" dirty="0"/>
              <a:t>環境の構築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F16E1F-A05C-5A4F-B7B8-9514248C6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ROS 2</a:t>
            </a:r>
            <a:r>
              <a:rPr kumimoji="1" lang="ja-JP" altLang="en-US" dirty="0"/>
              <a:t>のインストール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 err="1"/>
              <a:t>Choreonoid</a:t>
            </a:r>
            <a:r>
              <a:rPr kumimoji="1" lang="ja-JP" altLang="en-US" dirty="0"/>
              <a:t>の</a:t>
            </a:r>
            <a:r>
              <a:rPr kumimoji="1" lang="en-US" altLang="ja-JP" dirty="0"/>
              <a:t>ROS 2</a:t>
            </a:r>
            <a:r>
              <a:rPr kumimoji="1" lang="ja-JP" altLang="en-US" dirty="0"/>
              <a:t>へのインストール</a:t>
            </a:r>
            <a:endParaRPr kumimoji="1" lang="en-US" altLang="ja-JP" dirty="0"/>
          </a:p>
          <a:p>
            <a:pPr lvl="1"/>
            <a:r>
              <a:rPr lang="en-US" altLang="ja-JP" dirty="0" err="1"/>
              <a:t>c</a:t>
            </a:r>
            <a:r>
              <a:rPr kumimoji="1" lang="en-US" altLang="ja-JP" dirty="0" err="1"/>
              <a:t>horeonoid</a:t>
            </a:r>
            <a:r>
              <a:rPr kumimoji="1" lang="en-US" altLang="ja-JP" dirty="0"/>
              <a:t> (</a:t>
            </a:r>
            <a:r>
              <a:rPr kumimoji="1" lang="ja-JP" altLang="en-US" dirty="0"/>
              <a:t>本体</a:t>
            </a:r>
            <a:r>
              <a:rPr kumimoji="1" lang="en-US" altLang="ja-JP" dirty="0"/>
              <a:t>)</a:t>
            </a:r>
          </a:p>
          <a:p>
            <a:pPr lvl="1"/>
            <a:r>
              <a:rPr lang="en-US" altLang="ja-JP" dirty="0" err="1"/>
              <a:t>choreonoid_ros</a:t>
            </a:r>
            <a:r>
              <a:rPr lang="ja-JP" altLang="en-US" dirty="0"/>
              <a:t> （</a:t>
            </a:r>
            <a:r>
              <a:rPr lang="en-US" altLang="ja-JP" dirty="0"/>
              <a:t>ROS</a:t>
            </a:r>
            <a:r>
              <a:rPr lang="ja-JP" altLang="en-US" dirty="0"/>
              <a:t>プラグイン）</a:t>
            </a:r>
            <a:endParaRPr lang="en-US" altLang="ja-JP" dirty="0"/>
          </a:p>
          <a:p>
            <a:pPr lvl="1"/>
            <a:r>
              <a:rPr kumimoji="1" lang="en-US" altLang="ja-JP" dirty="0" err="1"/>
              <a:t>colcon</a:t>
            </a:r>
            <a:r>
              <a:rPr lang="ja-JP" altLang="en-US" dirty="0"/>
              <a:t>ワークスペース上にソースを展開してビルド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CC5D5B-0188-A4EB-20C2-F4A47B6AC7D7}"/>
              </a:ext>
            </a:extLst>
          </p:cNvPr>
          <p:cNvSpPr txBox="1"/>
          <p:nvPr/>
        </p:nvSpPr>
        <p:spPr>
          <a:xfrm>
            <a:off x="424128" y="5359158"/>
            <a:ext cx="85885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en-US" altLang="ja-JP" dirty="0"/>
              <a:t>※ </a:t>
            </a:r>
            <a:r>
              <a:rPr kumimoji="1" lang="ja-JP" altLang="en-US" dirty="0"/>
              <a:t>マニュアルの「</a:t>
            </a:r>
            <a:r>
              <a:rPr kumimoji="1" lang="en-US" altLang="ja-JP" dirty="0"/>
              <a:t>ROS 2</a:t>
            </a:r>
            <a:r>
              <a:rPr kumimoji="1" lang="ja-JP" altLang="en-US" dirty="0"/>
              <a:t>との連携」</a:t>
            </a:r>
            <a:r>
              <a:rPr kumimoji="1" lang="en-US" altLang="ja-JP" dirty="0"/>
              <a:t>-</a:t>
            </a:r>
            <a:r>
              <a:rPr kumimoji="1" lang="ja-JP" altLang="en-US" dirty="0"/>
              <a:t>「</a:t>
            </a:r>
            <a:r>
              <a:rPr kumimoji="1" lang="en-US" altLang="ja-JP" dirty="0" err="1"/>
              <a:t>Choreonoid</a:t>
            </a:r>
            <a:r>
              <a:rPr kumimoji="1" lang="ja-JP" altLang="en-US" dirty="0"/>
              <a:t>関連パッケージのビルド」参照 </a:t>
            </a:r>
            <a:r>
              <a:rPr kumimoji="1" lang="en-US" altLang="ja-JP" dirty="0">
                <a:hlinkClick r:id="rId2"/>
              </a:rPr>
              <a:t>https://choreonoid.org/ja/documents/latest/ros2/build-choreonoid.html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5117508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F4B5AF-6417-82A6-1C21-95F97E738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9750"/>
            <a:ext cx="7886700" cy="1325563"/>
          </a:xfrm>
        </p:spPr>
        <p:txBody>
          <a:bodyPr/>
          <a:lstStyle/>
          <a:p>
            <a:r>
              <a:rPr lang="en-US" altLang="ja-JP" dirty="0" err="1"/>
              <a:t>Choreonoid</a:t>
            </a:r>
            <a:r>
              <a:rPr lang="ja-JP" altLang="en-US" dirty="0"/>
              <a:t>上で表示（</a:t>
            </a:r>
            <a:r>
              <a:rPr lang="en-US" altLang="ja-JP" dirty="0"/>
              <a:t>2/3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04CBFE-3A14-BEC3-B7A0-BA753AB98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0624"/>
            <a:ext cx="7886700" cy="4351338"/>
          </a:xfrm>
        </p:spPr>
        <p:txBody>
          <a:bodyPr/>
          <a:lstStyle/>
          <a:p>
            <a:r>
              <a:rPr lang="en-US" altLang="ja-JP" dirty="0" err="1"/>
              <a:t>SensorVisualizer</a:t>
            </a:r>
            <a:r>
              <a:rPr lang="ja-JP" altLang="en-US" dirty="0"/>
              <a:t>アイテムを導入する</a:t>
            </a:r>
            <a:endParaRPr lang="en-US" altLang="ja-JP" dirty="0"/>
          </a:p>
          <a:p>
            <a:r>
              <a:rPr kumimoji="1" lang="ja-JP" altLang="en-US" dirty="0"/>
              <a:t>該当するセンサのチェックを入れる</a:t>
            </a:r>
            <a:endParaRPr kumimoji="1" lang="en-US" altLang="ja-JP" dirty="0"/>
          </a:p>
          <a:p>
            <a:r>
              <a:rPr kumimoji="1" lang="ja-JP" altLang="en-US" dirty="0"/>
              <a:t>環境モデルを非表示にするとセンサデータを確認しやすくなる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21DBC21-593C-270C-3B8B-DBF13F267E7D}"/>
              </a:ext>
            </a:extLst>
          </p:cNvPr>
          <p:cNvSpPr txBox="1"/>
          <p:nvPr/>
        </p:nvSpPr>
        <p:spPr>
          <a:xfrm>
            <a:off x="420532" y="3511475"/>
            <a:ext cx="3934558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World</a:t>
            </a: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+ 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MobileRobot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DriveController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</a:t>
            </a:r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PanTiltController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</a:t>
            </a:r>
            <a:r>
              <a:rPr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SensorVisualizer</a:t>
            </a:r>
            <a:endParaRPr lang="en-US" altLang="ja-JP" sz="24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Labo1</a:t>
            </a: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+ 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AISTSimulator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GLVisionSimulator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AA17379-6048-C497-5F3B-4885E49E4CC3}"/>
              </a:ext>
            </a:extLst>
          </p:cNvPr>
          <p:cNvSpPr txBox="1"/>
          <p:nvPr/>
        </p:nvSpPr>
        <p:spPr>
          <a:xfrm>
            <a:off x="5091393" y="4390432"/>
            <a:ext cx="363207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+ </a:t>
            </a:r>
            <a:r>
              <a:rPr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SensorVisualizer</a:t>
            </a:r>
            <a:endParaRPr lang="en-US" altLang="ja-JP" sz="24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☑</a:t>
            </a:r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RealSense-Image</a:t>
            </a:r>
          </a:p>
          <a:p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☑   </a:t>
            </a:r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RealSense</a:t>
            </a:r>
          </a:p>
          <a:p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☑</a:t>
            </a:r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VLP_16</a:t>
            </a:r>
          </a:p>
        </p:txBody>
      </p:sp>
      <p:sp>
        <p:nvSpPr>
          <p:cNvPr id="6" name="左中かっこ 5">
            <a:extLst>
              <a:ext uri="{FF2B5EF4-FFF2-40B4-BE49-F238E27FC236}">
                <a16:creationId xmlns:a16="http://schemas.microsoft.com/office/drawing/2014/main" id="{540888B0-9BC6-11EC-72EA-D67F3FB966FF}"/>
              </a:ext>
            </a:extLst>
          </p:cNvPr>
          <p:cNvSpPr/>
          <p:nvPr/>
        </p:nvSpPr>
        <p:spPr>
          <a:xfrm>
            <a:off x="4437320" y="4390432"/>
            <a:ext cx="552893" cy="1569660"/>
          </a:xfrm>
          <a:prstGeom prst="leftBrace">
            <a:avLst>
              <a:gd name="adj1" fmla="val 53333"/>
              <a:gd name="adj2" fmla="val 537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41305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F4B5AF-6417-82A6-1C21-95F97E73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Choreonoid</a:t>
            </a:r>
            <a:r>
              <a:rPr lang="ja-JP" altLang="en-US" dirty="0"/>
              <a:t>上で表示（</a:t>
            </a:r>
            <a:r>
              <a:rPr lang="en-US" altLang="ja-JP" dirty="0"/>
              <a:t>3/3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04CBFE-3A14-BEC3-B7A0-BA753AB98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カメラ画像については「画像ビュー」で表示可能</a:t>
            </a:r>
            <a:endParaRPr lang="en-US" altLang="ja-JP" dirty="0"/>
          </a:p>
          <a:p>
            <a:r>
              <a:rPr lang="ja-JP" altLang="en-US" dirty="0"/>
              <a:t>「画像ビューバー」の選択コンボで対象のセンサを選択する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885392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図 46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50AADF20-17E7-9CC3-28BA-1DE7BFA9B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32" y="870301"/>
            <a:ext cx="7432336" cy="525572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68DD12D-6E77-AD35-2D84-5D0F3775CC6A}"/>
              </a:ext>
            </a:extLst>
          </p:cNvPr>
          <p:cNvSpPr/>
          <p:nvPr/>
        </p:nvSpPr>
        <p:spPr>
          <a:xfrm>
            <a:off x="7122445" y="1471395"/>
            <a:ext cx="981836" cy="2460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98A32B1-708A-D9C8-06EE-E37A61C8A4E6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7613363" y="872149"/>
            <a:ext cx="0" cy="59924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04C65A2-4D49-6A12-E807-677B434EBA7C}"/>
              </a:ext>
            </a:extLst>
          </p:cNvPr>
          <p:cNvSpPr txBox="1"/>
          <p:nvPr/>
        </p:nvSpPr>
        <p:spPr>
          <a:xfrm>
            <a:off x="6545789" y="533595"/>
            <a:ext cx="2135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solidFill>
                  <a:srgbClr val="FF0000"/>
                </a:solidFill>
              </a:rPr>
              <a:t>画像選択コンボ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7E39CF2-885C-1619-C5B1-DC968A23690F}"/>
              </a:ext>
            </a:extLst>
          </p:cNvPr>
          <p:cNvSpPr/>
          <p:nvPr/>
        </p:nvSpPr>
        <p:spPr>
          <a:xfrm>
            <a:off x="4731234" y="4292729"/>
            <a:ext cx="2003764" cy="1611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7C81CB0-5134-DB7E-E83B-3611DEF5A54F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flipH="1" flipV="1">
            <a:off x="5733116" y="5904146"/>
            <a:ext cx="27471" cy="39357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AAE2990-D0E9-F608-27A6-9C43ABD70D0E}"/>
              </a:ext>
            </a:extLst>
          </p:cNvPr>
          <p:cNvSpPr txBox="1"/>
          <p:nvPr/>
        </p:nvSpPr>
        <p:spPr>
          <a:xfrm>
            <a:off x="4693013" y="6297723"/>
            <a:ext cx="2135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solidFill>
                  <a:srgbClr val="FF0000"/>
                </a:solidFill>
              </a:rPr>
              <a:t>画像ビュー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D7CFDB4-C5A9-67C4-8437-BA5F81CA2684}"/>
              </a:ext>
            </a:extLst>
          </p:cNvPr>
          <p:cNvSpPr/>
          <p:nvPr/>
        </p:nvSpPr>
        <p:spPr>
          <a:xfrm>
            <a:off x="2715350" y="1873435"/>
            <a:ext cx="4019647" cy="24192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E281A8B-C391-8B3F-0A55-B2D7703D4CB4}"/>
              </a:ext>
            </a:extLst>
          </p:cNvPr>
          <p:cNvSpPr txBox="1"/>
          <p:nvPr/>
        </p:nvSpPr>
        <p:spPr>
          <a:xfrm>
            <a:off x="3598873" y="517408"/>
            <a:ext cx="2259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solidFill>
                  <a:srgbClr val="FF0000"/>
                </a:solidFill>
              </a:rPr>
              <a:t>センサデータの可視化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5066D54-B5D1-5CE2-7AB5-B2F90011DA80}"/>
              </a:ext>
            </a:extLst>
          </p:cNvPr>
          <p:cNvCxnSpPr>
            <a:cxnSpLocks/>
            <a:stCxn id="23" idx="2"/>
            <a:endCxn id="22" idx="0"/>
          </p:cNvCxnSpPr>
          <p:nvPr/>
        </p:nvCxnSpPr>
        <p:spPr>
          <a:xfrm flipH="1">
            <a:off x="4725174" y="855962"/>
            <a:ext cx="3351" cy="101747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7FA97DF-8D75-9C04-F75C-0C6B2FEF8DC5}"/>
              </a:ext>
            </a:extLst>
          </p:cNvPr>
          <p:cNvSpPr/>
          <p:nvPr/>
        </p:nvSpPr>
        <p:spPr>
          <a:xfrm>
            <a:off x="1202185" y="2320805"/>
            <a:ext cx="1364638" cy="4873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0B42D6-FDFA-F518-4319-10915354300F}"/>
              </a:ext>
            </a:extLst>
          </p:cNvPr>
          <p:cNvSpPr txBox="1"/>
          <p:nvPr/>
        </p:nvSpPr>
        <p:spPr>
          <a:xfrm>
            <a:off x="174956" y="1471395"/>
            <a:ext cx="1027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solidFill>
                  <a:srgbClr val="FF0000"/>
                </a:solidFill>
              </a:rPr>
              <a:t>センサ</a:t>
            </a:r>
            <a:endParaRPr lang="en-US" altLang="ja-JP" sz="1600" b="1" dirty="0">
              <a:solidFill>
                <a:srgbClr val="FF0000"/>
              </a:solidFill>
            </a:endParaRPr>
          </a:p>
          <a:p>
            <a:pPr algn="ctr"/>
            <a:r>
              <a:rPr lang="ja-JP" altLang="en-US" sz="1600" b="1" dirty="0">
                <a:solidFill>
                  <a:srgbClr val="FF0000"/>
                </a:solidFill>
              </a:rPr>
              <a:t>可視化</a:t>
            </a:r>
            <a:endParaRPr lang="en-US" altLang="ja-JP" sz="1600" b="1" dirty="0">
              <a:solidFill>
                <a:srgbClr val="FF0000"/>
              </a:solidFill>
            </a:endParaRPr>
          </a:p>
          <a:p>
            <a:pPr algn="ctr"/>
            <a:r>
              <a:rPr lang="ja-JP" altLang="en-US" sz="1600" b="1" dirty="0">
                <a:solidFill>
                  <a:srgbClr val="FF0000"/>
                </a:solidFill>
              </a:rPr>
              <a:t>アイテム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FDF1EF6-A089-2A3F-23E0-40871F1084C2}"/>
              </a:ext>
            </a:extLst>
          </p:cNvPr>
          <p:cNvCxnSpPr>
            <a:cxnSpLocks/>
            <a:stCxn id="32" idx="2"/>
            <a:endCxn id="31" idx="1"/>
          </p:cNvCxnSpPr>
          <p:nvPr/>
        </p:nvCxnSpPr>
        <p:spPr>
          <a:xfrm>
            <a:off x="688571" y="2302392"/>
            <a:ext cx="513614" cy="26209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669F2DC-359F-BD51-CFDC-60EF5170BE51}"/>
              </a:ext>
            </a:extLst>
          </p:cNvPr>
          <p:cNvSpPr/>
          <p:nvPr/>
        </p:nvSpPr>
        <p:spPr>
          <a:xfrm>
            <a:off x="1202184" y="2884427"/>
            <a:ext cx="1364638" cy="142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040FFA1-CEC7-D841-96C9-C0C5A593D638}"/>
              </a:ext>
            </a:extLst>
          </p:cNvPr>
          <p:cNvSpPr txBox="1"/>
          <p:nvPr/>
        </p:nvSpPr>
        <p:spPr>
          <a:xfrm>
            <a:off x="128540" y="3199359"/>
            <a:ext cx="10272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solidFill>
                  <a:srgbClr val="FF0000"/>
                </a:solidFill>
              </a:rPr>
              <a:t>Labo1</a:t>
            </a:r>
          </a:p>
          <a:p>
            <a:pPr algn="ctr"/>
            <a:r>
              <a:rPr lang="ja-JP" altLang="en-US" sz="1600" b="1" dirty="0">
                <a:solidFill>
                  <a:srgbClr val="FF0000"/>
                </a:solidFill>
              </a:rPr>
              <a:t>のチェックは外すとよい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A628458-1896-44CF-A115-0F73D8165EF1}"/>
              </a:ext>
            </a:extLst>
          </p:cNvPr>
          <p:cNvCxnSpPr>
            <a:cxnSpLocks/>
          </p:cNvCxnSpPr>
          <p:nvPr/>
        </p:nvCxnSpPr>
        <p:spPr>
          <a:xfrm flipV="1">
            <a:off x="1025803" y="3059117"/>
            <a:ext cx="176381" cy="25035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73682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24B401-448F-B1D0-8428-91EC1991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お手本パッケージの該当ファイル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5F0D77-ADB2-111B-62B6-65FF4B483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プロジェクトファイル</a:t>
            </a:r>
            <a:endParaRPr lang="en-US" altLang="ja-JP" dirty="0"/>
          </a:p>
          <a:p>
            <a:pPr lvl="1"/>
            <a:r>
              <a:rPr lang="en-US" altLang="ja-JP" dirty="0"/>
              <a:t>“project/mobile_robot_sensors_labo1.cnoid”</a:t>
            </a:r>
          </a:p>
          <a:p>
            <a:r>
              <a:rPr kumimoji="1" lang="en-US" altLang="ja-JP" dirty="0"/>
              <a:t>launch</a:t>
            </a:r>
            <a:r>
              <a:rPr kumimoji="1" lang="ja-JP" altLang="en-US" dirty="0"/>
              <a:t>ファイル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“launch/sensors_labo1_launch.xml”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939703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CE2C9C7-F457-1F8B-A8B8-5F037C3C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Part9</a:t>
            </a:r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16369D9-0288-0BED-0D54-3C09D6743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URDF</a:t>
            </a:r>
            <a:r>
              <a:rPr lang="ja-JP" altLang="en-US" dirty="0"/>
              <a:t>ファイル</a:t>
            </a:r>
          </a:p>
        </p:txBody>
      </p:sp>
    </p:spTree>
    <p:extLst>
      <p:ext uri="{BB962C8B-B14F-4D97-AF65-F5344CB8AC3E}">
        <p14:creationId xmlns:p14="http://schemas.microsoft.com/office/powerpoint/2010/main" val="297158592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4AA71-95C5-0E46-0B61-40220209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URDF</a:t>
            </a:r>
            <a:r>
              <a:rPr kumimoji="1" lang="ja-JP" altLang="en-US" dirty="0"/>
              <a:t>によるモデル記述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EA13A4-4D04-73D0-4DD4-7403D6BA9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ROS</a:t>
            </a:r>
            <a:r>
              <a:rPr kumimoji="1" lang="ja-JP" altLang="en-US" sz="2400" dirty="0"/>
              <a:t>標準形式</a:t>
            </a:r>
            <a:endParaRPr kumimoji="1" lang="en-US" altLang="ja-JP" sz="2400" dirty="0"/>
          </a:p>
          <a:p>
            <a:r>
              <a:rPr lang="ja-JP" altLang="en-US" sz="2400" dirty="0"/>
              <a:t>多くのロボットモデルが</a:t>
            </a:r>
            <a:r>
              <a:rPr lang="en-US" altLang="ja-JP" sz="2400" dirty="0"/>
              <a:t>URDF</a:t>
            </a:r>
            <a:r>
              <a:rPr lang="ja-JP" altLang="en-US" sz="2400" dirty="0"/>
              <a:t>で配布されている</a:t>
            </a:r>
            <a:endParaRPr lang="en-US" altLang="ja-JP" sz="2400" dirty="0"/>
          </a:p>
          <a:p>
            <a:r>
              <a:rPr kumimoji="1" lang="en-US" altLang="ja-JP" sz="2400" dirty="0"/>
              <a:t>ROS</a:t>
            </a:r>
            <a:r>
              <a:rPr kumimoji="1" lang="ja-JP" altLang="en-US" sz="2400" dirty="0"/>
              <a:t>の機能を使用する際に必要となることが多い</a:t>
            </a:r>
          </a:p>
        </p:txBody>
      </p:sp>
    </p:spTree>
    <p:extLst>
      <p:ext uri="{BB962C8B-B14F-4D97-AF65-F5344CB8AC3E}">
        <p14:creationId xmlns:p14="http://schemas.microsoft.com/office/powerpoint/2010/main" val="67200670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368EF4-EAAD-8648-8FDC-568BA56B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Body</a:t>
            </a:r>
            <a:r>
              <a:rPr kumimoji="1" lang="ja-JP" altLang="en-US" dirty="0"/>
              <a:t>ファイル </a:t>
            </a:r>
            <a:r>
              <a:rPr kumimoji="1" lang="en-US" altLang="ja-JP" dirty="0"/>
              <a:t>vs URDF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DD0F3C-33BD-784B-30F7-7ACE551AF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Body</a:t>
            </a:r>
            <a:endParaRPr lang="en-US" altLang="ja-JP" dirty="0"/>
          </a:p>
          <a:p>
            <a:pPr lvl="1"/>
            <a:r>
              <a:rPr lang="en-US" altLang="ja-JP" dirty="0" err="1"/>
              <a:t>Choreonoid</a:t>
            </a:r>
            <a:r>
              <a:rPr lang="ja-JP" altLang="en-US" dirty="0"/>
              <a:t>上の要素を全て記述できる</a:t>
            </a:r>
            <a:endParaRPr lang="en-US" altLang="ja-JP" dirty="0"/>
          </a:p>
          <a:p>
            <a:pPr lvl="2"/>
            <a:r>
              <a:rPr lang="en-US" altLang="ja-JP" dirty="0"/>
              <a:t>URDF</a:t>
            </a:r>
            <a:r>
              <a:rPr lang="ja-JP" altLang="en-US" dirty="0"/>
              <a:t>の標準仕様ではセンサを記述できない</a:t>
            </a:r>
            <a:endParaRPr lang="en-US" altLang="ja-JP" dirty="0"/>
          </a:p>
          <a:p>
            <a:pPr lvl="1"/>
            <a:r>
              <a:rPr lang="en-US" altLang="ja-JP" dirty="0"/>
              <a:t>URDF</a:t>
            </a:r>
            <a:r>
              <a:rPr lang="ja-JP" altLang="en-US" dirty="0"/>
              <a:t>よりも簡潔な記述になる</a:t>
            </a:r>
            <a:endParaRPr lang="en-US" altLang="ja-JP" dirty="0"/>
          </a:p>
          <a:p>
            <a:r>
              <a:rPr lang="en-US" altLang="ja-JP" dirty="0"/>
              <a:t>URDF</a:t>
            </a:r>
          </a:p>
          <a:p>
            <a:pPr lvl="1"/>
            <a:r>
              <a:rPr lang="ja-JP" altLang="en-US" dirty="0"/>
              <a:t>既存資産の活用</a:t>
            </a:r>
            <a:endParaRPr lang="en-US" altLang="ja-JP" dirty="0"/>
          </a:p>
          <a:p>
            <a:pPr lvl="1"/>
            <a:r>
              <a:rPr lang="en-US" altLang="ja-JP" dirty="0"/>
              <a:t>ROS</a:t>
            </a:r>
            <a:r>
              <a:rPr lang="ja-JP" altLang="en-US" dirty="0"/>
              <a:t>で必要となることが多い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3247433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14F249-E24F-8D6A-A399-299DE1293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92"/>
            <a:ext cx="7886700" cy="1325563"/>
          </a:xfrm>
        </p:spPr>
        <p:txBody>
          <a:bodyPr/>
          <a:lstStyle/>
          <a:p>
            <a:r>
              <a:rPr lang="ja-JP" altLang="en-US" dirty="0"/>
              <a:t>モバイルロボットの</a:t>
            </a:r>
            <a:r>
              <a:rPr lang="en-US" altLang="ja-JP" dirty="0"/>
              <a:t>URDF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43E1A3-8D97-2798-B93B-CC8D34B69C8A}"/>
              </a:ext>
            </a:extLst>
          </p:cNvPr>
          <p:cNvSpPr txBox="1"/>
          <p:nvPr/>
        </p:nvSpPr>
        <p:spPr>
          <a:xfrm>
            <a:off x="253409" y="1233118"/>
            <a:ext cx="8637182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&lt;?xml version="1.0"?&gt;</a:t>
            </a:r>
          </a:p>
          <a:p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&lt;robot name="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MobileRobot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"&gt;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&lt;link name="Chassis"&gt;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&lt;inertial&gt;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&lt;origin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rpy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="0 0 0"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xyz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="-0.08 0 0.08"/&gt;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&lt;mass value="14.0"/&gt;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&lt;inertia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ixx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="0.1"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ixy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="0"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ixz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="0"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iyy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="0.17"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iyz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="0"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izz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="0.22"/&gt;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&lt;/inertial&gt;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&lt;visual&gt;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&lt;geometry&gt;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&lt;mesh filename="package://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my_mobile_robot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/meshes/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vmega_body.dae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"/&gt;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&lt;/geometry&gt;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&lt;/visual&gt;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&lt;collision&gt;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&lt;geometry&gt;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&lt;mesh filename="package://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my_mobile_robot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/meshes/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vmega_body.dae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"/&gt;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&lt;/geometry&gt;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&lt;/collision&gt;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&lt;/link&gt;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&lt;link name="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RightWheel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"&gt;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&lt;inertial&gt;</a:t>
            </a:r>
          </a:p>
          <a:p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&lt;mass value="0.8"/&gt;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…</a:t>
            </a:r>
            <a:endParaRPr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E7ED7E-6DB5-B1CF-2B0A-7D12FBE4B018}"/>
              </a:ext>
            </a:extLst>
          </p:cNvPr>
          <p:cNvSpPr txBox="1"/>
          <p:nvPr/>
        </p:nvSpPr>
        <p:spPr>
          <a:xfrm>
            <a:off x="3361662" y="5514753"/>
            <a:ext cx="5465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※ </a:t>
            </a:r>
            <a:r>
              <a:rPr lang="ja-JP" altLang="en-US" sz="2400" dirty="0"/>
              <a:t>お手本パッケージの     </a:t>
            </a:r>
            <a:r>
              <a:rPr lang="en-US" altLang="ja-JP" sz="2400" dirty="0"/>
              <a:t>“model/</a:t>
            </a:r>
            <a:r>
              <a:rPr lang="en-US" altLang="ja-JP" sz="2400" dirty="0" err="1"/>
              <a:t>mobile_robot_sensors.urdf</a:t>
            </a:r>
            <a:r>
              <a:rPr lang="en-US" altLang="ja-JP" sz="2400" dirty="0"/>
              <a:t>”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7765760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4000A-24E8-F992-285B-9969DD1D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URDF</a:t>
            </a:r>
            <a:r>
              <a:rPr kumimoji="1" lang="ja-JP" altLang="en-US" dirty="0"/>
              <a:t>ファイルの読み込み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12552D-65A1-0C0E-EEBD-95480A0D0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「ファイル」</a:t>
            </a:r>
            <a:r>
              <a:rPr kumimoji="1" lang="en-US" altLang="ja-JP" dirty="0"/>
              <a:t>―</a:t>
            </a:r>
            <a:r>
              <a:rPr kumimoji="1" lang="ja-JP" altLang="en-US" dirty="0"/>
              <a:t>「読み込み」</a:t>
            </a:r>
            <a:r>
              <a:rPr kumimoji="1" lang="en-US" altLang="ja-JP" dirty="0"/>
              <a:t>―</a:t>
            </a:r>
            <a:r>
              <a:rPr kumimoji="1" lang="ja-JP" altLang="en-US" dirty="0"/>
              <a:t>「ボディ」</a:t>
            </a:r>
            <a:endParaRPr kumimoji="1" lang="en-US" altLang="ja-JP" dirty="0"/>
          </a:p>
          <a:p>
            <a:r>
              <a:rPr lang="ja-JP" altLang="en-US" dirty="0"/>
              <a:t>ダイアログ下部の「ファイルの種類」コンボボックスで「</a:t>
            </a:r>
            <a:r>
              <a:rPr lang="en-US" altLang="ja-JP" dirty="0"/>
              <a:t>URDF</a:t>
            </a:r>
            <a:r>
              <a:rPr lang="ja-JP" altLang="en-US" dirty="0"/>
              <a:t>」を選択</a:t>
            </a:r>
            <a:endParaRPr lang="en-US" altLang="ja-JP" dirty="0"/>
          </a:p>
          <a:p>
            <a:r>
              <a:rPr kumimoji="1" lang="en-US" altLang="ja-JP" dirty="0"/>
              <a:t>URDF</a:t>
            </a:r>
            <a:r>
              <a:rPr kumimoji="1" lang="ja-JP" altLang="en-US" dirty="0"/>
              <a:t>（</a:t>
            </a:r>
            <a:r>
              <a:rPr kumimoji="1" lang="en-US" altLang="ja-JP" dirty="0" err="1"/>
              <a:t>xacro</a:t>
            </a:r>
            <a:r>
              <a:rPr kumimoji="1" lang="en-US" altLang="ja-JP" dirty="0"/>
              <a:t>)</a:t>
            </a:r>
            <a:r>
              <a:rPr kumimoji="1" lang="ja-JP" altLang="en-US" dirty="0"/>
              <a:t>ファイルを選択</a:t>
            </a:r>
          </a:p>
        </p:txBody>
      </p:sp>
    </p:spTree>
    <p:extLst>
      <p:ext uri="{BB962C8B-B14F-4D97-AF65-F5344CB8AC3E}">
        <p14:creationId xmlns:p14="http://schemas.microsoft.com/office/powerpoint/2010/main" val="150948678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76CE21-80DE-1597-36BE-89E284C0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Body &lt;-&gt; URDF </a:t>
            </a:r>
            <a:r>
              <a:rPr kumimoji="1" lang="ja-JP" altLang="en-US" dirty="0"/>
              <a:t>変換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1C0B5E-B0EF-8EB6-A56B-7B67951D3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手作業で変換する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Body </a:t>
            </a:r>
            <a:r>
              <a:rPr lang="ja-JP" altLang="en-US" dirty="0"/>
              <a:t>→</a:t>
            </a:r>
            <a:r>
              <a:rPr kumimoji="1" lang="en-US" altLang="ja-JP" dirty="0"/>
              <a:t> URDF</a:t>
            </a:r>
          </a:p>
          <a:p>
            <a:pPr lvl="1"/>
            <a:r>
              <a:rPr lang="en-US" altLang="ja-JP" dirty="0" err="1"/>
              <a:t>URDFBodyWriter</a:t>
            </a:r>
            <a:r>
              <a:rPr lang="ja-JP" altLang="en-US" dirty="0"/>
              <a:t>を使用する</a:t>
            </a:r>
            <a:endParaRPr lang="en-US" altLang="ja-JP" dirty="0"/>
          </a:p>
          <a:p>
            <a:pPr lvl="1"/>
            <a:r>
              <a:rPr lang="en-US" altLang="ja-JP" dirty="0"/>
              <a:t>“feature/</a:t>
            </a:r>
            <a:r>
              <a:rPr lang="en-US" altLang="ja-JP" dirty="0" err="1"/>
              <a:t>urdf</a:t>
            </a:r>
            <a:r>
              <a:rPr lang="en-US" altLang="ja-JP" dirty="0"/>
              <a:t>-writer” </a:t>
            </a:r>
            <a:r>
              <a:rPr lang="ja-JP" altLang="en-US" dirty="0"/>
              <a:t>ブランチで開発中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en-US" altLang="ja-JP" dirty="0"/>
              <a:t>URDF </a:t>
            </a:r>
            <a:r>
              <a:rPr lang="ja-JP" altLang="en-US" dirty="0"/>
              <a:t>→</a:t>
            </a:r>
            <a:r>
              <a:rPr lang="en-US" altLang="ja-JP" dirty="0"/>
              <a:t> Body</a:t>
            </a:r>
          </a:p>
          <a:p>
            <a:pPr lvl="1"/>
            <a:r>
              <a:rPr kumimoji="1" lang="en-US" altLang="ja-JP" dirty="0"/>
              <a:t>URDF</a:t>
            </a:r>
            <a:r>
              <a:rPr lang="ja-JP" altLang="en-US" dirty="0"/>
              <a:t>を</a:t>
            </a:r>
            <a:r>
              <a:rPr kumimoji="1" lang="ja-JP" altLang="en-US" dirty="0"/>
              <a:t>読み込んで</a:t>
            </a:r>
            <a:r>
              <a:rPr kumimoji="1" lang="en-US" altLang="ja-JP" dirty="0"/>
              <a:t>Body</a:t>
            </a:r>
            <a:r>
              <a:rPr kumimoji="1" lang="ja-JP" altLang="en-US" dirty="0"/>
              <a:t>形式で保存する</a:t>
            </a:r>
          </a:p>
        </p:txBody>
      </p:sp>
    </p:spTree>
    <p:extLst>
      <p:ext uri="{BB962C8B-B14F-4D97-AF65-F5344CB8AC3E}">
        <p14:creationId xmlns:p14="http://schemas.microsoft.com/office/powerpoint/2010/main" val="1098035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B530FF-06AF-CEB2-C758-2BCB37A1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ROS</a:t>
            </a:r>
            <a:r>
              <a:rPr lang="ja-JP" altLang="en-US" dirty="0"/>
              <a:t> </a:t>
            </a:r>
            <a:r>
              <a:rPr lang="en-US" altLang="ja-JP" dirty="0"/>
              <a:t>2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642F3DC-730B-9024-FC1D-B9A02186DC84}"/>
              </a:ext>
            </a:extLst>
          </p:cNvPr>
          <p:cNvSpPr txBox="1"/>
          <p:nvPr/>
        </p:nvSpPr>
        <p:spPr>
          <a:xfrm>
            <a:off x="348751" y="1711402"/>
            <a:ext cx="851535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sudo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apt install software-properties-common</a:t>
            </a:r>
          </a:p>
          <a:p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sudo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add-apt-repository universe</a:t>
            </a:r>
          </a:p>
          <a:p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sudo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apt update &amp;&amp; 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sudo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apt install curl -y</a:t>
            </a:r>
          </a:p>
          <a:p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sudo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curl -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sSL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https://raw.githubusercontent.com/ros/rosdistro/master/ros.key -o</a:t>
            </a:r>
          </a:p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usr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/share/keyrings/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ros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-archive-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keyring.gpg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echo "deb [arch=$(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dpkg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--print-architecture) signed-by=</a:t>
            </a:r>
          </a:p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/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usr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/share/keyrings/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ros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-archive-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keyring.gpg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</a:p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http://packages.ros.org/ros2/ubuntu $(. /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etc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os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-release &amp;&amp; echo</a:t>
            </a:r>
          </a:p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$UBUNTU_CODENAME) main" | 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sudo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tee /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etc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/apt/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sources.list.d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/ros2.list &gt;</a:t>
            </a:r>
          </a:p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/dev/null</a:t>
            </a:r>
          </a:p>
          <a:p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sudo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apt update</a:t>
            </a:r>
          </a:p>
          <a:p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sudo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apt upgrade</a:t>
            </a:r>
          </a:p>
          <a:p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sudo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apt install 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ros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-humble-desktop</a:t>
            </a:r>
          </a:p>
          <a:p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sudo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apt install python3-colcon-common-extensions</a:t>
            </a:r>
          </a:p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echo "source /opt/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ros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/humble/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setup.bash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 &gt;&gt; ~/.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bashrc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source ~/.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bashrc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4957754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CE2C9C7-F457-1F8B-A8B8-5F037C3C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Part10</a:t>
            </a:r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16369D9-0288-0BED-0D54-3C09D6743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ROS</a:t>
            </a:r>
            <a:r>
              <a:rPr lang="ja-JP" altLang="en-US" dirty="0"/>
              <a:t>通信を用いた状態の出力と可視化</a:t>
            </a:r>
          </a:p>
        </p:txBody>
      </p:sp>
    </p:spTree>
    <p:extLst>
      <p:ext uri="{BB962C8B-B14F-4D97-AF65-F5344CB8AC3E}">
        <p14:creationId xmlns:p14="http://schemas.microsoft.com/office/powerpoint/2010/main" val="1321101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6F12C-FAB6-4CC0-D481-741A65BEA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状態外部出力の方法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DB13A8-F0B2-AB64-CCEC-2999CF6F9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65881" cy="4351338"/>
          </a:xfrm>
        </p:spPr>
        <p:txBody>
          <a:bodyPr>
            <a:normAutofit/>
          </a:bodyPr>
          <a:lstStyle/>
          <a:p>
            <a:r>
              <a:rPr lang="ja-JP" altLang="en-US" dirty="0"/>
              <a:t>シンプルコントローラで実装</a:t>
            </a:r>
            <a:endParaRPr lang="en-US" altLang="ja-JP" dirty="0"/>
          </a:p>
          <a:p>
            <a:pPr lvl="1"/>
            <a:r>
              <a:rPr lang="en-US" altLang="ja-JP" dirty="0"/>
              <a:t>C++</a:t>
            </a:r>
            <a:r>
              <a:rPr lang="ja-JP" altLang="en-US" dirty="0"/>
              <a:t>で実装できるものなら</a:t>
            </a:r>
            <a:r>
              <a:rPr lang="en-US" altLang="ja-JP" dirty="0"/>
              <a:t>ROS</a:t>
            </a:r>
            <a:r>
              <a:rPr lang="ja-JP" altLang="en-US" dirty="0"/>
              <a:t>に限らずどのような通信も可能</a:t>
            </a:r>
            <a:endParaRPr lang="en-US" altLang="ja-JP" dirty="0"/>
          </a:p>
          <a:p>
            <a:pPr lvl="1"/>
            <a:r>
              <a:rPr lang="en-US" altLang="ja-JP" dirty="0" err="1"/>
              <a:t>rclcpp</a:t>
            </a:r>
            <a:r>
              <a:rPr lang="ja-JP" altLang="en-US" dirty="0"/>
              <a:t>ライブラリを用いることで</a:t>
            </a:r>
            <a:r>
              <a:rPr lang="en-US" altLang="ja-JP" dirty="0"/>
              <a:t>ROS</a:t>
            </a:r>
            <a:r>
              <a:rPr lang="ja-JP" altLang="en-US" dirty="0"/>
              <a:t>通信も可能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BodyROS</a:t>
            </a:r>
            <a:r>
              <a:rPr lang="ja-JP" altLang="en-US" dirty="0"/>
              <a:t>アイテムを使用</a:t>
            </a:r>
            <a:endParaRPr lang="en-US" altLang="ja-JP" dirty="0"/>
          </a:p>
          <a:p>
            <a:pPr lvl="1"/>
            <a:r>
              <a:rPr lang="ja-JP" altLang="en-US" dirty="0"/>
              <a:t>ロボット／センサの状態を</a:t>
            </a:r>
            <a:r>
              <a:rPr lang="en-US" altLang="ja-JP" dirty="0"/>
              <a:t>ROS</a:t>
            </a:r>
            <a:r>
              <a:rPr lang="ja-JP" altLang="en-US" dirty="0"/>
              <a:t>出力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5752506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F93913-9225-F919-1027-BE1557398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4817"/>
            <a:ext cx="7886700" cy="1325563"/>
          </a:xfrm>
        </p:spPr>
        <p:txBody>
          <a:bodyPr/>
          <a:lstStyle/>
          <a:p>
            <a:r>
              <a:rPr kumimoji="1" lang="en-US" altLang="ja-JP" dirty="0"/>
              <a:t>BodyROS2</a:t>
            </a:r>
            <a:r>
              <a:rPr kumimoji="1" lang="ja-JP" altLang="en-US" dirty="0"/>
              <a:t>アイテムの導入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142FBCF-B555-8D69-18E8-4AF6690075BC}"/>
              </a:ext>
            </a:extLst>
          </p:cNvPr>
          <p:cNvSpPr txBox="1"/>
          <p:nvPr/>
        </p:nvSpPr>
        <p:spPr>
          <a:xfrm>
            <a:off x="844538" y="1851750"/>
            <a:ext cx="393455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World</a:t>
            </a: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+ 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MobileRobot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DriveController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</a:t>
            </a:r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PanTiltController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BodyROS2</a:t>
            </a: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+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SensorVisualizer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Labo1</a:t>
            </a: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+ 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AISTSimulator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GLVisionSimulator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115765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2FF7F0-DC42-726D-BD6C-36C709D52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効率化のための補足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10AEE0-1AF6-376D-1AB0-1FD1F239A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BodyROS2</a:t>
            </a:r>
            <a:r>
              <a:rPr kumimoji="1" lang="ja-JP" altLang="en-US" dirty="0"/>
              <a:t>アイテムを使用して外部の</a:t>
            </a:r>
            <a:r>
              <a:rPr kumimoji="1" lang="en-US" altLang="ja-JP" dirty="0"/>
              <a:t>ROS</a:t>
            </a:r>
            <a:r>
              <a:rPr kumimoji="1" lang="ja-JP" altLang="en-US" dirty="0"/>
              <a:t>ツールで可視化を行うなら、</a:t>
            </a:r>
            <a:r>
              <a:rPr kumimoji="1" lang="en-US" altLang="ja-JP" dirty="0" err="1"/>
              <a:t>Choreonoid</a:t>
            </a:r>
            <a:r>
              <a:rPr kumimoji="1" lang="ja-JP" altLang="en-US" dirty="0"/>
              <a:t>上での可視化は必ずしも必要ない</a:t>
            </a:r>
            <a:endParaRPr kumimoji="1" lang="en-US" altLang="ja-JP" dirty="0"/>
          </a:p>
          <a:p>
            <a:r>
              <a:rPr lang="ja-JP" altLang="en-US" dirty="0"/>
              <a:t>可視化の設定を解除しておくことで動作が軽くなる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936385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F93913-9225-F919-1027-BE1557398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2470"/>
            <a:ext cx="7886700" cy="1325563"/>
          </a:xfrm>
        </p:spPr>
        <p:txBody>
          <a:bodyPr/>
          <a:lstStyle/>
          <a:p>
            <a:r>
              <a:rPr kumimoji="1" lang="en-US" altLang="ja-JP" dirty="0"/>
              <a:t>BodyROS2</a:t>
            </a:r>
            <a:r>
              <a:rPr kumimoji="1" lang="ja-JP" altLang="en-US" dirty="0"/>
              <a:t>アイテムの出力対象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D33F12-2EBB-2FB7-2EB9-EE67DA5C7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60745"/>
            <a:ext cx="8118401" cy="4150979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関節角度（変位）を</a:t>
            </a:r>
            <a:r>
              <a:rPr kumimoji="1" lang="en-US" altLang="ja-JP" sz="2400" dirty="0"/>
              <a:t>ROS</a:t>
            </a:r>
            <a:r>
              <a:rPr lang="ja-JP" altLang="en-US" sz="2400" dirty="0"/>
              <a:t>トピックとして</a:t>
            </a:r>
            <a:r>
              <a:rPr kumimoji="1" lang="en-US" altLang="ja-JP" sz="2400" dirty="0"/>
              <a:t>Publish</a:t>
            </a:r>
          </a:p>
          <a:p>
            <a:pPr lvl="1"/>
            <a:r>
              <a:rPr lang="en-US" altLang="ja-JP" dirty="0"/>
              <a:t>/</a:t>
            </a:r>
            <a:r>
              <a:rPr lang="en-US" altLang="ja-JP" dirty="0" err="1"/>
              <a:t>MobileRobot</a:t>
            </a:r>
            <a:r>
              <a:rPr lang="en-US" altLang="ja-JP" dirty="0"/>
              <a:t>/</a:t>
            </a:r>
            <a:r>
              <a:rPr lang="en-US" altLang="ja-JP" dirty="0" err="1"/>
              <a:t>joint_states</a:t>
            </a:r>
            <a:endParaRPr lang="en-US" altLang="ja-JP" dirty="0"/>
          </a:p>
          <a:p>
            <a:r>
              <a:rPr kumimoji="1" lang="ja-JP" altLang="en-US" sz="2400" dirty="0"/>
              <a:t>カメラ画像</a:t>
            </a:r>
            <a:endParaRPr kumimoji="1" lang="en-US" altLang="ja-JP" sz="2400" dirty="0"/>
          </a:p>
          <a:p>
            <a:pPr lvl="1"/>
            <a:r>
              <a:rPr kumimoji="1" lang="en-US" altLang="ja-JP" dirty="0"/>
              <a:t>/</a:t>
            </a:r>
            <a:r>
              <a:rPr kumimoji="1" lang="en-US" altLang="ja-JP" dirty="0" err="1"/>
              <a:t>MobileRobot</a:t>
            </a:r>
            <a:r>
              <a:rPr kumimoji="1" lang="en-US" altLang="ja-JP" dirty="0"/>
              <a:t>/RealSense</a:t>
            </a:r>
          </a:p>
          <a:p>
            <a:r>
              <a:rPr lang="ja-JP" altLang="en-US" sz="2400" dirty="0"/>
              <a:t>デプスカメラ画像（ポイントクラウド）</a:t>
            </a:r>
            <a:endParaRPr lang="en-US" altLang="ja-JP" sz="2400" dirty="0"/>
          </a:p>
          <a:p>
            <a:pPr lvl="1"/>
            <a:r>
              <a:rPr lang="en-US" altLang="ja-JP" dirty="0"/>
              <a:t>/</a:t>
            </a:r>
            <a:r>
              <a:rPr lang="en-US" altLang="ja-JP" dirty="0" err="1"/>
              <a:t>MobileRobot</a:t>
            </a:r>
            <a:r>
              <a:rPr lang="en-US" altLang="ja-JP" dirty="0"/>
              <a:t>/RealSense/</a:t>
            </a:r>
            <a:r>
              <a:rPr lang="en-US" altLang="ja-JP" dirty="0" err="1"/>
              <a:t>point_cloud</a:t>
            </a:r>
            <a:endParaRPr lang="en-US" altLang="ja-JP" dirty="0"/>
          </a:p>
          <a:p>
            <a:r>
              <a:rPr kumimoji="1" lang="ja-JP" altLang="en-US" sz="2400" dirty="0"/>
              <a:t>レンジセンサ距離データ（ポイントクラウド）</a:t>
            </a:r>
            <a:endParaRPr kumimoji="1" lang="en-US" altLang="ja-JP" sz="2400" dirty="0"/>
          </a:p>
          <a:p>
            <a:pPr lvl="1"/>
            <a:r>
              <a:rPr lang="en-US" altLang="ja-JP" dirty="0"/>
              <a:t>/</a:t>
            </a:r>
            <a:r>
              <a:rPr lang="en-US" altLang="ja-JP" dirty="0" err="1"/>
              <a:t>MobileRobot</a:t>
            </a:r>
            <a:r>
              <a:rPr lang="en-US" altLang="ja-JP" dirty="0"/>
              <a:t>/VLP_16/</a:t>
            </a:r>
            <a:r>
              <a:rPr lang="en-US" altLang="ja-JP" dirty="0" err="1"/>
              <a:t>point_cloud</a:t>
            </a:r>
            <a:endParaRPr kumimoji="1" lang="en-US" altLang="ja-JP" dirty="0"/>
          </a:p>
          <a:p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22985057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F93913-9225-F919-1027-BE1557398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2470"/>
            <a:ext cx="7886700" cy="1325563"/>
          </a:xfrm>
        </p:spPr>
        <p:txBody>
          <a:bodyPr/>
          <a:lstStyle/>
          <a:p>
            <a:r>
              <a:rPr lang="ja-JP" altLang="en-US" dirty="0"/>
              <a:t>トピックの確認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862559-E84F-6C9C-D228-1AB0741E40FE}"/>
              </a:ext>
            </a:extLst>
          </p:cNvPr>
          <p:cNvSpPr txBox="1"/>
          <p:nvPr/>
        </p:nvSpPr>
        <p:spPr>
          <a:xfrm>
            <a:off x="723117" y="5898683"/>
            <a:ext cx="7697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ros2 topic echo /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MobileRobot</a:t>
            </a:r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joint_states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667A56B-6090-6427-8B38-6FEAD3FC6A08}"/>
              </a:ext>
            </a:extLst>
          </p:cNvPr>
          <p:cNvSpPr txBox="1"/>
          <p:nvPr/>
        </p:nvSpPr>
        <p:spPr>
          <a:xfrm>
            <a:off x="723117" y="1528033"/>
            <a:ext cx="769776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ros2 topic list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FFDB615-A18C-748E-A00A-B816CF568130}"/>
              </a:ext>
            </a:extLst>
          </p:cNvPr>
          <p:cNvSpPr txBox="1"/>
          <p:nvPr/>
        </p:nvSpPr>
        <p:spPr>
          <a:xfrm>
            <a:off x="817584" y="5342023"/>
            <a:ext cx="7205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シミュレーションを開始して、</a:t>
            </a:r>
            <a:r>
              <a:rPr lang="en-US" altLang="ja-JP" sz="2000" dirty="0" err="1"/>
              <a:t>joint_states</a:t>
            </a:r>
            <a:r>
              <a:rPr lang="ja-JP" altLang="en-US" sz="2000" dirty="0"/>
              <a:t>の中身を確認する</a:t>
            </a:r>
            <a:endParaRPr kumimoji="1" lang="ja-JP" altLang="en-US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0925FFE-4199-24F0-77FD-F18835BE236A}"/>
              </a:ext>
            </a:extLst>
          </p:cNvPr>
          <p:cNvSpPr txBox="1"/>
          <p:nvPr/>
        </p:nvSpPr>
        <p:spPr>
          <a:xfrm>
            <a:off x="723117" y="2645057"/>
            <a:ext cx="769776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ros2 topic list</a:t>
            </a:r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-t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8DB514F-A920-90AD-0E87-3F3B6AFA3AC6}"/>
              </a:ext>
            </a:extLst>
          </p:cNvPr>
          <p:cNvSpPr txBox="1"/>
          <p:nvPr/>
        </p:nvSpPr>
        <p:spPr>
          <a:xfrm>
            <a:off x="903791" y="2225170"/>
            <a:ext cx="6317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“-t” </a:t>
            </a:r>
            <a:r>
              <a:rPr kumimoji="1" lang="ja-JP" altLang="en-US" sz="2000" dirty="0"/>
              <a:t>オプションを付けるとメッセージ型も確認できる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C2245E0-7974-7737-46A7-FD4AA5FB3C9D}"/>
              </a:ext>
            </a:extLst>
          </p:cNvPr>
          <p:cNvSpPr txBox="1"/>
          <p:nvPr/>
        </p:nvSpPr>
        <p:spPr>
          <a:xfrm>
            <a:off x="723117" y="3803375"/>
            <a:ext cx="769776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MobileRobot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/RealSense [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sensor_msgs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/msg/Image]</a:t>
            </a:r>
          </a:p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MobileRobot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/RealSense/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point_cloud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[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sensor_msgs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/msg/PointCloud2]</a:t>
            </a:r>
          </a:p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MobileRobot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/VLP_16/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point_cloud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[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sensor_msgs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/msg/PointCloud2]</a:t>
            </a:r>
          </a:p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MobileRobot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joint_states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[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sensor_msgs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/msg/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JointState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43EABAD-FA80-3A4D-3405-6FE87DCEA6C1}"/>
              </a:ext>
            </a:extLst>
          </p:cNvPr>
          <p:cNvSpPr txBox="1"/>
          <p:nvPr/>
        </p:nvSpPr>
        <p:spPr>
          <a:xfrm>
            <a:off x="894508" y="3370797"/>
            <a:ext cx="3371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以下が表示されていれば</a:t>
            </a:r>
            <a:r>
              <a:rPr kumimoji="1" lang="en-US" altLang="ja-JP" sz="2000" dirty="0"/>
              <a:t>OK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8304417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E832C8-D5B0-5771-431C-E7EC6CD3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センサ</a:t>
            </a:r>
            <a:r>
              <a:rPr kumimoji="1" lang="en-US" altLang="ja-JP" dirty="0"/>
              <a:t>On/Off</a:t>
            </a:r>
            <a:r>
              <a:rPr kumimoji="1" lang="ja-JP" altLang="en-US" dirty="0"/>
              <a:t>の</a:t>
            </a:r>
            <a:r>
              <a:rPr kumimoji="1" lang="en-US" altLang="ja-JP" dirty="0"/>
              <a:t>ROS</a:t>
            </a:r>
            <a:r>
              <a:rPr kumimoji="1" lang="ja-JP" altLang="en-US" dirty="0"/>
              <a:t>サービス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F24D2C-717B-BB0A-AC9D-EE41965D9C34}"/>
              </a:ext>
            </a:extLst>
          </p:cNvPr>
          <p:cNvSpPr txBox="1"/>
          <p:nvPr/>
        </p:nvSpPr>
        <p:spPr>
          <a:xfrm>
            <a:off x="532645" y="3429000"/>
            <a:ext cx="820753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ros2 service /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MobileRobot</a:t>
            </a:r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/RealSense</a:t>
            </a: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set_enabled</a:t>
            </a:r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std_srvs</a:t>
            </a:r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srv</a:t>
            </a:r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SetBool</a:t>
            </a:r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“{data: false}”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ADA86FD2-B591-5F92-F4AD-CBF8B3220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056824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各センサごとに </a:t>
            </a:r>
            <a:r>
              <a:rPr lang="en-US" altLang="ja-JP" sz="2000" dirty="0"/>
              <a:t>“</a:t>
            </a:r>
            <a:r>
              <a:rPr lang="en-US" altLang="ja-JP" sz="2000" dirty="0" err="1"/>
              <a:t>set_enabled</a:t>
            </a:r>
            <a:r>
              <a:rPr lang="en-US" altLang="ja-JP" sz="2000" dirty="0"/>
              <a:t>” </a:t>
            </a:r>
            <a:r>
              <a:rPr lang="ja-JP" altLang="en-US" sz="2000" dirty="0"/>
              <a:t>というサービスを提供</a:t>
            </a:r>
            <a:endParaRPr lang="en-US" altLang="ja-JP" sz="2000" dirty="0"/>
          </a:p>
          <a:p>
            <a:r>
              <a:rPr lang="en-US" altLang="ja-JP" sz="2000" dirty="0" err="1"/>
              <a:t>ture</a:t>
            </a:r>
            <a:r>
              <a:rPr lang="ja-JP" altLang="en-US" sz="2000" dirty="0"/>
              <a:t>、</a:t>
            </a:r>
            <a:r>
              <a:rPr lang="en-US" altLang="ja-JP" sz="2000" dirty="0"/>
              <a:t>false</a:t>
            </a:r>
            <a:r>
              <a:rPr lang="ja-JP" altLang="en-US" sz="2000" dirty="0"/>
              <a:t>の引数でコールするとオン／オフを切り替えられる</a:t>
            </a:r>
            <a:endParaRPr lang="en-US" altLang="ja-JP" sz="2000" dirty="0"/>
          </a:p>
          <a:p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427114812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F93913-9225-F919-1027-BE1557398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5879"/>
            <a:ext cx="7886700" cy="1325563"/>
          </a:xfrm>
        </p:spPr>
        <p:txBody>
          <a:bodyPr/>
          <a:lstStyle/>
          <a:p>
            <a:r>
              <a:rPr lang="ja-JP" altLang="en-US" dirty="0"/>
              <a:t>仮想世界全体情報の</a:t>
            </a:r>
            <a:r>
              <a:rPr lang="en-US" altLang="ja-JP" dirty="0"/>
              <a:t>Publish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D33F12-2EBB-2FB7-2EB9-EE67DA5C7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0378"/>
            <a:ext cx="7886700" cy="4566382"/>
          </a:xfrm>
        </p:spPr>
        <p:txBody>
          <a:bodyPr>
            <a:normAutofit/>
          </a:bodyPr>
          <a:lstStyle/>
          <a:p>
            <a:r>
              <a:rPr lang="en-US" altLang="ja-JP" dirty="0"/>
              <a:t>World</a:t>
            </a:r>
            <a:r>
              <a:rPr kumimoji="1" lang="en-US" altLang="ja-JP" dirty="0"/>
              <a:t>ROS2</a:t>
            </a:r>
            <a:r>
              <a:rPr kumimoji="1" lang="ja-JP" altLang="en-US" dirty="0"/>
              <a:t>アイテムを追加する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831379-4606-08B9-C80D-9046F2C0A11D}"/>
              </a:ext>
            </a:extLst>
          </p:cNvPr>
          <p:cNvSpPr txBox="1"/>
          <p:nvPr/>
        </p:nvSpPr>
        <p:spPr>
          <a:xfrm>
            <a:off x="1040416" y="1889990"/>
            <a:ext cx="3934558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World</a:t>
            </a: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+ 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MobileRobot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DriveController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</a:t>
            </a:r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PanTiltController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BodyROS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+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SensorVisualizer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Labo1</a:t>
            </a: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+ 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AISTSimulator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GLVisionSimulator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</a:t>
            </a:r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WorldROS2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897473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373DEE-D4D3-04F4-2188-BE8BA1D6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Clock</a:t>
            </a:r>
            <a:r>
              <a:rPr kumimoji="1" lang="ja-JP" altLang="en-US" dirty="0"/>
              <a:t>トピック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56326B-C23B-EC8B-8E51-CC761C7F1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3409"/>
            <a:ext cx="7886700" cy="4113639"/>
          </a:xfrm>
        </p:spPr>
        <p:txBody>
          <a:bodyPr>
            <a:normAutofit/>
          </a:bodyPr>
          <a:lstStyle/>
          <a:p>
            <a:r>
              <a:rPr lang="en-US" altLang="ja-JP" dirty="0"/>
              <a:t>“/clock”</a:t>
            </a:r>
            <a:r>
              <a:rPr lang="ja-JP" altLang="en-US" dirty="0"/>
              <a:t>トピック</a:t>
            </a:r>
            <a:endParaRPr lang="en-US" altLang="ja-JP" dirty="0"/>
          </a:p>
          <a:p>
            <a:r>
              <a:rPr lang="ja-JP" altLang="en-US" dirty="0"/>
              <a:t>他の</a:t>
            </a:r>
            <a:r>
              <a:rPr lang="en-US" altLang="ja-JP" dirty="0"/>
              <a:t>ROS</a:t>
            </a:r>
            <a:r>
              <a:rPr lang="ja-JP" altLang="en-US" dirty="0"/>
              <a:t>ノードと時刻を共有（同期）</a:t>
            </a:r>
            <a:endParaRPr lang="en-US" altLang="ja-JP" dirty="0"/>
          </a:p>
          <a:p>
            <a:r>
              <a:rPr lang="en-US" altLang="ja-JP" dirty="0"/>
              <a:t>WorldROS2</a:t>
            </a:r>
            <a:r>
              <a:rPr lang="ja-JP" altLang="en-US" dirty="0"/>
              <a:t>アイテムが</a:t>
            </a:r>
            <a:r>
              <a:rPr lang="en-US" altLang="ja-JP" dirty="0"/>
              <a:t>Publish</a:t>
            </a:r>
          </a:p>
          <a:p>
            <a:r>
              <a:rPr lang="en-US" altLang="ja-JP" dirty="0"/>
              <a:t>“</a:t>
            </a:r>
            <a:r>
              <a:rPr lang="en-US" altLang="ja-JP" dirty="0" err="1"/>
              <a:t>rosgraph_msgs</a:t>
            </a:r>
            <a:r>
              <a:rPr lang="en-US" altLang="ja-JP" dirty="0"/>
              <a:t>/msg/Clock”</a:t>
            </a:r>
            <a:r>
              <a:rPr lang="ja-JP" altLang="en-US" dirty="0"/>
              <a:t>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利用方法</a:t>
            </a:r>
            <a:endParaRPr lang="en-US" altLang="ja-JP" dirty="0"/>
          </a:p>
          <a:p>
            <a:pPr lvl="1"/>
            <a:r>
              <a:rPr lang="ja-JP" altLang="en-US" dirty="0"/>
              <a:t>時刻を必要とするノードの</a:t>
            </a:r>
            <a:r>
              <a:rPr kumimoji="1" lang="en-US" altLang="ja-JP" dirty="0"/>
              <a:t>ROS</a:t>
            </a:r>
            <a:r>
              <a:rPr kumimoji="1" lang="ja-JP" altLang="en-US" dirty="0"/>
              <a:t>パラメータ </a:t>
            </a:r>
            <a:r>
              <a:rPr kumimoji="1" lang="en-US" altLang="ja-JP" dirty="0"/>
              <a:t>“/</a:t>
            </a:r>
            <a:r>
              <a:rPr kumimoji="1" lang="en-US" altLang="ja-JP" dirty="0" err="1"/>
              <a:t>use_sim_time</a:t>
            </a:r>
            <a:r>
              <a:rPr kumimoji="1" lang="en-US" altLang="ja-JP" dirty="0"/>
              <a:t>” </a:t>
            </a:r>
            <a:r>
              <a:rPr kumimoji="1" lang="ja-JP" altLang="en-US" dirty="0"/>
              <a:t>を</a:t>
            </a:r>
            <a:r>
              <a:rPr kumimoji="1" lang="en-US" altLang="ja-JP" dirty="0"/>
              <a:t>true</a:t>
            </a:r>
            <a:r>
              <a:rPr kumimoji="1" lang="ja-JP" altLang="en-US" dirty="0"/>
              <a:t>にセットする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055883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24B401-448F-B1D0-8428-91EC1991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お手本パッケージの該当ファイル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5F0D77-ADB2-111B-62B6-65FF4B483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プロジェクトファイル</a:t>
            </a:r>
            <a:endParaRPr lang="en-US" altLang="ja-JP" dirty="0"/>
          </a:p>
          <a:p>
            <a:pPr lvl="1"/>
            <a:r>
              <a:rPr lang="en-US" altLang="ja-JP" dirty="0"/>
              <a:t>“project/mobile_robot_sensors_labo1.cnoid”</a:t>
            </a:r>
          </a:p>
          <a:p>
            <a:r>
              <a:rPr kumimoji="1" lang="en-US" altLang="ja-JP" dirty="0"/>
              <a:t>launch</a:t>
            </a:r>
            <a:r>
              <a:rPr kumimoji="1" lang="ja-JP" altLang="en-US" dirty="0"/>
              <a:t>ファイル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“launch/sensors_labo1_launch.xml”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550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5E7227-B613-6E6F-70F1-22F780DFA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rosdep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5D986AC-BF8A-249E-4714-AAF0DCC84227}"/>
              </a:ext>
            </a:extLst>
          </p:cNvPr>
          <p:cNvSpPr txBox="1"/>
          <p:nvPr/>
        </p:nvSpPr>
        <p:spPr>
          <a:xfrm>
            <a:off x="545705" y="1859935"/>
            <a:ext cx="782979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sudo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apt install python3-rosdep</a:t>
            </a:r>
          </a:p>
          <a:p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sudo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rosdep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</a:t>
            </a:r>
            <a:endParaRPr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rosdep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update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69946FF-F2EE-07CE-CE8F-1F1E30E2D828}"/>
              </a:ext>
            </a:extLst>
          </p:cNvPr>
          <p:cNvSpPr txBox="1"/>
          <p:nvPr/>
        </p:nvSpPr>
        <p:spPr>
          <a:xfrm>
            <a:off x="628650" y="3277229"/>
            <a:ext cx="75713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パッケージの依存関係から必要なパッケージを</a:t>
            </a:r>
            <a:endParaRPr lang="en-US" altLang="ja-JP" sz="2400" dirty="0"/>
          </a:p>
          <a:p>
            <a:r>
              <a:rPr lang="ja-JP" altLang="en-US" sz="2400" dirty="0"/>
              <a:t>インストールしてくれるツール</a:t>
            </a:r>
            <a:endParaRPr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チュートリアルで必要なパッケージのインストールに</a:t>
            </a:r>
            <a:endParaRPr lang="en-US" altLang="ja-JP" sz="2400" dirty="0"/>
          </a:p>
          <a:p>
            <a:r>
              <a:rPr lang="ja-JP" altLang="en-US" sz="2400" dirty="0"/>
              <a:t>使用します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7616844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43191D-9A06-AC0E-4ACB-D25F33D3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RViz</a:t>
            </a:r>
            <a:r>
              <a:rPr kumimoji="1" lang="ja-JP" altLang="en-US" dirty="0"/>
              <a:t>による</a:t>
            </a:r>
            <a:r>
              <a:rPr lang="ja-JP" altLang="en-US" dirty="0"/>
              <a:t>状態</a:t>
            </a:r>
            <a:r>
              <a:rPr kumimoji="1" lang="ja-JP" altLang="en-US" dirty="0"/>
              <a:t>表示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E02A75-0730-6F20-D357-05EEA8CB3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ROS</a:t>
            </a:r>
            <a:r>
              <a:rPr kumimoji="1" lang="ja-JP" altLang="en-US" dirty="0"/>
              <a:t>の可視化・操作ツール</a:t>
            </a:r>
            <a:endParaRPr kumimoji="1" lang="en-US" altLang="ja-JP" dirty="0"/>
          </a:p>
          <a:p>
            <a:r>
              <a:rPr lang="ja-JP" altLang="en-US" dirty="0"/>
              <a:t>モデルを読み込むには</a:t>
            </a:r>
            <a:r>
              <a:rPr lang="en-US" altLang="ja-JP" dirty="0"/>
              <a:t>URDF</a:t>
            </a:r>
            <a:r>
              <a:rPr lang="ja-JP" altLang="en-US" dirty="0"/>
              <a:t>形式のモデルファイルが必要</a:t>
            </a:r>
            <a:endParaRPr kumimoji="1" lang="ja-JP" altLang="en-US" dirty="0"/>
          </a:p>
        </p:txBody>
      </p:sp>
      <p:pic>
        <p:nvPicPr>
          <p:cNvPr id="5" name="図 4" descr="グラフィカル ユーザー インターフェイス, Web サイト&#10;&#10;自動的に生成された説明">
            <a:extLst>
              <a:ext uri="{FF2B5EF4-FFF2-40B4-BE49-F238E27FC236}">
                <a16:creationId xmlns:a16="http://schemas.microsoft.com/office/drawing/2014/main" id="{77552A5D-3084-2EEE-1DAF-7AE1C3A9F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85" y="3429000"/>
            <a:ext cx="3924945" cy="299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25651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27EEED-E5EA-D944-9BB7-2E1F88B29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0619"/>
            <a:ext cx="7886700" cy="1325563"/>
          </a:xfrm>
        </p:spPr>
        <p:txBody>
          <a:bodyPr/>
          <a:lstStyle/>
          <a:p>
            <a:r>
              <a:rPr lang="en-US" altLang="ja-JP" dirty="0" err="1"/>
              <a:t>RViz</a:t>
            </a:r>
            <a:r>
              <a:rPr lang="ja-JP" altLang="en-US" dirty="0"/>
              <a:t>用</a:t>
            </a:r>
            <a:r>
              <a:rPr lang="en-US" altLang="ja-JP" dirty="0"/>
              <a:t>launch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D1D2B38-8C98-00AC-2B25-0B50EAB93A31}"/>
              </a:ext>
            </a:extLst>
          </p:cNvPr>
          <p:cNvSpPr txBox="1"/>
          <p:nvPr/>
        </p:nvSpPr>
        <p:spPr>
          <a:xfrm>
            <a:off x="688092" y="2000043"/>
            <a:ext cx="7886699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&lt;launch&gt;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&lt;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arg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name="model"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default="$(find-pkg-share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my_mobile_robot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)/model/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mobile_robot_sensors.urdf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"/&gt;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&lt;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arg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name="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rvizconfig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default="$(find-pkg-share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my_mobile_robot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)/config/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mobile_robot.rviz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"/&gt;</a:t>
            </a:r>
          </a:p>
          <a:p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&lt;node pkg="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robot_state_publisher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 exec="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robot_state_publisher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"&gt;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&lt;param name="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robot_description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 value="$(command '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xacro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$(var model)')"/&gt;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&lt;param name="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use_sim_time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 value="true" /&gt;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&lt;remap from="/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joint_states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 to="/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MobileRobot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joint_states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"/&gt;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&lt;/node&gt;</a:t>
            </a:r>
          </a:p>
          <a:p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&lt;node pkg="rviz2" exec="rviz2"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args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="-d $(var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rvizconfig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)"&gt;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&lt;param name="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use_sim_time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 value="true" /&gt;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&lt;/node&gt;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&lt;node pkg="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rqt_graph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 exec="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rqt_graph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"/&gt;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&lt;/launch&gt;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1753D29-704F-48C3-73F2-667F1E073992}"/>
              </a:ext>
            </a:extLst>
          </p:cNvPr>
          <p:cNvSpPr txBox="1"/>
          <p:nvPr/>
        </p:nvSpPr>
        <p:spPr>
          <a:xfrm>
            <a:off x="608963" y="1433148"/>
            <a:ext cx="4211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“</a:t>
            </a:r>
            <a:r>
              <a:rPr kumimoji="1" lang="en-US" altLang="ja-JP" sz="2400" dirty="0"/>
              <a:t>launch/display_launch.xml”</a:t>
            </a:r>
            <a:endParaRPr kumimoji="1" lang="ja-JP" altLang="en-US" sz="2400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23D09EF-89E3-0CF9-4951-3DCDC95AEBCD}"/>
              </a:ext>
            </a:extLst>
          </p:cNvPr>
          <p:cNvCxnSpPr/>
          <p:nvPr/>
        </p:nvCxnSpPr>
        <p:spPr>
          <a:xfrm>
            <a:off x="4906197" y="3184154"/>
            <a:ext cx="23393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BAC282-453B-E84D-F1AE-AE6F177791E6}"/>
              </a:ext>
            </a:extLst>
          </p:cNvPr>
          <p:cNvSpPr txBox="1"/>
          <p:nvPr/>
        </p:nvSpPr>
        <p:spPr>
          <a:xfrm>
            <a:off x="6461142" y="4089271"/>
            <a:ext cx="21136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rviz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の設定ファイル</a:t>
            </a:r>
            <a:endParaRPr kumimoji="1" lang="en-US" altLang="ja-JP" sz="1400" b="1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rgbClr val="FF0000"/>
                </a:solidFill>
              </a:rPr>
              <a:t>も必要</a:t>
            </a:r>
            <a:endParaRPr kumimoji="1" lang="en-US" altLang="ja-JP" sz="1400" b="1" dirty="0">
              <a:solidFill>
                <a:srgbClr val="FF0000"/>
              </a:solidFill>
            </a:endParaRPr>
          </a:p>
          <a:p>
            <a:pPr algn="ctr"/>
            <a:r>
              <a:rPr lang="ja-JP" altLang="en-US" sz="1400" b="1" dirty="0">
                <a:solidFill>
                  <a:srgbClr val="FF0000"/>
                </a:solidFill>
              </a:rPr>
              <a:t>（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お手本パッケージ</a:t>
            </a:r>
            <a:endParaRPr kumimoji="1" lang="en-US" altLang="ja-JP" sz="1400" b="1" dirty="0">
              <a:solidFill>
                <a:srgbClr val="FF0000"/>
              </a:solidFill>
            </a:endParaRPr>
          </a:p>
          <a:p>
            <a:pPr algn="ctr"/>
            <a:r>
              <a:rPr lang="en-US" altLang="ja-JP" sz="1400" b="1" dirty="0">
                <a:solidFill>
                  <a:srgbClr val="FF0000"/>
                </a:solidFill>
              </a:rPr>
              <a:t>    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に入っています）</a:t>
            </a:r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4DAF6253-C2C8-9B91-ABB0-610FCE07C762}"/>
              </a:ext>
            </a:extLst>
          </p:cNvPr>
          <p:cNvSpPr/>
          <p:nvPr/>
        </p:nvSpPr>
        <p:spPr>
          <a:xfrm>
            <a:off x="7468374" y="3174871"/>
            <a:ext cx="779792" cy="914400"/>
          </a:xfrm>
          <a:custGeom>
            <a:avLst/>
            <a:gdLst>
              <a:gd name="connsiteX0" fmla="*/ 779792 w 779792"/>
              <a:gd name="connsiteY0" fmla="*/ 914400 h 914400"/>
              <a:gd name="connsiteX1" fmla="*/ 779792 w 779792"/>
              <a:gd name="connsiteY1" fmla="*/ 0 h 914400"/>
              <a:gd name="connsiteX2" fmla="*/ 0 w 779792"/>
              <a:gd name="connsiteY2" fmla="*/ 9283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9792" h="914400">
                <a:moveTo>
                  <a:pt x="779792" y="914400"/>
                </a:moveTo>
                <a:lnTo>
                  <a:pt x="779792" y="0"/>
                </a:lnTo>
                <a:lnTo>
                  <a:pt x="0" y="9283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DF3E4733-2BC7-F5F1-856D-513B992B0EFC}"/>
              </a:ext>
            </a:extLst>
          </p:cNvPr>
          <p:cNvCxnSpPr>
            <a:cxnSpLocks/>
          </p:cNvCxnSpPr>
          <p:nvPr/>
        </p:nvCxnSpPr>
        <p:spPr>
          <a:xfrm>
            <a:off x="983251" y="5490268"/>
            <a:ext cx="35237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6584D3A-25BD-3692-EBC0-4DE562D1E562}"/>
              </a:ext>
            </a:extLst>
          </p:cNvPr>
          <p:cNvSpPr txBox="1"/>
          <p:nvPr/>
        </p:nvSpPr>
        <p:spPr>
          <a:xfrm>
            <a:off x="4459829" y="5424852"/>
            <a:ext cx="211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rqt_graph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も表示する</a:t>
            </a:r>
          </a:p>
        </p:txBody>
      </p:sp>
    </p:spTree>
    <p:extLst>
      <p:ext uri="{BB962C8B-B14F-4D97-AF65-F5344CB8AC3E}">
        <p14:creationId xmlns:p14="http://schemas.microsoft.com/office/powerpoint/2010/main" val="324844009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27EEED-E5EA-D944-9BB7-2E1F88B29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0619"/>
            <a:ext cx="7886700" cy="1325563"/>
          </a:xfrm>
        </p:spPr>
        <p:txBody>
          <a:bodyPr/>
          <a:lstStyle/>
          <a:p>
            <a:r>
              <a:rPr lang="en-US" altLang="ja-JP" dirty="0" err="1"/>
              <a:t>Rviz</a:t>
            </a:r>
            <a:r>
              <a:rPr lang="ja-JP" altLang="en-US" dirty="0"/>
              <a:t>の起動と設定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737B7FC-29F8-D626-1F8B-6FA9CD002969}"/>
              </a:ext>
            </a:extLst>
          </p:cNvPr>
          <p:cNvSpPr txBox="1"/>
          <p:nvPr/>
        </p:nvSpPr>
        <p:spPr>
          <a:xfrm>
            <a:off x="599903" y="1823680"/>
            <a:ext cx="788669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ros2 launch 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my_mobile_robot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display_launch.xml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1C6A18-0D2C-0A09-C8BC-9F4F1FE0ADE9}"/>
              </a:ext>
            </a:extLst>
          </p:cNvPr>
          <p:cNvSpPr txBox="1"/>
          <p:nvPr/>
        </p:nvSpPr>
        <p:spPr>
          <a:xfrm>
            <a:off x="429678" y="2871019"/>
            <a:ext cx="8366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“config/</a:t>
            </a:r>
            <a:r>
              <a:rPr kumimoji="1" lang="en-US" altLang="ja-JP" sz="2400" dirty="0" err="1"/>
              <a:t>mobile_robot.rviz</a:t>
            </a:r>
            <a:r>
              <a:rPr kumimoji="1" lang="en-US" altLang="ja-JP" sz="2400" dirty="0"/>
              <a:t>” </a:t>
            </a:r>
            <a:r>
              <a:rPr kumimoji="1" lang="ja-JP" altLang="en-US" sz="2400" dirty="0"/>
              <a:t>は</a:t>
            </a:r>
            <a:r>
              <a:rPr kumimoji="1" lang="en-US" altLang="ja-JP" sz="2400" dirty="0" err="1"/>
              <a:t>rviz</a:t>
            </a:r>
            <a:r>
              <a:rPr lang="ja-JP" altLang="en-US" sz="2400" dirty="0"/>
              <a:t>を起動後に</a:t>
            </a:r>
            <a:r>
              <a:rPr lang="en-US" altLang="ja-JP" sz="2400" dirty="0"/>
              <a:t>GUI</a:t>
            </a:r>
            <a:r>
              <a:rPr lang="ja-JP" altLang="en-US" sz="2400" dirty="0"/>
              <a:t>で設定して</a:t>
            </a:r>
            <a:endParaRPr lang="en-US" altLang="ja-JP" sz="2400" dirty="0"/>
          </a:p>
          <a:p>
            <a:r>
              <a:rPr kumimoji="1" lang="en-US" altLang="ja-JP" sz="2400" dirty="0"/>
              <a:t>“File”</a:t>
            </a:r>
            <a:r>
              <a:rPr lang="en-US" altLang="ja-JP" sz="2400" dirty="0"/>
              <a:t> – “Save Config As” </a:t>
            </a:r>
            <a:r>
              <a:rPr lang="ja-JP" altLang="en-US" sz="2400" dirty="0"/>
              <a:t>で保存しておく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7131060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C53EF-7823-D4A9-D406-74FB0C92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 err="1"/>
              <a:t>joint_states</a:t>
            </a:r>
            <a:r>
              <a:rPr kumimoji="1" lang="ja-JP" altLang="en-US" sz="4000" dirty="0"/>
              <a:t>から</a:t>
            </a:r>
            <a:r>
              <a:rPr kumimoji="1" lang="en-US" altLang="ja-JP" sz="4000" dirty="0" err="1"/>
              <a:t>robot_states</a:t>
            </a:r>
            <a:r>
              <a:rPr kumimoji="1" lang="ja-JP" altLang="en-US" sz="4000" dirty="0"/>
              <a:t>への変換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461C5C7-9F69-D308-EB9A-636B6A378EF9}"/>
              </a:ext>
            </a:extLst>
          </p:cNvPr>
          <p:cNvSpPr txBox="1"/>
          <p:nvPr/>
        </p:nvSpPr>
        <p:spPr>
          <a:xfrm>
            <a:off x="3396587" y="3174030"/>
            <a:ext cx="1779343" cy="901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b="1" dirty="0"/>
              <a:t>/</a:t>
            </a:r>
            <a:r>
              <a:rPr kumimoji="1" lang="en-US" altLang="ja-JP" b="1" dirty="0" err="1"/>
              <a:t>MobileRobot</a:t>
            </a:r>
            <a:endParaRPr kumimoji="1" lang="en-US" altLang="ja-JP" b="1" dirty="0"/>
          </a:p>
          <a:p>
            <a:pPr algn="ctr"/>
            <a:r>
              <a:rPr kumimoji="1" lang="en-US" altLang="ja-JP" b="1" dirty="0"/>
              <a:t>/</a:t>
            </a:r>
            <a:r>
              <a:rPr kumimoji="1" lang="en-US" altLang="ja-JP" b="1" dirty="0" err="1"/>
              <a:t>joint_states</a:t>
            </a:r>
            <a:endParaRPr kumimoji="1" lang="ja-JP" altLang="en-US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20944F5-2952-F1B4-A766-9E13568A6312}"/>
              </a:ext>
            </a:extLst>
          </p:cNvPr>
          <p:cNvSpPr txBox="1"/>
          <p:nvPr/>
        </p:nvSpPr>
        <p:spPr>
          <a:xfrm>
            <a:off x="3732261" y="2681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トピック</a:t>
            </a:r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F643882-4400-CE67-B951-496CC643E300}"/>
              </a:ext>
            </a:extLst>
          </p:cNvPr>
          <p:cNvSpPr/>
          <p:nvPr/>
        </p:nvSpPr>
        <p:spPr>
          <a:xfrm>
            <a:off x="198317" y="3101493"/>
            <a:ext cx="2118404" cy="1044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>
                <a:solidFill>
                  <a:schemeClr val="tx1"/>
                </a:solidFill>
              </a:rPr>
              <a:t>c</a:t>
            </a:r>
            <a:r>
              <a:rPr kumimoji="1" lang="en-US" altLang="ja-JP" b="1" dirty="0" err="1">
                <a:solidFill>
                  <a:schemeClr val="tx1"/>
                </a:solidFill>
              </a:rPr>
              <a:t>horeonoid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600" dirty="0" err="1">
                <a:solidFill>
                  <a:schemeClr val="tx1"/>
                </a:solidFill>
              </a:rPr>
              <a:t>BodyROS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アイテム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AFFF63F-3E70-E9A4-CFF2-6122F7D14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16" y="4355131"/>
            <a:ext cx="1231319" cy="1218266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127A2C8-EBB8-39B6-A947-624276E5E174}"/>
              </a:ext>
            </a:extLst>
          </p:cNvPr>
          <p:cNvSpPr txBox="1"/>
          <p:nvPr/>
        </p:nvSpPr>
        <p:spPr>
          <a:xfrm>
            <a:off x="585044" y="2393689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ノード</a:t>
            </a:r>
            <a:endParaRPr kumimoji="1" lang="en-US" altLang="ja-JP" dirty="0"/>
          </a:p>
          <a:p>
            <a:pPr algn="ctr"/>
            <a:r>
              <a:rPr lang="en-US" altLang="ja-JP" dirty="0"/>
              <a:t>(Publisher)</a:t>
            </a:r>
            <a:endParaRPr kumimoji="1"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9913D44-50E6-C88E-B88E-A12DC5EE04ED}"/>
              </a:ext>
            </a:extLst>
          </p:cNvPr>
          <p:cNvCxnSpPr>
            <a:cxnSpLocks/>
            <a:stCxn id="7" idx="6"/>
            <a:endCxn id="5" idx="1"/>
          </p:cNvCxnSpPr>
          <p:nvPr/>
        </p:nvCxnSpPr>
        <p:spPr>
          <a:xfrm>
            <a:off x="2316721" y="3623533"/>
            <a:ext cx="1079866" cy="1103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22C4353-6A50-EE22-8AAE-B852DD8A60B0}"/>
              </a:ext>
            </a:extLst>
          </p:cNvPr>
          <p:cNvSpPr txBox="1"/>
          <p:nvPr/>
        </p:nvSpPr>
        <p:spPr>
          <a:xfrm>
            <a:off x="2280058" y="3169602"/>
            <a:ext cx="10262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0000FF"/>
                </a:solidFill>
              </a:rPr>
              <a:t>Publish</a:t>
            </a:r>
            <a:endParaRPr kumimoji="1" lang="ja-JP" altLang="en-US" b="1" dirty="0">
              <a:solidFill>
                <a:srgbClr val="0000FF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8EEE298-4626-DD6A-D688-B9A282916500}"/>
              </a:ext>
            </a:extLst>
          </p:cNvPr>
          <p:cNvSpPr txBox="1"/>
          <p:nvPr/>
        </p:nvSpPr>
        <p:spPr>
          <a:xfrm>
            <a:off x="5256867" y="3169602"/>
            <a:ext cx="130356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0000FF"/>
                </a:solidFill>
              </a:rPr>
              <a:t>Subscribe</a:t>
            </a:r>
            <a:endParaRPr kumimoji="1" lang="ja-JP" altLang="en-US" b="1" dirty="0">
              <a:solidFill>
                <a:srgbClr val="0000FF"/>
              </a:solidFill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2F5F5C7-F539-675B-F558-E3BA4887F37C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>
            <a:off x="5175930" y="3624636"/>
            <a:ext cx="1465436" cy="0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B7EFD7CE-1BF8-1018-2BFA-C847CDF83396}"/>
              </a:ext>
            </a:extLst>
          </p:cNvPr>
          <p:cNvSpPr/>
          <p:nvPr/>
        </p:nvSpPr>
        <p:spPr>
          <a:xfrm>
            <a:off x="6641366" y="3250963"/>
            <a:ext cx="2159734" cy="747346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>
                <a:solidFill>
                  <a:schemeClr val="tx1"/>
                </a:solidFill>
              </a:rPr>
              <a:t>r</a:t>
            </a:r>
            <a:r>
              <a:rPr kumimoji="1" lang="en-US" altLang="ja-JP" b="1" dirty="0" err="1">
                <a:solidFill>
                  <a:schemeClr val="tx1"/>
                </a:solidFill>
              </a:rPr>
              <a:t>obot_state_publisher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EE56455-F28B-E88A-82F3-EEC4A7433B21}"/>
              </a:ext>
            </a:extLst>
          </p:cNvPr>
          <p:cNvSpPr/>
          <p:nvPr/>
        </p:nvSpPr>
        <p:spPr>
          <a:xfrm>
            <a:off x="6762871" y="5613648"/>
            <a:ext cx="1916723" cy="747346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tx1"/>
                </a:solidFill>
              </a:rPr>
              <a:t>RViz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1E16412-2C4A-04FA-EB7C-241712F78E7C}"/>
              </a:ext>
            </a:extLst>
          </p:cNvPr>
          <p:cNvSpPr txBox="1"/>
          <p:nvPr/>
        </p:nvSpPr>
        <p:spPr>
          <a:xfrm>
            <a:off x="6831560" y="4552957"/>
            <a:ext cx="1779343" cy="476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b="1" dirty="0" err="1"/>
              <a:t>robot_states</a:t>
            </a:r>
            <a:endParaRPr kumimoji="1" lang="ja-JP" altLang="en-US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8D1C636-F2E1-131B-1BF6-18864A2D9AF0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7721232" y="3998309"/>
            <a:ext cx="1" cy="554648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45FF66BA-1476-A4F1-710E-9DFA9DF28F68}"/>
              </a:ext>
            </a:extLst>
          </p:cNvPr>
          <p:cNvCxnSpPr>
            <a:cxnSpLocks/>
            <a:stCxn id="18" idx="2"/>
            <a:endCxn id="10" idx="0"/>
          </p:cNvCxnSpPr>
          <p:nvPr/>
        </p:nvCxnSpPr>
        <p:spPr>
          <a:xfrm>
            <a:off x="7721232" y="5029204"/>
            <a:ext cx="1" cy="584444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1BB460F-D641-9D5E-C6B6-0B788160405A}"/>
              </a:ext>
            </a:extLst>
          </p:cNvPr>
          <p:cNvSpPr txBox="1"/>
          <p:nvPr/>
        </p:nvSpPr>
        <p:spPr>
          <a:xfrm>
            <a:off x="6288498" y="5176102"/>
            <a:ext cx="13035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0000FF"/>
                </a:solidFill>
              </a:rPr>
              <a:t>Subscribe</a:t>
            </a:r>
            <a:endParaRPr kumimoji="1" lang="ja-JP" altLang="en-US" b="1" dirty="0">
              <a:solidFill>
                <a:srgbClr val="0000FF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0035894-039E-D6E0-D013-1246EB7061A5}"/>
              </a:ext>
            </a:extLst>
          </p:cNvPr>
          <p:cNvSpPr txBox="1"/>
          <p:nvPr/>
        </p:nvSpPr>
        <p:spPr>
          <a:xfrm>
            <a:off x="6362619" y="4059582"/>
            <a:ext cx="10262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0000FF"/>
                </a:solidFill>
              </a:rPr>
              <a:t>Publish</a:t>
            </a:r>
            <a:endParaRPr kumimoji="1" lang="ja-JP" altLang="en-US" b="1" dirty="0">
              <a:solidFill>
                <a:srgbClr val="0000FF"/>
              </a:solidFill>
            </a:endParaRP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9231DA73-9014-376D-7C03-92212E9E0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255" y="5619400"/>
            <a:ext cx="923174" cy="913388"/>
          </a:xfrm>
          <a:prstGeom prst="rect">
            <a:avLst/>
          </a:prstGeom>
        </p:spPr>
      </p:pic>
      <p:sp>
        <p:nvSpPr>
          <p:cNvPr id="15" name="円弧 14">
            <a:extLst>
              <a:ext uri="{FF2B5EF4-FFF2-40B4-BE49-F238E27FC236}">
                <a16:creationId xmlns:a16="http://schemas.microsoft.com/office/drawing/2014/main" id="{968870C4-678F-77DA-3C90-17EBD25CD6BE}"/>
              </a:ext>
            </a:extLst>
          </p:cNvPr>
          <p:cNvSpPr/>
          <p:nvPr/>
        </p:nvSpPr>
        <p:spPr>
          <a:xfrm>
            <a:off x="1472712" y="4690695"/>
            <a:ext cx="656940" cy="715969"/>
          </a:xfrm>
          <a:prstGeom prst="arc">
            <a:avLst>
              <a:gd name="adj1" fmla="val 8846227"/>
              <a:gd name="adj2" fmla="val 19486475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6" name="円弧 15">
            <a:extLst>
              <a:ext uri="{FF2B5EF4-FFF2-40B4-BE49-F238E27FC236}">
                <a16:creationId xmlns:a16="http://schemas.microsoft.com/office/drawing/2014/main" id="{0DFF5BB4-28E3-D5FA-C44E-AB29B42DE6CA}"/>
              </a:ext>
            </a:extLst>
          </p:cNvPr>
          <p:cNvSpPr/>
          <p:nvPr/>
        </p:nvSpPr>
        <p:spPr>
          <a:xfrm>
            <a:off x="6034149" y="5897863"/>
            <a:ext cx="526280" cy="573569"/>
          </a:xfrm>
          <a:prstGeom prst="arc">
            <a:avLst>
              <a:gd name="adj1" fmla="val 8846227"/>
              <a:gd name="adj2" fmla="val 19486475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F921735-2786-C8BA-D5C7-7D0791F96FD1}"/>
              </a:ext>
            </a:extLst>
          </p:cNvPr>
          <p:cNvCxnSpPr>
            <a:cxnSpLocks/>
          </p:cNvCxnSpPr>
          <p:nvPr/>
        </p:nvCxnSpPr>
        <p:spPr>
          <a:xfrm>
            <a:off x="2048608" y="5176102"/>
            <a:ext cx="3530111" cy="811219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BDA99F9-EF3A-15F6-E9AC-8EF3409DF0C5}"/>
              </a:ext>
            </a:extLst>
          </p:cNvPr>
          <p:cNvSpPr txBox="1"/>
          <p:nvPr/>
        </p:nvSpPr>
        <p:spPr>
          <a:xfrm rot="743148">
            <a:off x="2400623" y="5428529"/>
            <a:ext cx="295594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リンクの</a:t>
            </a:r>
            <a:r>
              <a:rPr kumimoji="1" lang="ja-JP" altLang="en-US" b="1" dirty="0">
                <a:solidFill>
                  <a:srgbClr val="FF0000"/>
                </a:solidFill>
              </a:rPr>
              <a:t>位置姿勢を可視化</a:t>
            </a:r>
          </a:p>
        </p:txBody>
      </p:sp>
    </p:spTree>
    <p:extLst>
      <p:ext uri="{BB962C8B-B14F-4D97-AF65-F5344CB8AC3E}">
        <p14:creationId xmlns:p14="http://schemas.microsoft.com/office/powerpoint/2010/main" val="100098227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14EAC-80CC-E984-56B6-DF644BA75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画像トピックの可視化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6EFCED-9E40-EA9C-D073-8B20C7124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0763" y="1619793"/>
            <a:ext cx="4746350" cy="544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 err="1"/>
              <a:t>RViz</a:t>
            </a:r>
            <a:r>
              <a:rPr lang="ja-JP" altLang="en-US" sz="2400" dirty="0"/>
              <a:t>の</a:t>
            </a:r>
            <a:r>
              <a:rPr lang="en-US" altLang="ja-JP" sz="2400" dirty="0"/>
              <a:t>”image”</a:t>
            </a:r>
            <a:r>
              <a:rPr lang="ja-JP" altLang="en-US" sz="2400" dirty="0"/>
              <a:t>パネルを使う</a:t>
            </a:r>
            <a:endParaRPr lang="en-US" altLang="ja-JP" sz="2400" dirty="0"/>
          </a:p>
        </p:txBody>
      </p:sp>
      <p:pic>
        <p:nvPicPr>
          <p:cNvPr id="8" name="図 7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5C668E09-9BFF-FC99-F6FD-5AA04A9E7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45" y="2284311"/>
            <a:ext cx="5361028" cy="4073956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6CB9FED-F0F6-A89E-6851-0A1B3FE0657E}"/>
              </a:ext>
            </a:extLst>
          </p:cNvPr>
          <p:cNvSpPr/>
          <p:nvPr/>
        </p:nvSpPr>
        <p:spPr>
          <a:xfrm>
            <a:off x="2090763" y="3184154"/>
            <a:ext cx="1227998" cy="162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2EDC96-4EE3-C6FB-4008-DF24CB4BEC90}"/>
              </a:ext>
            </a:extLst>
          </p:cNvPr>
          <p:cNvSpPr txBox="1"/>
          <p:nvPr/>
        </p:nvSpPr>
        <p:spPr>
          <a:xfrm>
            <a:off x="334196" y="2972994"/>
            <a:ext cx="120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Image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パネルを表示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F605027-50FB-7DF9-E4E8-72721246A16D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1538673" y="3265382"/>
            <a:ext cx="552090" cy="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52B398E-B433-85A5-5C68-791E337282EE}"/>
              </a:ext>
            </a:extLst>
          </p:cNvPr>
          <p:cNvSpPr/>
          <p:nvPr/>
        </p:nvSpPr>
        <p:spPr>
          <a:xfrm>
            <a:off x="1814717" y="4321289"/>
            <a:ext cx="1954281" cy="1369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A58EA37-66B9-B66E-F0FF-650EAC79EB43}"/>
              </a:ext>
            </a:extLst>
          </p:cNvPr>
          <p:cNvSpPr txBox="1"/>
          <p:nvPr/>
        </p:nvSpPr>
        <p:spPr>
          <a:xfrm>
            <a:off x="628650" y="4713572"/>
            <a:ext cx="885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Image</a:t>
            </a:r>
          </a:p>
          <a:p>
            <a:pPr algn="ctr"/>
            <a:r>
              <a:rPr kumimoji="1" lang="ja-JP" altLang="en-US" sz="1600" b="1" dirty="0">
                <a:solidFill>
                  <a:srgbClr val="FF0000"/>
                </a:solidFill>
              </a:rPr>
              <a:t>パネル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B4CBDFE-A67C-B0F4-C748-6352DCD5FEB8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>
            <a:off x="1513912" y="5005960"/>
            <a:ext cx="300805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46269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27EEED-E5EA-D944-9BB7-2E1F88B29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0619"/>
            <a:ext cx="7886700" cy="1325563"/>
          </a:xfrm>
        </p:spPr>
        <p:txBody>
          <a:bodyPr/>
          <a:lstStyle/>
          <a:p>
            <a:r>
              <a:rPr lang="ja-JP" altLang="en-US" dirty="0"/>
              <a:t>全起動</a:t>
            </a:r>
            <a:r>
              <a:rPr lang="en-US" altLang="ja-JP" dirty="0"/>
              <a:t>launch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D1D2B38-8C98-00AC-2B25-0B50EAB93A31}"/>
              </a:ext>
            </a:extLst>
          </p:cNvPr>
          <p:cNvSpPr txBox="1"/>
          <p:nvPr/>
        </p:nvSpPr>
        <p:spPr>
          <a:xfrm>
            <a:off x="688092" y="2102161"/>
            <a:ext cx="788669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&lt;launch&gt;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&lt;include file="$(find-pkg-share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my_mobile_robot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)/launch/sensors_labo1_launch.xml"/&gt;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&lt;include file="$(find-pkg-share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my_mobile_robot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)/launch/display_launch.xml"/&gt;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&lt;/launch&gt;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1753D29-704F-48C3-73F2-667F1E073992}"/>
              </a:ext>
            </a:extLst>
          </p:cNvPr>
          <p:cNvSpPr txBox="1"/>
          <p:nvPr/>
        </p:nvSpPr>
        <p:spPr>
          <a:xfrm>
            <a:off x="608963" y="1465641"/>
            <a:ext cx="6399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“</a:t>
            </a:r>
            <a:r>
              <a:rPr kumimoji="1" lang="en-US" altLang="ja-JP" sz="2400" dirty="0"/>
              <a:t>launch/sensors_labo1_display_launch.xml”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75797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DE830-14B9-C484-2381-9BFECB19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ROS 2</a:t>
            </a:r>
            <a:r>
              <a:rPr lang="ja-JP" altLang="en-US" dirty="0"/>
              <a:t>ワークスペースの</a:t>
            </a:r>
            <a:r>
              <a:rPr kumimoji="1" lang="ja-JP" altLang="en-US" dirty="0"/>
              <a:t>作成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29D5DA-C3D7-2ECD-9FC5-BD45AFD09CB0}"/>
              </a:ext>
            </a:extLst>
          </p:cNvPr>
          <p:cNvSpPr txBox="1"/>
          <p:nvPr/>
        </p:nvSpPr>
        <p:spPr>
          <a:xfrm>
            <a:off x="707557" y="1962764"/>
            <a:ext cx="754525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mkdir -p ~/ros2_ws/src</a:t>
            </a:r>
          </a:p>
          <a:p>
            <a:r>
              <a:rPr lang="en-US" altLang="ja-JP" sz="2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cd ros2_ws</a:t>
            </a:r>
            <a:endParaRPr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2953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AD90C-DFC4-2E23-3C3F-8A2E8564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 err="1"/>
              <a:t>Choreonoid</a:t>
            </a:r>
            <a:r>
              <a:rPr lang="ja-JP" altLang="en-US" sz="4000" dirty="0"/>
              <a:t>関連</a:t>
            </a:r>
            <a:r>
              <a:rPr kumimoji="1" lang="ja-JP" altLang="en-US" sz="4000" dirty="0"/>
              <a:t>パッケージの追加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279D2E2-6B60-3A9A-B507-496B6D991322}"/>
              </a:ext>
            </a:extLst>
          </p:cNvPr>
          <p:cNvSpPr txBox="1"/>
          <p:nvPr/>
        </p:nvSpPr>
        <p:spPr>
          <a:xfrm>
            <a:off x="232710" y="2105561"/>
            <a:ext cx="855852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cd 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src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git clone https://github.com/choreonoid/choreonoid.git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git clone https://github.com/choreonoid/choreonoid_ros.git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git clone</a:t>
            </a:r>
            <a:r>
              <a:rPr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https://github.com/choreonoid/choreonoid_ros_mobile_robot_tutorial.git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./choreonoid/misc/script/install-requisites-ubuntu-22.04.sh</a:t>
            </a:r>
          </a:p>
        </p:txBody>
      </p:sp>
    </p:spTree>
    <p:extLst>
      <p:ext uri="{BB962C8B-B14F-4D97-AF65-F5344CB8AC3E}">
        <p14:creationId xmlns:p14="http://schemas.microsoft.com/office/powerpoint/2010/main" val="3697112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AD90C-DFC4-2E23-3C3F-8A2E85645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51" y="365126"/>
            <a:ext cx="8347777" cy="1325563"/>
          </a:xfrm>
        </p:spPr>
        <p:txBody>
          <a:bodyPr>
            <a:normAutofit/>
          </a:bodyPr>
          <a:lstStyle/>
          <a:p>
            <a:r>
              <a:rPr kumimoji="1" lang="en-US" altLang="ja-JP" sz="4000" dirty="0" err="1"/>
              <a:t>Choreonoid</a:t>
            </a:r>
            <a:r>
              <a:rPr lang="ja-JP" altLang="en-US" sz="4000" dirty="0"/>
              <a:t>関連</a:t>
            </a:r>
            <a:r>
              <a:rPr kumimoji="1" lang="ja-JP" altLang="en-US" sz="4000" dirty="0"/>
              <a:t>パッケージの</a:t>
            </a:r>
            <a:r>
              <a:rPr lang="ja-JP" altLang="en-US" sz="4000" dirty="0"/>
              <a:t>ビルド</a:t>
            </a:r>
            <a:endParaRPr kumimoji="1" lang="ja-JP" altLang="en-US" sz="4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279D2E2-6B60-3A9A-B507-496B6D991322}"/>
              </a:ext>
            </a:extLst>
          </p:cNvPr>
          <p:cNvSpPr txBox="1"/>
          <p:nvPr/>
        </p:nvSpPr>
        <p:spPr>
          <a:xfrm>
            <a:off x="705217" y="1948838"/>
            <a:ext cx="763484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cd ~/ros2_ws</a:t>
            </a:r>
          </a:p>
          <a:p>
            <a:r>
              <a:rPr lang="en-US" altLang="ja-JP" sz="2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colcon build --symlink-install</a:t>
            </a:r>
            <a:endParaRPr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E8A05F8-D1F2-6946-4BA0-41B101BECE58}"/>
              </a:ext>
            </a:extLst>
          </p:cNvPr>
          <p:cNvSpPr txBox="1"/>
          <p:nvPr/>
        </p:nvSpPr>
        <p:spPr>
          <a:xfrm>
            <a:off x="524503" y="3123813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以下のようなメッセージが表示されたら成功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7A1C4E-1203-8E89-3033-D770A52E3B91}"/>
              </a:ext>
            </a:extLst>
          </p:cNvPr>
          <p:cNvSpPr txBox="1"/>
          <p:nvPr/>
        </p:nvSpPr>
        <p:spPr>
          <a:xfrm>
            <a:off x="705216" y="3741329"/>
            <a:ext cx="7634843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Starting &gt;&gt;&gt; 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choreonoid</a:t>
            </a:r>
            <a:endParaRPr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Finished &lt;&lt;&lt; 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choreonoid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[120.0s]</a:t>
            </a:r>
          </a:p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Starting &gt;&gt;&gt; 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choreonoid_ros</a:t>
            </a:r>
            <a:endParaRPr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Finished &lt;&lt;&lt; 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choreonoid_ros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[10.0s]</a:t>
            </a:r>
          </a:p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Starting &gt;&gt;&gt; choreonoid_ros2_mobile_robot_tutorial</a:t>
            </a:r>
          </a:p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Finished &lt;&lt;&lt; choreonoid_ros2_mobile_robot_tutorial</a:t>
            </a: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[5.0s]</a:t>
            </a:r>
          </a:p>
          <a:p>
            <a:endParaRPr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Summary: 3 packages finished [135.0s]</a:t>
            </a:r>
            <a:endParaRPr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48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CE2C9C7-F457-1F8B-A8B8-5F037C3C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Part1</a:t>
            </a:r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16369D9-0288-0BED-0D54-3C09D6743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概要</a:t>
            </a:r>
          </a:p>
        </p:txBody>
      </p:sp>
    </p:spTree>
    <p:extLst>
      <p:ext uri="{BB962C8B-B14F-4D97-AF65-F5344CB8AC3E}">
        <p14:creationId xmlns:p14="http://schemas.microsoft.com/office/powerpoint/2010/main" val="1708753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8315A3-A0AB-4D20-6666-B6A72F57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ワークスペースセットアップスクリプトの取り込み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55A8D81-2159-051C-EB3D-6BADE3B3703B}"/>
              </a:ext>
            </a:extLst>
          </p:cNvPr>
          <p:cNvSpPr txBox="1"/>
          <p:nvPr/>
        </p:nvSpPr>
        <p:spPr>
          <a:xfrm>
            <a:off x="478717" y="2119965"/>
            <a:ext cx="809436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echo "source $HOME/ros2_ws/install/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setup.bash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 &gt;&gt; ~/.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bashrc</a:t>
            </a:r>
            <a:endParaRPr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source $HOME/ros2_ws/install/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setup.bash</a:t>
            </a:r>
            <a:endParaRPr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1B5D45-F0AC-CC3F-8888-B02A29CA47ED}"/>
              </a:ext>
            </a:extLst>
          </p:cNvPr>
          <p:cNvSpPr txBox="1"/>
          <p:nvPr/>
        </p:nvSpPr>
        <p:spPr>
          <a:xfrm>
            <a:off x="539563" y="3244334"/>
            <a:ext cx="55402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en-US" altLang="ja-JP" sz="2000" dirty="0"/>
              <a:t>※ </a:t>
            </a:r>
            <a:r>
              <a:rPr lang="ja-JP" altLang="en-US" sz="2000" dirty="0"/>
              <a:t>最初のビルド後に一度設定しておけば</a:t>
            </a:r>
            <a:r>
              <a:rPr lang="en-US" altLang="ja-JP" sz="2000" dirty="0"/>
              <a:t>OK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533696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7118F2-3A9B-A2AA-F56B-E2082500E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Choreonoid</a:t>
            </a:r>
            <a:r>
              <a:rPr kumimoji="1" lang="ja-JP" altLang="en-US" dirty="0"/>
              <a:t>の起動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F062C41-CB82-9490-F71D-8D8B9563C7EB}"/>
              </a:ext>
            </a:extLst>
          </p:cNvPr>
          <p:cNvSpPr txBox="1"/>
          <p:nvPr/>
        </p:nvSpPr>
        <p:spPr>
          <a:xfrm>
            <a:off x="769702" y="2319600"/>
            <a:ext cx="76933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ros2 run choreonoid_ros choreonoid</a:t>
            </a:r>
            <a:endParaRPr lang="ja-JP" altLang="en-US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8916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46D2EF-30C5-5638-0A0D-CBF076E7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サンプルの実行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A68BAD-273D-CA3F-112D-CF1CD7A44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メニューの「ファイル」</a:t>
            </a:r>
            <a:r>
              <a:rPr kumimoji="1" lang="en-US" altLang="ja-JP" dirty="0"/>
              <a:t>-</a:t>
            </a:r>
            <a:r>
              <a:rPr kumimoji="1" lang="ja-JP" altLang="en-US" dirty="0"/>
              <a:t>「プロジェクトを開く」を選択</a:t>
            </a:r>
            <a:endParaRPr kumimoji="1" lang="en-US" altLang="ja-JP" dirty="0"/>
          </a:p>
          <a:p>
            <a:r>
              <a:rPr lang="en-US" altLang="ja-JP" dirty="0"/>
              <a:t>“choreonoid-2.x” – “project” </a:t>
            </a:r>
            <a:r>
              <a:rPr lang="ja-JP" altLang="en-US" dirty="0"/>
              <a:t>のディレクトリから、サンプルプロジェクト</a:t>
            </a:r>
            <a:r>
              <a:rPr lang="en-US" altLang="ja-JP" dirty="0"/>
              <a:t>(.</a:t>
            </a:r>
            <a:r>
              <a:rPr lang="en-US" altLang="ja-JP" dirty="0" err="1"/>
              <a:t>cnoid</a:t>
            </a:r>
            <a:r>
              <a:rPr lang="ja-JP" altLang="en-US" dirty="0"/>
              <a:t>ファイル）を開く</a:t>
            </a:r>
            <a:endParaRPr lang="en-US" altLang="ja-JP" dirty="0"/>
          </a:p>
          <a:p>
            <a:r>
              <a:rPr kumimoji="1" lang="ja-JP" altLang="en-US" dirty="0"/>
              <a:t>シミュレーション開始ボタンを押す</a:t>
            </a:r>
          </a:p>
        </p:txBody>
      </p:sp>
    </p:spTree>
    <p:extLst>
      <p:ext uri="{BB962C8B-B14F-4D97-AF65-F5344CB8AC3E}">
        <p14:creationId xmlns:p14="http://schemas.microsoft.com/office/powerpoint/2010/main" val="3418828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4F0377-F731-0876-0FA8-8D69776A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実習用の</a:t>
            </a:r>
            <a:r>
              <a:rPr lang="en-US" altLang="ja-JP" dirty="0"/>
              <a:t>ROS</a:t>
            </a:r>
            <a:r>
              <a:rPr lang="ja-JP" altLang="en-US" dirty="0"/>
              <a:t>パッケージ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41E5BB-08AE-725A-8883-8C6E5C50D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/>
          <a:lstStyle/>
          <a:p>
            <a:r>
              <a:rPr kumimoji="1" lang="en-US" altLang="ja-JP" dirty="0" err="1"/>
              <a:t>my_mobile_robot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自分で作成</a:t>
            </a:r>
            <a:endParaRPr kumimoji="1" lang="en-US" altLang="ja-JP" dirty="0"/>
          </a:p>
          <a:p>
            <a:pPr lvl="1"/>
            <a:r>
              <a:rPr lang="ja-JP" altLang="en-US" dirty="0"/>
              <a:t>ここにファイルを作成していく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kumimoji="1" lang="en-US" altLang="ja-JP" dirty="0"/>
              <a:t>choreonoid_ros2_mobile_robot_tutorial</a:t>
            </a:r>
          </a:p>
          <a:p>
            <a:pPr lvl="1"/>
            <a:r>
              <a:rPr lang="ja-JP" altLang="en-US" dirty="0"/>
              <a:t>お手本となるパッケージ</a:t>
            </a:r>
            <a:endParaRPr lang="en-US" altLang="ja-JP" dirty="0"/>
          </a:p>
          <a:p>
            <a:pPr lvl="1"/>
            <a:r>
              <a:rPr lang="ja-JP" altLang="en-US" dirty="0"/>
              <a:t>実習で作成するファイルが予め全て入っている</a:t>
            </a:r>
            <a:endParaRPr lang="en-US" altLang="ja-JP" dirty="0"/>
          </a:p>
          <a:p>
            <a:pPr lvl="1"/>
            <a:r>
              <a:rPr lang="ja-JP" altLang="en-US" dirty="0"/>
              <a:t>必要に応じてここから</a:t>
            </a:r>
            <a:r>
              <a:rPr lang="en-US" altLang="ja-JP" dirty="0" err="1"/>
              <a:t>my_mobile_robot</a:t>
            </a:r>
            <a:r>
              <a:rPr lang="ja-JP" altLang="en-US" dirty="0"/>
              <a:t>にファイルをコピーしても</a:t>
            </a:r>
            <a:r>
              <a:rPr lang="en-US" altLang="ja-JP" dirty="0"/>
              <a:t>OK</a:t>
            </a:r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5442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C37C82-D97D-84A4-0495-22D6893D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my_mobile_robot</a:t>
            </a:r>
            <a:r>
              <a:rPr kumimoji="1" lang="ja-JP" altLang="en-US" dirty="0"/>
              <a:t>パッケージの作成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FDFDC3A4-6F23-7B26-3E27-9D61351BA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05181"/>
            <a:ext cx="7886700" cy="4171781"/>
          </a:xfrm>
        </p:spPr>
        <p:txBody>
          <a:bodyPr/>
          <a:lstStyle/>
          <a:p>
            <a:r>
              <a:rPr lang="ja-JP" altLang="en-US" dirty="0"/>
              <a:t>パッケージ雛形の作成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826E50-7D25-707A-F219-4CD426DA5652}"/>
              </a:ext>
            </a:extLst>
          </p:cNvPr>
          <p:cNvSpPr txBox="1"/>
          <p:nvPr/>
        </p:nvSpPr>
        <p:spPr>
          <a:xfrm>
            <a:off x="914401" y="2799614"/>
            <a:ext cx="719451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cd ~/ros2_ws/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src</a:t>
            </a:r>
            <a:endParaRPr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ros2 pkg create 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my_mobile_robot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endParaRPr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BA623C-9798-5DC5-9D68-AC97EC1F763F}"/>
              </a:ext>
            </a:extLst>
          </p:cNvPr>
          <p:cNvSpPr txBox="1"/>
          <p:nvPr/>
        </p:nvSpPr>
        <p:spPr>
          <a:xfrm>
            <a:off x="740100" y="4279337"/>
            <a:ext cx="7475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“~/ros2_ws/</a:t>
            </a:r>
            <a:r>
              <a:rPr kumimoji="1" lang="en-US" altLang="ja-JP" sz="2000" dirty="0" err="1"/>
              <a:t>src</a:t>
            </a:r>
            <a:r>
              <a:rPr kumimoji="1" lang="en-US" altLang="ja-JP" sz="2000" dirty="0"/>
              <a:t>” </a:t>
            </a:r>
            <a:r>
              <a:rPr kumimoji="1" lang="ja-JP" altLang="en-US" sz="2000" dirty="0"/>
              <a:t>以下に </a:t>
            </a:r>
            <a:r>
              <a:rPr kumimoji="1" lang="en-US" altLang="ja-JP" sz="2000" dirty="0"/>
              <a:t>“</a:t>
            </a:r>
            <a:r>
              <a:rPr kumimoji="1" lang="en-US" altLang="ja-JP" sz="2000" dirty="0" err="1"/>
              <a:t>my_mobile_robot</a:t>
            </a:r>
            <a:r>
              <a:rPr kumimoji="1" lang="en-US" altLang="ja-JP" sz="2000" dirty="0"/>
              <a:t>” </a:t>
            </a:r>
            <a:r>
              <a:rPr kumimoji="1" lang="ja-JP" altLang="en-US" sz="2000" dirty="0"/>
              <a:t>というディレクトリが作成されるので、その中に実習のファイルを作成していく</a:t>
            </a:r>
          </a:p>
        </p:txBody>
      </p:sp>
    </p:spTree>
    <p:extLst>
      <p:ext uri="{BB962C8B-B14F-4D97-AF65-F5344CB8AC3E}">
        <p14:creationId xmlns:p14="http://schemas.microsoft.com/office/powerpoint/2010/main" val="1392733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CE2C9C7-F457-1F8B-A8B8-5F037C3C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Part3</a:t>
            </a:r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16369D9-0288-0BED-0D54-3C09D6743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モデルの作成とシミュレーション</a:t>
            </a:r>
          </a:p>
        </p:txBody>
      </p:sp>
    </p:spTree>
    <p:extLst>
      <p:ext uri="{BB962C8B-B14F-4D97-AF65-F5344CB8AC3E}">
        <p14:creationId xmlns:p14="http://schemas.microsoft.com/office/powerpoint/2010/main" val="2175025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0E961-6307-4FEF-D296-0DE1C10F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モデルの作成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DD385A-87DB-916E-C989-903F6F168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6931"/>
            <a:ext cx="7886700" cy="658202"/>
          </a:xfrm>
        </p:spPr>
        <p:txBody>
          <a:bodyPr/>
          <a:lstStyle/>
          <a:p>
            <a:r>
              <a:rPr kumimoji="1" lang="ja-JP" altLang="en-US" dirty="0"/>
              <a:t>車輪型モバイルロボットを作る</a:t>
            </a:r>
            <a:endParaRPr kumimoji="1" lang="en-US" altLang="ja-JP" dirty="0"/>
          </a:p>
          <a:p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344D8F1-EB8F-F8AA-B4E2-532535A6326F}"/>
              </a:ext>
            </a:extLst>
          </p:cNvPr>
          <p:cNvSpPr txBox="1"/>
          <p:nvPr/>
        </p:nvSpPr>
        <p:spPr>
          <a:xfrm>
            <a:off x="4875151" y="6308208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 </a:t>
            </a:r>
            <a:r>
              <a:rPr lang="ja-JP" altLang="en-US" dirty="0"/>
              <a:t>ヴィストン社 メガローバー</a:t>
            </a:r>
            <a:r>
              <a:rPr lang="en-US" altLang="ja-JP" dirty="0"/>
              <a:t>2.1</a:t>
            </a:r>
            <a:endParaRPr kumimoji="1" lang="ja-JP" altLang="en-US" dirty="0"/>
          </a:p>
        </p:txBody>
      </p:sp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E1667C97-3A33-DB50-9DD8-5F439B281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18" y="2483265"/>
            <a:ext cx="3729259" cy="3077397"/>
          </a:xfrm>
          <a:prstGeom prst="rect">
            <a:avLst/>
          </a:prstGeom>
        </p:spPr>
      </p:pic>
      <p:pic>
        <p:nvPicPr>
          <p:cNvPr id="10" name="図 9" descr="設計図 が含まれている画像&#10;&#10;自動的に生成された説明">
            <a:extLst>
              <a:ext uri="{FF2B5EF4-FFF2-40B4-BE49-F238E27FC236}">
                <a16:creationId xmlns:a16="http://schemas.microsoft.com/office/drawing/2014/main" id="{185153C9-9580-A925-864E-43BEA2B68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917" y="2483265"/>
            <a:ext cx="3729259" cy="3077397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BCAE7F-7904-4F94-9D0C-BCF0C23A353D}"/>
              </a:ext>
            </a:extLst>
          </p:cNvPr>
          <p:cNvSpPr txBox="1"/>
          <p:nvPr/>
        </p:nvSpPr>
        <p:spPr>
          <a:xfrm>
            <a:off x="1648449" y="56158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プリミティブ版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76C4412-A751-879E-E612-8016851B7B58}"/>
              </a:ext>
            </a:extLst>
          </p:cNvPr>
          <p:cNvSpPr txBox="1"/>
          <p:nvPr/>
        </p:nvSpPr>
        <p:spPr>
          <a:xfrm>
            <a:off x="6010802" y="56158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メッシュ</a:t>
            </a:r>
            <a:r>
              <a:rPr kumimoji="1" lang="ja-JP" altLang="en-US" dirty="0"/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3833842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6F12C-FAB6-4CC0-D481-741A65BEA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モデルファイル記述形式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DB13A8-F0B2-AB64-CCEC-2999CF6F9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65881" cy="4351338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Body</a:t>
            </a:r>
            <a:r>
              <a:rPr kumimoji="1" lang="ja-JP" altLang="en-US" dirty="0"/>
              <a:t>形式</a:t>
            </a:r>
            <a:endParaRPr kumimoji="1" lang="en-US" altLang="ja-JP" dirty="0"/>
          </a:p>
          <a:p>
            <a:pPr lvl="1"/>
            <a:r>
              <a:rPr lang="en-US" altLang="ja-JP" dirty="0" err="1"/>
              <a:t>Choreonoid</a:t>
            </a:r>
            <a:r>
              <a:rPr lang="ja-JP" altLang="en-US" dirty="0"/>
              <a:t>ネイティブ</a:t>
            </a:r>
            <a:endParaRPr lang="en-US" altLang="ja-JP" dirty="0"/>
          </a:p>
          <a:p>
            <a:pPr lvl="1"/>
            <a:r>
              <a:rPr kumimoji="1" lang="en-US" altLang="ja-JP" dirty="0"/>
              <a:t>YAML</a:t>
            </a:r>
            <a:r>
              <a:rPr kumimoji="1" lang="ja-JP" altLang="en-US" dirty="0"/>
              <a:t>で記述</a:t>
            </a:r>
            <a:endParaRPr kumimoji="1" lang="en-US" altLang="ja-JP" dirty="0"/>
          </a:p>
          <a:p>
            <a:r>
              <a:rPr lang="en-US" altLang="ja-JP" dirty="0"/>
              <a:t>URDF</a:t>
            </a:r>
          </a:p>
          <a:p>
            <a:pPr lvl="1"/>
            <a:r>
              <a:rPr kumimoji="1" lang="en-US" altLang="ja-JP" dirty="0"/>
              <a:t>ROS</a:t>
            </a:r>
            <a:r>
              <a:rPr kumimoji="1" lang="ja-JP" altLang="en-US" dirty="0"/>
              <a:t>標準</a:t>
            </a:r>
            <a:endParaRPr kumimoji="1" lang="en-US" altLang="ja-JP" dirty="0"/>
          </a:p>
          <a:p>
            <a:pPr lvl="1"/>
            <a:r>
              <a:rPr lang="en-US" altLang="ja-JP" dirty="0"/>
              <a:t>XML</a:t>
            </a:r>
            <a:r>
              <a:rPr lang="ja-JP" altLang="en-US" dirty="0"/>
              <a:t>で記述</a:t>
            </a:r>
            <a:endParaRPr lang="en-US" altLang="ja-JP" dirty="0"/>
          </a:p>
          <a:p>
            <a:r>
              <a:rPr lang="en-US" altLang="ja-JP" dirty="0" err="1"/>
              <a:t>Xacro</a:t>
            </a:r>
            <a:endParaRPr lang="en-US" altLang="ja-JP" dirty="0"/>
          </a:p>
          <a:p>
            <a:pPr lvl="1"/>
            <a:r>
              <a:rPr lang="en-US" altLang="ja-JP" dirty="0"/>
              <a:t>XML</a:t>
            </a:r>
            <a:r>
              <a:rPr lang="ja-JP" altLang="en-US" dirty="0"/>
              <a:t>マクロ言語、</a:t>
            </a:r>
            <a:r>
              <a:rPr lang="en-US" altLang="ja-JP" dirty="0"/>
              <a:t>ROS</a:t>
            </a:r>
            <a:r>
              <a:rPr lang="ja-JP" altLang="en-US" dirty="0"/>
              <a:t>標準</a:t>
            </a:r>
            <a:endParaRPr lang="en-US" altLang="ja-JP" dirty="0"/>
          </a:p>
          <a:p>
            <a:pPr lvl="1"/>
            <a:r>
              <a:rPr lang="en-US" altLang="ja-JP" dirty="0"/>
              <a:t>URDF</a:t>
            </a:r>
            <a:r>
              <a:rPr lang="ja-JP" altLang="en-US" dirty="0"/>
              <a:t>の記述を効率化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65763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0261FC-5857-A0E8-A096-47C2F61E7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モデリング座標の方針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5FC19E-0606-C5FF-618E-3D29A50E6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32791"/>
            <a:ext cx="7886700" cy="1850541"/>
          </a:xfrm>
        </p:spPr>
        <p:txBody>
          <a:bodyPr/>
          <a:lstStyle/>
          <a:p>
            <a:r>
              <a:rPr lang="ja-JP" altLang="en-US" dirty="0"/>
              <a:t>座標系</a:t>
            </a:r>
            <a:endParaRPr lang="en-US" altLang="ja-JP" dirty="0"/>
          </a:p>
          <a:p>
            <a:pPr lvl="1"/>
            <a:r>
              <a:rPr kumimoji="1" lang="en-US" altLang="ja-JP" dirty="0"/>
              <a:t>X: </a:t>
            </a:r>
            <a:r>
              <a:rPr lang="ja-JP" altLang="en-US" dirty="0"/>
              <a:t>前後方向、</a:t>
            </a:r>
            <a:r>
              <a:rPr lang="en-US" altLang="ja-JP" dirty="0"/>
              <a:t>Y: </a:t>
            </a:r>
            <a:r>
              <a:rPr lang="ja-JP" altLang="en-US" dirty="0"/>
              <a:t>左右方向、</a:t>
            </a:r>
            <a:r>
              <a:rPr lang="en-US" altLang="ja-JP" dirty="0"/>
              <a:t>Z: </a:t>
            </a:r>
            <a:r>
              <a:rPr lang="ja-JP" altLang="en-US" dirty="0"/>
              <a:t>上下方向</a:t>
            </a:r>
            <a:endParaRPr lang="en-US" altLang="ja-JP" dirty="0"/>
          </a:p>
          <a:p>
            <a:r>
              <a:rPr kumimoji="1" lang="ja-JP" altLang="en-US" dirty="0"/>
              <a:t>原点</a:t>
            </a:r>
            <a:endParaRPr kumimoji="1" lang="en-US" altLang="ja-JP" dirty="0"/>
          </a:p>
          <a:p>
            <a:pPr lvl="1"/>
            <a:r>
              <a:rPr lang="en-US" altLang="ja-JP" dirty="0"/>
              <a:t>X: </a:t>
            </a:r>
            <a:r>
              <a:rPr lang="ja-JP" altLang="en-US" dirty="0"/>
              <a:t>車軸中央、</a:t>
            </a:r>
            <a:r>
              <a:rPr lang="en-US" altLang="ja-JP" dirty="0"/>
              <a:t>Y: </a:t>
            </a:r>
            <a:r>
              <a:rPr lang="ja-JP" altLang="en-US" dirty="0"/>
              <a:t>中央、</a:t>
            </a:r>
            <a:r>
              <a:rPr lang="en-US" altLang="ja-JP" dirty="0"/>
              <a:t>Z: </a:t>
            </a:r>
            <a:r>
              <a:rPr lang="ja-JP" altLang="en-US" dirty="0"/>
              <a:t>床面</a:t>
            </a:r>
            <a:endParaRPr kumimoji="1" lang="ja-JP" altLang="en-US" dirty="0"/>
          </a:p>
        </p:txBody>
      </p:sp>
      <p:pic>
        <p:nvPicPr>
          <p:cNvPr id="5" name="図 4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26935F90-D3D0-AB1E-6F7C-413574BB3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59" y="3847901"/>
            <a:ext cx="3764816" cy="2315661"/>
          </a:xfrm>
          <a:prstGeom prst="rect">
            <a:avLst/>
          </a:prstGeom>
        </p:spPr>
      </p:pic>
      <p:pic>
        <p:nvPicPr>
          <p:cNvPr id="7" name="図 6" descr="グラフ, 箱ひげ図&#10;&#10;自動的に生成された説明">
            <a:extLst>
              <a:ext uri="{FF2B5EF4-FFF2-40B4-BE49-F238E27FC236}">
                <a16:creationId xmlns:a16="http://schemas.microsoft.com/office/drawing/2014/main" id="{BB75D1C9-D5D6-24A7-BCEA-D87AF205A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798" y="3845422"/>
            <a:ext cx="3118272" cy="231814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041CB1F-E201-C8BD-27F6-9C24D347A0B0}"/>
              </a:ext>
            </a:extLst>
          </p:cNvPr>
          <p:cNvSpPr txBox="1"/>
          <p:nvPr/>
        </p:nvSpPr>
        <p:spPr>
          <a:xfrm>
            <a:off x="3119172" y="172350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ロボットで一般的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A4383F-B906-1BD7-F561-77B627D2B450}"/>
              </a:ext>
            </a:extLst>
          </p:cNvPr>
          <p:cNvSpPr txBox="1"/>
          <p:nvPr/>
        </p:nvSpPr>
        <p:spPr>
          <a:xfrm>
            <a:off x="3082039" y="2665754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どこでもよいが、分かりやく扱いやすいところ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752DD1-C8E1-F728-5B38-DB5A0341D6DC}"/>
              </a:ext>
            </a:extLst>
          </p:cNvPr>
          <p:cNvSpPr txBox="1"/>
          <p:nvPr/>
        </p:nvSpPr>
        <p:spPr>
          <a:xfrm>
            <a:off x="2608592" y="6287406"/>
            <a:ext cx="411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赤軸</a:t>
            </a:r>
            <a:r>
              <a:rPr kumimoji="1" lang="en-US" altLang="ja-JP" dirty="0"/>
              <a:t>: X , </a:t>
            </a:r>
            <a:r>
              <a:rPr kumimoji="1" lang="ja-JP" altLang="en-US" dirty="0"/>
              <a:t>緑軸</a:t>
            </a:r>
            <a:r>
              <a:rPr kumimoji="1" lang="en-US" altLang="ja-JP" dirty="0"/>
              <a:t>: Y , </a:t>
            </a:r>
            <a:r>
              <a:rPr kumimoji="1" lang="ja-JP" altLang="en-US" dirty="0"/>
              <a:t>青軸</a:t>
            </a:r>
            <a:r>
              <a:rPr kumimoji="1" lang="en-US" altLang="ja-JP" dirty="0"/>
              <a:t>: Z (RGB</a:t>
            </a:r>
            <a:r>
              <a:rPr kumimoji="1" lang="ja-JP" altLang="en-US" dirty="0"/>
              <a:t>の順）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1D6453-51A7-2F5A-0C1A-2C5F4AB352E6}"/>
              </a:ext>
            </a:extLst>
          </p:cNvPr>
          <p:cNvSpPr txBox="1"/>
          <p:nvPr/>
        </p:nvSpPr>
        <p:spPr>
          <a:xfrm>
            <a:off x="1345298" y="56714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車体原点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FC31F9B-DF8A-AD76-53CA-DCA54EA37F1D}"/>
              </a:ext>
            </a:extLst>
          </p:cNvPr>
          <p:cNvSpPr txBox="1"/>
          <p:nvPr/>
        </p:nvSpPr>
        <p:spPr>
          <a:xfrm>
            <a:off x="5967936" y="47507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車体原点</a:t>
            </a:r>
          </a:p>
        </p:txBody>
      </p:sp>
    </p:spTree>
    <p:extLst>
      <p:ext uri="{BB962C8B-B14F-4D97-AF65-F5344CB8AC3E}">
        <p14:creationId xmlns:p14="http://schemas.microsoft.com/office/powerpoint/2010/main" val="1996349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AE2905-2FC6-7813-7BAE-4E53C621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モデルファイルの作成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4D6928-7654-FC91-0468-A2535C4EC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0298"/>
            <a:ext cx="7886700" cy="4490115"/>
          </a:xfrm>
        </p:spPr>
        <p:txBody>
          <a:bodyPr/>
          <a:lstStyle/>
          <a:p>
            <a:r>
              <a:rPr kumimoji="1" lang="en-US" altLang="ja-JP" dirty="0"/>
              <a:t>“</a:t>
            </a:r>
            <a:r>
              <a:rPr kumimoji="1" lang="en-US" altLang="ja-JP" dirty="0" err="1"/>
              <a:t>my_mobile_robot</a:t>
            </a:r>
            <a:r>
              <a:rPr kumimoji="1" lang="en-US" altLang="ja-JP" dirty="0"/>
              <a:t>” </a:t>
            </a:r>
            <a:r>
              <a:rPr kumimoji="1" lang="ja-JP" altLang="en-US" dirty="0"/>
              <a:t>のディレクトリに </a:t>
            </a:r>
            <a:r>
              <a:rPr kumimoji="1" lang="en-US" altLang="ja-JP" dirty="0"/>
              <a:t>“model” </a:t>
            </a:r>
            <a:r>
              <a:rPr kumimoji="1" lang="ja-JP" altLang="en-US" dirty="0"/>
              <a:t>ディレクトリを作成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 err="1"/>
              <a:t>gedit</a:t>
            </a:r>
            <a:r>
              <a:rPr kumimoji="1" lang="ja-JP" altLang="en-US" dirty="0"/>
              <a:t>等のテキストエディタを用いて </a:t>
            </a:r>
            <a:r>
              <a:rPr kumimoji="1" lang="en-US" altLang="ja-JP" dirty="0"/>
              <a:t>”</a:t>
            </a:r>
            <a:r>
              <a:rPr kumimoji="1" lang="en-US" altLang="ja-JP" dirty="0" err="1"/>
              <a:t>mobile_robot.body</a:t>
            </a:r>
            <a:r>
              <a:rPr kumimoji="1" lang="en-US" altLang="ja-JP" dirty="0"/>
              <a:t>” </a:t>
            </a:r>
            <a:r>
              <a:rPr kumimoji="1" lang="ja-JP" altLang="en-US" dirty="0"/>
              <a:t>ファイルを作成する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316595-D8E2-29E4-B787-EB0451576EE1}"/>
              </a:ext>
            </a:extLst>
          </p:cNvPr>
          <p:cNvSpPr txBox="1"/>
          <p:nvPr/>
        </p:nvSpPr>
        <p:spPr>
          <a:xfrm>
            <a:off x="907311" y="2767213"/>
            <a:ext cx="686752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cd ~/ros2_ws/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src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my_mobile_robot</a:t>
            </a:r>
            <a:endParaRPr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mkdir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model</a:t>
            </a:r>
            <a:endParaRPr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9A1571E-3F1F-5A17-8271-9DC2C709945D}"/>
              </a:ext>
            </a:extLst>
          </p:cNvPr>
          <p:cNvSpPr txBox="1"/>
          <p:nvPr/>
        </p:nvSpPr>
        <p:spPr>
          <a:xfrm>
            <a:off x="907310" y="5775821"/>
            <a:ext cx="686752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gedit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model/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mobile_robot.body</a:t>
            </a:r>
            <a:endParaRPr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142187-1E35-2DC3-909B-F0641F3087CB}"/>
              </a:ext>
            </a:extLst>
          </p:cNvPr>
          <p:cNvSpPr txBox="1"/>
          <p:nvPr/>
        </p:nvSpPr>
        <p:spPr>
          <a:xfrm>
            <a:off x="824249" y="3643087"/>
            <a:ext cx="7179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 ROS</a:t>
            </a:r>
            <a:r>
              <a:rPr kumimoji="1" lang="ja-JP" altLang="en-US" dirty="0"/>
              <a:t>の慣習としては</a:t>
            </a:r>
            <a:r>
              <a:rPr kumimoji="1" lang="en-US" altLang="ja-JP" dirty="0"/>
              <a:t>”</a:t>
            </a:r>
            <a:r>
              <a:rPr kumimoji="1" lang="en-US" altLang="ja-JP" dirty="0" err="1"/>
              <a:t>urdf</a:t>
            </a:r>
            <a:r>
              <a:rPr kumimoji="1" lang="en-US" altLang="ja-JP" dirty="0"/>
              <a:t>”</a:t>
            </a:r>
            <a:r>
              <a:rPr kumimoji="1" lang="ja-JP" altLang="en-US" dirty="0"/>
              <a:t>や</a:t>
            </a:r>
            <a:r>
              <a:rPr kumimoji="1" lang="en-US" altLang="ja-JP" dirty="0"/>
              <a:t>”robots”</a:t>
            </a:r>
            <a:r>
              <a:rPr kumimoji="1" lang="ja-JP" altLang="en-US" dirty="0"/>
              <a:t>といったディレクトリ名が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kumimoji="1" lang="ja-JP" altLang="en-US" dirty="0"/>
              <a:t>使われることが多い</a:t>
            </a:r>
          </a:p>
        </p:txBody>
      </p:sp>
    </p:spTree>
    <p:extLst>
      <p:ext uri="{BB962C8B-B14F-4D97-AF65-F5344CB8AC3E}">
        <p14:creationId xmlns:p14="http://schemas.microsoft.com/office/powerpoint/2010/main" val="167785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EB9CE3-9C15-6794-EAC0-B6ED6E61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チュートリアルの目的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CED367-5B11-F52B-745C-1BCD5DCCD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097715" cy="4781794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Choreonoid</a:t>
            </a:r>
            <a:r>
              <a:rPr lang="ja-JP" altLang="en-US" dirty="0"/>
              <a:t>と</a:t>
            </a:r>
            <a:r>
              <a:rPr lang="en-US" altLang="ja-JP" dirty="0"/>
              <a:t>ROS 2</a:t>
            </a:r>
            <a:r>
              <a:rPr lang="ja-JP" altLang="en-US" dirty="0"/>
              <a:t>を用いてロボットのシミュレーションができるようになる</a:t>
            </a:r>
            <a:endParaRPr lang="en-US" altLang="ja-JP" dirty="0"/>
          </a:p>
          <a:p>
            <a:pPr lvl="1"/>
            <a:r>
              <a:rPr lang="ja-JP" altLang="en-US" dirty="0"/>
              <a:t>ロボットシミュレーションの基本が分かる</a:t>
            </a:r>
            <a:endParaRPr lang="en-US" altLang="ja-JP" dirty="0"/>
          </a:p>
          <a:p>
            <a:pPr lvl="1"/>
            <a:r>
              <a:rPr lang="en-US" altLang="ja-JP" dirty="0"/>
              <a:t>ROS 2</a:t>
            </a:r>
            <a:r>
              <a:rPr lang="ja-JP" altLang="en-US" dirty="0"/>
              <a:t>の基本が分かる</a:t>
            </a:r>
            <a:endParaRPr lang="en-US" altLang="ja-JP" dirty="0"/>
          </a:p>
          <a:p>
            <a:pPr marL="914400" lvl="2" indent="0">
              <a:buNone/>
            </a:pPr>
            <a:endParaRPr lang="en-US" altLang="ja-JP" dirty="0"/>
          </a:p>
          <a:p>
            <a:r>
              <a:rPr lang="ja-JP" altLang="en-US" dirty="0"/>
              <a:t>必要なスキル</a:t>
            </a:r>
            <a:endParaRPr lang="en-US" altLang="ja-JP" dirty="0"/>
          </a:p>
          <a:p>
            <a:pPr lvl="1"/>
            <a:r>
              <a:rPr lang="en-US" altLang="ja-JP" dirty="0"/>
              <a:t>Linux</a:t>
            </a:r>
            <a:r>
              <a:rPr lang="ja-JP" altLang="en-US" dirty="0"/>
              <a:t>コマンドラインの操作</a:t>
            </a:r>
            <a:endParaRPr lang="en-US" altLang="ja-JP" dirty="0"/>
          </a:p>
          <a:p>
            <a:pPr lvl="1"/>
            <a:r>
              <a:rPr lang="en-US" altLang="ja-JP" dirty="0"/>
              <a:t>C++</a:t>
            </a:r>
            <a:r>
              <a:rPr lang="ja-JP" altLang="en-US" dirty="0"/>
              <a:t>言語のプログラミング</a:t>
            </a:r>
            <a:endParaRPr lang="en-US" altLang="ja-JP" dirty="0"/>
          </a:p>
          <a:p>
            <a:pPr lvl="2"/>
            <a:r>
              <a:rPr lang="ja-JP" altLang="en-US" dirty="0"/>
              <a:t>十分なスキルが無くても実習自体は進められます。必要に応じて学習していただければより理解が深まります。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48533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DEA8B0-3B95-4EF1-5AE6-E6264FE06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48786"/>
            <a:ext cx="7886700" cy="1325563"/>
          </a:xfrm>
        </p:spPr>
        <p:txBody>
          <a:bodyPr/>
          <a:lstStyle/>
          <a:p>
            <a:r>
              <a:rPr lang="ja-JP" altLang="en-US" dirty="0"/>
              <a:t>車体の記述 </a:t>
            </a:r>
            <a:r>
              <a:rPr lang="en-US" altLang="ja-JP" dirty="0"/>
              <a:t>(Body</a:t>
            </a:r>
            <a:r>
              <a:rPr lang="ja-JP" altLang="en-US" dirty="0"/>
              <a:t>形式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7797A3-C381-E42E-4C73-AD505285DF54}"/>
              </a:ext>
            </a:extLst>
          </p:cNvPr>
          <p:cNvSpPr txBox="1"/>
          <p:nvPr/>
        </p:nvSpPr>
        <p:spPr>
          <a:xfrm>
            <a:off x="861646" y="1066878"/>
            <a:ext cx="6867525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format: 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ChoreonoidBody</a:t>
            </a:r>
            <a:endParaRPr lang="en-US" altLang="ja-JP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format_version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2.0</a:t>
            </a:r>
          </a:p>
          <a:p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angle_unit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degree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name: 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MobileRobot</a:t>
            </a:r>
            <a:endParaRPr lang="en-US" altLang="ja-JP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root_link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Chassis</a:t>
            </a:r>
          </a:p>
          <a:p>
            <a:endParaRPr lang="en-US" altLang="ja-JP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links: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-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name: Chassis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joint_type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free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center_of_mass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[ -0.08, 0, 0.08 ]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mass: 14.0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inertia: [ 0.1,   0,     0,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0,     0.17,  0,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0,     0,     0.22 ]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material: Slider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elements: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-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type: Shape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translation: [ -0.1, 0, 0.0975 ]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geometry: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type: Box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size: [ 0.36, 0.24, 0.135 ]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-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type: Shape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translation: [ -0.255, 0, 0.02 ]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geometry: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type: Cylinder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height: 0.01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radius: 0.02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93B4F72-EED3-50E2-1510-D8B765191240}"/>
              </a:ext>
            </a:extLst>
          </p:cNvPr>
          <p:cNvSpPr txBox="1"/>
          <p:nvPr/>
        </p:nvSpPr>
        <p:spPr>
          <a:xfrm>
            <a:off x="3656776" y="1364082"/>
            <a:ext cx="3871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rgbClr val="FF0000"/>
                </a:solidFill>
              </a:rPr>
              <a:t>※</a:t>
            </a:r>
            <a:r>
              <a:rPr lang="ja-JP" altLang="en-US" sz="2000" b="1" dirty="0">
                <a:solidFill>
                  <a:srgbClr val="FF0000"/>
                </a:solidFill>
              </a:rPr>
              <a:t> インデントに注意！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r>
              <a:rPr kumimoji="1" lang="en-US" altLang="ja-JP" sz="2000" b="1" dirty="0">
                <a:solidFill>
                  <a:srgbClr val="FF0000"/>
                </a:solidFill>
              </a:rPr>
              <a:t>(</a:t>
            </a:r>
            <a:r>
              <a:rPr kumimoji="1" lang="ja-JP" altLang="en-US" sz="2000" b="1" dirty="0">
                <a:solidFill>
                  <a:srgbClr val="FF0000"/>
                </a:solidFill>
              </a:rPr>
              <a:t>ここではスペース</a:t>
            </a:r>
            <a:r>
              <a:rPr kumimoji="1" lang="en-US" altLang="ja-JP" sz="2000" b="1" dirty="0">
                <a:solidFill>
                  <a:srgbClr val="FF0000"/>
                </a:solidFill>
              </a:rPr>
              <a:t>2</a:t>
            </a:r>
            <a:r>
              <a:rPr kumimoji="1" lang="ja-JP" altLang="en-US" sz="2000" b="1" dirty="0">
                <a:solidFill>
                  <a:srgbClr val="FF0000"/>
                </a:solidFill>
              </a:rPr>
              <a:t>文字を使用</a:t>
            </a:r>
            <a:r>
              <a:rPr kumimoji="1" lang="en-US" altLang="ja-JP" sz="2000" b="1" dirty="0">
                <a:solidFill>
                  <a:srgbClr val="FF0000"/>
                </a:solidFill>
              </a:rPr>
              <a:t>)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396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EC6006-093D-775B-77F3-B1DD95E3D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慣性行列の計算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801C24-7D8C-22E7-6A7F-AF50D6FF6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CAD</a:t>
            </a:r>
            <a:r>
              <a:rPr lang="ja-JP" altLang="en-US" dirty="0"/>
              <a:t>ツール</a:t>
            </a:r>
            <a:r>
              <a:rPr kumimoji="1" lang="ja-JP" altLang="en-US" dirty="0"/>
              <a:t>を利用</a:t>
            </a:r>
            <a:endParaRPr kumimoji="1" lang="en-US" altLang="ja-JP" dirty="0"/>
          </a:p>
          <a:p>
            <a:r>
              <a:rPr lang="ja-JP" altLang="en-US" dirty="0"/>
              <a:t>プリミティブ形状に関する式から算出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※ </a:t>
            </a:r>
            <a:r>
              <a:rPr kumimoji="1" lang="ja-JP" altLang="en-US" dirty="0"/>
              <a:t>自動</a:t>
            </a:r>
            <a:r>
              <a:rPr lang="ja-JP" altLang="en-US" dirty="0"/>
              <a:t>計算</a:t>
            </a:r>
            <a:r>
              <a:rPr kumimoji="1" lang="ja-JP" altLang="en-US" dirty="0"/>
              <a:t>機能は</a:t>
            </a:r>
            <a:r>
              <a:rPr lang="ja-JP" altLang="en-US" dirty="0"/>
              <a:t>未実装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9195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429A00-61CF-F8F9-208B-EED3642C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直方体</a:t>
            </a:r>
            <a:r>
              <a:rPr lang="en-US" altLang="ja-JP" dirty="0"/>
              <a:t>(Box)</a:t>
            </a:r>
            <a:r>
              <a:rPr kumimoji="1" lang="ja-JP" altLang="en-US" dirty="0"/>
              <a:t>の慣性行列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6024243-FFA5-FA36-9046-C1097B6EB333}"/>
                  </a:ext>
                </a:extLst>
              </p:cNvPr>
              <p:cNvSpPr txBox="1"/>
              <p:nvPr/>
            </p:nvSpPr>
            <p:spPr>
              <a:xfrm>
                <a:off x="733378" y="3623835"/>
                <a:ext cx="7781972" cy="21804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den>
                                    </m:f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den>
                                    </m:f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6024243-FFA5-FA36-9046-C1097B6EB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78" y="3623835"/>
                <a:ext cx="7781972" cy="21804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F6D171D2-2A20-F826-ED44-E25BD12B22F1}"/>
              </a:ext>
            </a:extLst>
          </p:cNvPr>
          <p:cNvGrpSpPr/>
          <p:nvPr/>
        </p:nvGrpSpPr>
        <p:grpSpPr>
          <a:xfrm>
            <a:off x="3365633" y="1831497"/>
            <a:ext cx="2386254" cy="1287071"/>
            <a:chOff x="3717169" y="2096072"/>
            <a:chExt cx="1620776" cy="874196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9D5D2D2F-4AA3-91CE-984D-AA53AEDB8ECA}"/>
                </a:ext>
              </a:extLst>
            </p:cNvPr>
            <p:cNvGrpSpPr/>
            <p:nvPr/>
          </p:nvGrpSpPr>
          <p:grpSpPr>
            <a:xfrm>
              <a:off x="3717169" y="2096072"/>
              <a:ext cx="1342204" cy="653193"/>
              <a:chOff x="1906934" y="1733332"/>
              <a:chExt cx="1342204" cy="653193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AFC2A248-2AF3-C035-6C1E-878860254E01}"/>
                  </a:ext>
                </a:extLst>
              </p:cNvPr>
              <p:cNvSpPr/>
              <p:nvPr/>
            </p:nvSpPr>
            <p:spPr>
              <a:xfrm>
                <a:off x="1906934" y="1903935"/>
                <a:ext cx="1155765" cy="4825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2C66A081-983E-8269-DFF8-A1CC9CACDB99}"/>
                  </a:ext>
                </a:extLst>
              </p:cNvPr>
              <p:cNvCxnSpPr/>
              <p:nvPr/>
            </p:nvCxnSpPr>
            <p:spPr>
              <a:xfrm flipV="1">
                <a:off x="1906934" y="1737105"/>
                <a:ext cx="186439" cy="1668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2E5C07E0-E868-5DB5-99CE-ACCEA6F0EB9D}"/>
                  </a:ext>
                </a:extLst>
              </p:cNvPr>
              <p:cNvCxnSpPr/>
              <p:nvPr/>
            </p:nvCxnSpPr>
            <p:spPr>
              <a:xfrm flipV="1">
                <a:off x="3062699" y="1733332"/>
                <a:ext cx="186439" cy="1668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32D84AD8-1ED5-BE59-69BC-D175C95B31FF}"/>
                  </a:ext>
                </a:extLst>
              </p:cNvPr>
              <p:cNvCxnSpPr/>
              <p:nvPr/>
            </p:nvCxnSpPr>
            <p:spPr>
              <a:xfrm flipV="1">
                <a:off x="3062698" y="2213018"/>
                <a:ext cx="186439" cy="1668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92ADD412-5D8D-C75A-9892-9047CAE785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93373" y="1733332"/>
                <a:ext cx="11557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27B95ABF-BE0E-2D39-10AE-34A2FD8DF4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9137" y="1733332"/>
                <a:ext cx="0" cy="4796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8C5ABB6A-9789-1466-B25A-B09F7D910B29}"/>
                    </a:ext>
                  </a:extLst>
                </p:cNvPr>
                <p:cNvSpPr txBox="1"/>
                <p:nvPr/>
              </p:nvSpPr>
              <p:spPr>
                <a:xfrm>
                  <a:off x="4202012" y="2719413"/>
                  <a:ext cx="220631" cy="2508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8C5ABB6A-9789-1466-B25A-B09F7D910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2012" y="2719413"/>
                  <a:ext cx="220631" cy="250855"/>
                </a:xfrm>
                <a:prstGeom prst="rect">
                  <a:avLst/>
                </a:prstGeom>
                <a:blipFill>
                  <a:blip r:embed="rId4"/>
                  <a:stretch>
                    <a:fillRect l="-9434" r="-754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0A0328CE-9789-E498-CC95-49D1917A9BC8}"/>
                    </a:ext>
                  </a:extLst>
                </p:cNvPr>
                <p:cNvSpPr txBox="1"/>
                <p:nvPr/>
              </p:nvSpPr>
              <p:spPr>
                <a:xfrm>
                  <a:off x="4967954" y="2631225"/>
                  <a:ext cx="187358" cy="2508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0A0328CE-9789-E498-CC95-49D1917A9B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7954" y="2631225"/>
                  <a:ext cx="187358" cy="250855"/>
                </a:xfrm>
                <a:prstGeom prst="rect">
                  <a:avLst/>
                </a:prstGeom>
                <a:blipFill>
                  <a:blip r:embed="rId5"/>
                  <a:stretch>
                    <a:fillRect l="-24444" r="-20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8F566245-30C3-A02E-DD0C-A332D61C67CF}"/>
                    </a:ext>
                  </a:extLst>
                </p:cNvPr>
                <p:cNvSpPr txBox="1"/>
                <p:nvPr/>
              </p:nvSpPr>
              <p:spPr>
                <a:xfrm>
                  <a:off x="5157991" y="2183643"/>
                  <a:ext cx="179954" cy="2508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8F566245-30C3-A02E-DD0C-A332D61C67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991" y="2183643"/>
                  <a:ext cx="179954" cy="250855"/>
                </a:xfrm>
                <a:prstGeom prst="rect">
                  <a:avLst/>
                </a:prstGeom>
                <a:blipFill>
                  <a:blip r:embed="rId6"/>
                  <a:stretch>
                    <a:fillRect l="-25000" r="-20455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0A256BFE-8A17-AE89-8712-377BF5CA014D}"/>
              </a:ext>
            </a:extLst>
          </p:cNvPr>
          <p:cNvGrpSpPr/>
          <p:nvPr/>
        </p:nvGrpSpPr>
        <p:grpSpPr>
          <a:xfrm>
            <a:off x="816272" y="1523901"/>
            <a:ext cx="1633450" cy="1622220"/>
            <a:chOff x="816272" y="1523901"/>
            <a:chExt cx="1633450" cy="1622220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688434BA-0915-6ACC-AB9B-0BA81755D743}"/>
                </a:ext>
              </a:extLst>
            </p:cNvPr>
            <p:cNvCxnSpPr/>
            <p:nvPr/>
          </p:nvCxnSpPr>
          <p:spPr>
            <a:xfrm flipH="1">
              <a:off x="1204175" y="2537734"/>
              <a:ext cx="399245" cy="40508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3E00B86D-6FC4-680B-180E-BC263EC2A1F2}"/>
                </a:ext>
              </a:extLst>
            </p:cNvPr>
            <p:cNvCxnSpPr>
              <a:cxnSpLocks/>
            </p:cNvCxnSpPr>
            <p:nvPr/>
          </p:nvCxnSpPr>
          <p:spPr>
            <a:xfrm>
              <a:off x="1603420" y="2537734"/>
              <a:ext cx="598867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D00C5081-703D-FC6E-A49F-EE9994598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3420" y="1831497"/>
              <a:ext cx="0" cy="706237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6D7A614A-F15D-5074-4BAA-4A85C14978D2}"/>
                    </a:ext>
                  </a:extLst>
                </p:cNvPr>
                <p:cNvSpPr txBox="1"/>
                <p:nvPr/>
              </p:nvSpPr>
              <p:spPr>
                <a:xfrm>
                  <a:off x="2184778" y="2434732"/>
                  <a:ext cx="26494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6D7A614A-F15D-5074-4BAA-4A85C14978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4778" y="2434732"/>
                  <a:ext cx="264944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0455" b="-2295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AD61CE90-B0DE-3E11-4ECE-C58BCC13F296}"/>
                    </a:ext>
                  </a:extLst>
                </p:cNvPr>
                <p:cNvSpPr txBox="1"/>
                <p:nvPr/>
              </p:nvSpPr>
              <p:spPr>
                <a:xfrm>
                  <a:off x="816272" y="2776789"/>
                  <a:ext cx="26096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AD61CE90-B0DE-3E11-4ECE-C58BCC13F2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272" y="2776789"/>
                  <a:ext cx="260969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3953" r="-69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FE350FB5-D604-E758-C121-248C3BD7A655}"/>
                    </a:ext>
                  </a:extLst>
                </p:cNvPr>
                <p:cNvSpPr txBox="1"/>
                <p:nvPr/>
              </p:nvSpPr>
              <p:spPr>
                <a:xfrm>
                  <a:off x="1678596" y="1523901"/>
                  <a:ext cx="24250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FE350FB5-D604-E758-C121-248C3BD7A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8596" y="1523901"/>
                  <a:ext cx="242502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2500" r="-1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81924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429A00-61CF-F8F9-208B-EED3642C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円柱</a:t>
            </a:r>
            <a:r>
              <a:rPr lang="en-US" altLang="ja-JP" dirty="0"/>
              <a:t>(Cylinder)</a:t>
            </a:r>
            <a:r>
              <a:rPr kumimoji="1" lang="ja-JP" altLang="en-US" dirty="0"/>
              <a:t>の慣性行列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6024243-FFA5-FA36-9046-C1097B6EB333}"/>
                  </a:ext>
                </a:extLst>
              </p:cNvPr>
              <p:cNvSpPr txBox="1"/>
              <p:nvPr/>
            </p:nvSpPr>
            <p:spPr>
              <a:xfrm>
                <a:off x="527817" y="3786866"/>
                <a:ext cx="7781972" cy="21804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den>
                                    </m:f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(3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6024243-FFA5-FA36-9046-C1097B6EB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17" y="3786866"/>
                <a:ext cx="7781972" cy="21804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9DF0EACD-452A-31F7-F0CC-F510A29B17BF}"/>
              </a:ext>
            </a:extLst>
          </p:cNvPr>
          <p:cNvGrpSpPr/>
          <p:nvPr/>
        </p:nvGrpSpPr>
        <p:grpSpPr>
          <a:xfrm>
            <a:off x="3623306" y="1791737"/>
            <a:ext cx="1489963" cy="1499882"/>
            <a:chOff x="3332685" y="1657060"/>
            <a:chExt cx="1489963" cy="1499882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6D92353A-DF53-9086-9FCD-2D9F91AD9257}"/>
                </a:ext>
              </a:extLst>
            </p:cNvPr>
            <p:cNvSpPr/>
            <p:nvPr/>
          </p:nvSpPr>
          <p:spPr>
            <a:xfrm>
              <a:off x="3332686" y="1657060"/>
              <a:ext cx="1489962" cy="3481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F0ED267A-4891-D776-0385-10026AEBC7A1}"/>
                </a:ext>
              </a:extLst>
            </p:cNvPr>
            <p:cNvSpPr/>
            <p:nvPr/>
          </p:nvSpPr>
          <p:spPr>
            <a:xfrm>
              <a:off x="3332685" y="2808820"/>
              <a:ext cx="1489962" cy="3481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DC5A102B-62F6-44B2-F271-5BB31BC37E86}"/>
                </a:ext>
              </a:extLst>
            </p:cNvPr>
            <p:cNvSpPr/>
            <p:nvPr/>
          </p:nvSpPr>
          <p:spPr>
            <a:xfrm>
              <a:off x="3332685" y="2715349"/>
              <a:ext cx="1483825" cy="267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7DB85AE7-821D-3E5A-ED2F-1D50C45F2CC3}"/>
                </a:ext>
              </a:extLst>
            </p:cNvPr>
            <p:cNvCxnSpPr>
              <a:cxnSpLocks/>
              <a:stCxn id="3" idx="6"/>
            </p:cNvCxnSpPr>
            <p:nvPr/>
          </p:nvCxnSpPr>
          <p:spPr>
            <a:xfrm flipH="1">
              <a:off x="4822647" y="1831121"/>
              <a:ext cx="1" cy="11515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C2B4A0E5-A956-D64B-472A-CDD7BF4459EE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3332686" y="1831121"/>
              <a:ext cx="0" cy="11515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0A79770-3745-3E3A-9D03-1877F7BC84EB}"/>
              </a:ext>
            </a:extLst>
          </p:cNvPr>
          <p:cNvCxnSpPr>
            <a:cxnSpLocks/>
            <a:stCxn id="26" idx="6"/>
            <a:endCxn id="3" idx="6"/>
          </p:cNvCxnSpPr>
          <p:nvPr/>
        </p:nvCxnSpPr>
        <p:spPr>
          <a:xfrm>
            <a:off x="4425128" y="1960017"/>
            <a:ext cx="688141" cy="578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25">
            <a:extLst>
              <a:ext uri="{FF2B5EF4-FFF2-40B4-BE49-F238E27FC236}">
                <a16:creationId xmlns:a16="http://schemas.microsoft.com/office/drawing/2014/main" id="{C5D55DDA-2351-A9D3-316F-FF081868F0AA}"/>
              </a:ext>
            </a:extLst>
          </p:cNvPr>
          <p:cNvSpPr/>
          <p:nvPr/>
        </p:nvSpPr>
        <p:spPr>
          <a:xfrm>
            <a:off x="4305308" y="1900107"/>
            <a:ext cx="119820" cy="11982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B66EE99D-CA30-6FCA-A638-8A170EE5ADF6}"/>
                  </a:ext>
                </a:extLst>
              </p:cNvPr>
              <p:cNvSpPr txBox="1"/>
              <p:nvPr/>
            </p:nvSpPr>
            <p:spPr>
              <a:xfrm>
                <a:off x="4794599" y="1464393"/>
                <a:ext cx="240771" cy="369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B66EE99D-CA30-6FCA-A638-8A170EE5A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599" y="1464393"/>
                <a:ext cx="240771" cy="369333"/>
              </a:xfrm>
              <a:prstGeom prst="rect">
                <a:avLst/>
              </a:prstGeom>
              <a:blipFill>
                <a:blip r:embed="rId4"/>
                <a:stretch>
                  <a:fillRect l="-15385" r="-102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3EDB459-32E9-9456-56E3-800BA4303E3D}"/>
                  </a:ext>
                </a:extLst>
              </p:cNvPr>
              <p:cNvSpPr txBox="1"/>
              <p:nvPr/>
            </p:nvSpPr>
            <p:spPr>
              <a:xfrm>
                <a:off x="5155756" y="2356882"/>
                <a:ext cx="2649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3EDB459-32E9-9456-56E3-800BA4303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756" y="2356882"/>
                <a:ext cx="264944" cy="369332"/>
              </a:xfrm>
              <a:prstGeom prst="rect">
                <a:avLst/>
              </a:prstGeom>
              <a:blipFill>
                <a:blip r:embed="rId5"/>
                <a:stretch>
                  <a:fillRect l="-25581" r="-23256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04850AB-8D3E-3FE0-EC48-B1BDD20E2054}"/>
              </a:ext>
            </a:extLst>
          </p:cNvPr>
          <p:cNvGrpSpPr/>
          <p:nvPr/>
        </p:nvGrpSpPr>
        <p:grpSpPr>
          <a:xfrm>
            <a:off x="816272" y="1523901"/>
            <a:ext cx="1633450" cy="1622220"/>
            <a:chOff x="816272" y="1523901"/>
            <a:chExt cx="1633450" cy="1622220"/>
          </a:xfrm>
        </p:grpSpPr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B676D9F1-4FD0-179F-BAE8-72376405F998}"/>
                </a:ext>
              </a:extLst>
            </p:cNvPr>
            <p:cNvCxnSpPr/>
            <p:nvPr/>
          </p:nvCxnSpPr>
          <p:spPr>
            <a:xfrm flipH="1">
              <a:off x="1204175" y="2537734"/>
              <a:ext cx="399245" cy="40508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9B283000-5448-4B50-751A-E7F50D46E7F0}"/>
                </a:ext>
              </a:extLst>
            </p:cNvPr>
            <p:cNvCxnSpPr>
              <a:cxnSpLocks/>
            </p:cNvCxnSpPr>
            <p:nvPr/>
          </p:nvCxnSpPr>
          <p:spPr>
            <a:xfrm>
              <a:off x="1603420" y="2537734"/>
              <a:ext cx="598867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2028A76E-9ABD-4B02-E111-02CEB5FCE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3420" y="1831497"/>
              <a:ext cx="0" cy="706237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A130E5D1-794A-AAE5-9641-91A8F5D4E600}"/>
                    </a:ext>
                  </a:extLst>
                </p:cNvPr>
                <p:cNvSpPr txBox="1"/>
                <p:nvPr/>
              </p:nvSpPr>
              <p:spPr>
                <a:xfrm>
                  <a:off x="2184778" y="2434732"/>
                  <a:ext cx="26494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A130E5D1-794A-AAE5-9641-91A8F5D4E6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4778" y="2434732"/>
                  <a:ext cx="264944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5000" r="-20455" b="-2295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AD01C04E-8309-1CBB-B8F5-17F76AE97C7E}"/>
                    </a:ext>
                  </a:extLst>
                </p:cNvPr>
                <p:cNvSpPr txBox="1"/>
                <p:nvPr/>
              </p:nvSpPr>
              <p:spPr>
                <a:xfrm>
                  <a:off x="816272" y="2776789"/>
                  <a:ext cx="26096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AD01C04E-8309-1CBB-B8F5-17F76AE97C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272" y="2776789"/>
                  <a:ext cx="260969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3953" r="-69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D2BFE0A3-EA28-D4E6-263D-C2877130E569}"/>
                    </a:ext>
                  </a:extLst>
                </p:cNvPr>
                <p:cNvSpPr txBox="1"/>
                <p:nvPr/>
              </p:nvSpPr>
              <p:spPr>
                <a:xfrm>
                  <a:off x="1678596" y="1523901"/>
                  <a:ext cx="24250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D2BFE0A3-EA28-D4E6-263D-C2877130E5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8596" y="1523901"/>
                  <a:ext cx="24250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2500" r="-1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28571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429A00-61CF-F8F9-208B-EED3642C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球</a:t>
            </a:r>
            <a:r>
              <a:rPr lang="en-US" altLang="ja-JP" dirty="0"/>
              <a:t>(Sphere)</a:t>
            </a:r>
            <a:r>
              <a:rPr kumimoji="1" lang="ja-JP" altLang="en-US" dirty="0"/>
              <a:t>の慣性行列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6302768-74E6-7C49-8FCF-299B5786BB0E}"/>
                  </a:ext>
                </a:extLst>
              </p:cNvPr>
              <p:cNvSpPr txBox="1"/>
              <p:nvPr/>
            </p:nvSpPr>
            <p:spPr>
              <a:xfrm>
                <a:off x="1974723" y="3798897"/>
                <a:ext cx="4672083" cy="23293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sSup>
                                      <m:sSup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sSup>
                                      <m:sSup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sSup>
                                      <m:sSup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6302768-74E6-7C49-8FCF-299B5786B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723" y="3798897"/>
                <a:ext cx="4672083" cy="23293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75C2D49-E311-E404-AA6A-219EEC30BCFC}"/>
              </a:ext>
            </a:extLst>
          </p:cNvPr>
          <p:cNvGrpSpPr/>
          <p:nvPr/>
        </p:nvGrpSpPr>
        <p:grpSpPr>
          <a:xfrm>
            <a:off x="3657602" y="1733636"/>
            <a:ext cx="1545659" cy="1545659"/>
            <a:chOff x="6363669" y="2346392"/>
            <a:chExt cx="770509" cy="770509"/>
          </a:xfrm>
        </p:grpSpPr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B0FDA827-B03D-8BE8-8516-750EC41402F7}"/>
                </a:ext>
              </a:extLst>
            </p:cNvPr>
            <p:cNvSpPr/>
            <p:nvPr/>
          </p:nvSpPr>
          <p:spPr>
            <a:xfrm>
              <a:off x="6363669" y="2346392"/>
              <a:ext cx="770509" cy="770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6647AF1F-C791-8589-4251-6A352FC8A02E}"/>
                </a:ext>
              </a:extLst>
            </p:cNvPr>
            <p:cNvCxnSpPr>
              <a:cxnSpLocks/>
              <a:endCxn id="38" idx="7"/>
            </p:cNvCxnSpPr>
            <p:nvPr/>
          </p:nvCxnSpPr>
          <p:spPr>
            <a:xfrm flipV="1">
              <a:off x="6762848" y="2459230"/>
              <a:ext cx="258492" cy="268386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03B94B43-6113-641B-A307-119E562F915C}"/>
                </a:ext>
              </a:extLst>
            </p:cNvPr>
            <p:cNvSpPr/>
            <p:nvPr/>
          </p:nvSpPr>
          <p:spPr>
            <a:xfrm>
              <a:off x="6724938" y="2690485"/>
              <a:ext cx="59730" cy="5973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E6A2C7EF-1395-D82C-526F-369D394B82BE}"/>
                    </a:ext>
                  </a:extLst>
                </p:cNvPr>
                <p:cNvSpPr txBox="1"/>
                <p:nvPr/>
              </p:nvSpPr>
              <p:spPr>
                <a:xfrm>
                  <a:off x="6879457" y="2551985"/>
                  <a:ext cx="120024" cy="1841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E6A2C7EF-1395-D82C-526F-369D394B82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457" y="2551985"/>
                  <a:ext cx="120024" cy="184112"/>
                </a:xfrm>
                <a:prstGeom prst="rect">
                  <a:avLst/>
                </a:prstGeom>
                <a:blipFill>
                  <a:blip r:embed="rId4"/>
                  <a:stretch>
                    <a:fillRect l="-15385" r="-102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14B2FE7-1460-5BFF-1917-48A6CB4BA39E}"/>
              </a:ext>
            </a:extLst>
          </p:cNvPr>
          <p:cNvGrpSpPr/>
          <p:nvPr/>
        </p:nvGrpSpPr>
        <p:grpSpPr>
          <a:xfrm>
            <a:off x="816272" y="1523901"/>
            <a:ext cx="1633450" cy="1622220"/>
            <a:chOff x="816272" y="1523901"/>
            <a:chExt cx="1633450" cy="1622220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7ECD174A-515A-16AC-990A-48685A118C4F}"/>
                </a:ext>
              </a:extLst>
            </p:cNvPr>
            <p:cNvCxnSpPr/>
            <p:nvPr/>
          </p:nvCxnSpPr>
          <p:spPr>
            <a:xfrm flipH="1">
              <a:off x="1204175" y="2537734"/>
              <a:ext cx="399245" cy="40508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0569C818-540B-3FED-2BF2-F09D339E5617}"/>
                </a:ext>
              </a:extLst>
            </p:cNvPr>
            <p:cNvCxnSpPr>
              <a:cxnSpLocks/>
            </p:cNvCxnSpPr>
            <p:nvPr/>
          </p:nvCxnSpPr>
          <p:spPr>
            <a:xfrm>
              <a:off x="1603420" y="2537734"/>
              <a:ext cx="598867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12D02DE9-2B6E-DFA0-675C-A3BFB15B63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3420" y="1831497"/>
              <a:ext cx="0" cy="706237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CCC6ADC-38BB-4EC4-9EC5-1E9F91CA8E2D}"/>
                    </a:ext>
                  </a:extLst>
                </p:cNvPr>
                <p:cNvSpPr txBox="1"/>
                <p:nvPr/>
              </p:nvSpPr>
              <p:spPr>
                <a:xfrm>
                  <a:off x="2184778" y="2434732"/>
                  <a:ext cx="26494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CCC6ADC-38BB-4EC4-9EC5-1E9F91CA8E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4778" y="2434732"/>
                  <a:ext cx="26494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5000" r="-20455" b="-2295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E0D44E76-F5B1-C7F6-9723-7491AF479F27}"/>
                    </a:ext>
                  </a:extLst>
                </p:cNvPr>
                <p:cNvSpPr txBox="1"/>
                <p:nvPr/>
              </p:nvSpPr>
              <p:spPr>
                <a:xfrm>
                  <a:off x="816272" y="2776789"/>
                  <a:ext cx="26096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E0D44E76-F5B1-C7F6-9723-7491AF479F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272" y="2776789"/>
                  <a:ext cx="26096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3953" r="-69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D4F543B3-0AD7-9B73-83A4-93F32ED582F4}"/>
                    </a:ext>
                  </a:extLst>
                </p:cNvPr>
                <p:cNvSpPr txBox="1"/>
                <p:nvPr/>
              </p:nvSpPr>
              <p:spPr>
                <a:xfrm>
                  <a:off x="1678596" y="1523901"/>
                  <a:ext cx="24250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D4F543B3-0AD7-9B73-83A4-93F32ED58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8596" y="1523901"/>
                  <a:ext cx="242502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2500" r="-1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761219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E1D886-D9BA-332B-259A-1139ECFD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80"/>
            <a:ext cx="7886700" cy="1325563"/>
          </a:xfrm>
        </p:spPr>
        <p:txBody>
          <a:bodyPr/>
          <a:lstStyle/>
          <a:p>
            <a:r>
              <a:rPr kumimoji="1" lang="ja-JP" altLang="en-US" dirty="0"/>
              <a:t>モデルの読み込み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1432AF-ACE5-4D69-3103-3A7BEA665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0369"/>
            <a:ext cx="7886700" cy="2144434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Choreonoid</a:t>
            </a:r>
            <a:r>
              <a:rPr kumimoji="1" lang="ja-JP" altLang="en-US" dirty="0"/>
              <a:t>を起動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 dirty="0"/>
              <a:t>「ファイル」－「読み込み」－「ボディ」</a:t>
            </a:r>
            <a:endParaRPr kumimoji="1" lang="en-US" altLang="ja-JP" dirty="0"/>
          </a:p>
          <a:p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ACB440D-A9A5-DCE7-5A10-8905F9E3A05B}"/>
              </a:ext>
            </a:extLst>
          </p:cNvPr>
          <p:cNvSpPr txBox="1"/>
          <p:nvPr/>
        </p:nvSpPr>
        <p:spPr>
          <a:xfrm>
            <a:off x="1552497" y="1781558"/>
            <a:ext cx="475083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ros2 run 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choreonoid_ros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choreonoid</a:t>
            </a:r>
            <a:endParaRPr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7" name="図 6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CE0D0ECD-CCBB-B7A6-46D1-2C98B8B90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348" y="2967056"/>
            <a:ext cx="4896913" cy="3627036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87D45BF-490B-B0A6-B717-008C1D911B7C}"/>
              </a:ext>
            </a:extLst>
          </p:cNvPr>
          <p:cNvCxnSpPr>
            <a:cxnSpLocks/>
          </p:cNvCxnSpPr>
          <p:nvPr/>
        </p:nvCxnSpPr>
        <p:spPr>
          <a:xfrm>
            <a:off x="1489957" y="3726255"/>
            <a:ext cx="394545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9CE8163-59DC-92EA-B143-5B1F03675777}"/>
              </a:ext>
            </a:extLst>
          </p:cNvPr>
          <p:cNvSpPr txBox="1"/>
          <p:nvPr/>
        </p:nvSpPr>
        <p:spPr>
          <a:xfrm>
            <a:off x="197146" y="3447558"/>
            <a:ext cx="1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アイテムが追加される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F986AF2-550E-4BD5-2D90-906E70F5B056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4539509" y="4873706"/>
            <a:ext cx="2613233" cy="230034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AEF4B0C-1FCB-81CF-3821-84E7B0F77216}"/>
              </a:ext>
            </a:extLst>
          </p:cNvPr>
          <p:cNvSpPr txBox="1"/>
          <p:nvPr/>
        </p:nvSpPr>
        <p:spPr>
          <a:xfrm>
            <a:off x="7152742" y="4780574"/>
            <a:ext cx="1118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作成した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車体部分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242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070584-C099-C4C6-96FA-0A1C2E1BA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シーンビューの操作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E3F9AB-1D53-0565-C700-0FFD02DBE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ビューモード／エディットモード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ダブルクリック／</a:t>
            </a:r>
            <a:r>
              <a:rPr kumimoji="1" lang="en-US" altLang="ja-JP" dirty="0"/>
              <a:t>ESC</a:t>
            </a:r>
            <a:r>
              <a:rPr kumimoji="1" lang="ja-JP" altLang="en-US" dirty="0"/>
              <a:t>／切り替えボタンで切り替え</a:t>
            </a:r>
            <a:endParaRPr kumimoji="1" lang="en-US" altLang="ja-JP" dirty="0"/>
          </a:p>
          <a:p>
            <a:pPr lvl="1"/>
            <a:r>
              <a:rPr lang="ja-JP" altLang="en-US" dirty="0"/>
              <a:t>エディットモードではロボットの移動／姿勢変更が可能</a:t>
            </a:r>
            <a:endParaRPr kumimoji="1" lang="en-US" altLang="ja-JP" dirty="0"/>
          </a:p>
          <a:p>
            <a:r>
              <a:rPr lang="ja-JP" altLang="en-US" dirty="0"/>
              <a:t>視点操作（ビューモード）</a:t>
            </a:r>
            <a:endParaRPr kumimoji="1" lang="en-US" altLang="ja-JP" dirty="0"/>
          </a:p>
          <a:p>
            <a:pPr lvl="1"/>
            <a:r>
              <a:rPr lang="ja-JP" altLang="en-US" dirty="0"/>
              <a:t>左ドラッグ：視点回転</a:t>
            </a:r>
            <a:endParaRPr lang="en-US" altLang="ja-JP" dirty="0"/>
          </a:p>
          <a:p>
            <a:pPr lvl="1"/>
            <a:r>
              <a:rPr kumimoji="1" lang="ja-JP" altLang="en-US" dirty="0"/>
              <a:t>中央ドラッグ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視点平行移動</a:t>
            </a:r>
            <a:endParaRPr kumimoji="1" lang="en-US" altLang="ja-JP" dirty="0"/>
          </a:p>
          <a:p>
            <a:pPr lvl="2"/>
            <a:r>
              <a:rPr lang="en-US" altLang="ja-JP" dirty="0"/>
              <a:t>Ctrl</a:t>
            </a:r>
            <a:r>
              <a:rPr lang="ja-JP" altLang="en-US" dirty="0"/>
              <a:t>を押しているとズーム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ホイール：ズーム</a:t>
            </a:r>
            <a:endParaRPr kumimoji="1" lang="en-US" altLang="ja-JP" dirty="0"/>
          </a:p>
          <a:p>
            <a:pPr lvl="1"/>
            <a:r>
              <a:rPr lang="ja-JP" altLang="en-US" dirty="0"/>
              <a:t>右ボタン：コンテキストメニュー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03716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FFE7EF-D53E-94CD-63B3-866F41667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プロジェクトファイルの保存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43D5B4-4A98-23F6-5984-F52C24395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677065"/>
          </a:xfrm>
        </p:spPr>
        <p:txBody>
          <a:bodyPr/>
          <a:lstStyle/>
          <a:p>
            <a:r>
              <a:rPr kumimoji="1" lang="ja-JP" altLang="en-US" dirty="0"/>
              <a:t>「ファイル」ー「プロジェクトに名前を付けて保存」を選択</a:t>
            </a:r>
            <a:endParaRPr kumimoji="1" lang="en-US" altLang="ja-JP" dirty="0"/>
          </a:p>
          <a:p>
            <a:r>
              <a:rPr lang="ja-JP" altLang="en-US" dirty="0"/>
              <a:t>「プロジェクトの保存」ダイアログで保存する</a:t>
            </a:r>
            <a:endParaRPr lang="en-US" altLang="ja-JP" dirty="0"/>
          </a:p>
          <a:p>
            <a:pPr lvl="1"/>
            <a:r>
              <a:rPr kumimoji="1" lang="en-US" altLang="ja-JP" dirty="0"/>
              <a:t>“</a:t>
            </a:r>
            <a:r>
              <a:rPr kumimoji="1" lang="en-US" altLang="ja-JP" dirty="0" err="1"/>
              <a:t>my_mobile_robot</a:t>
            </a:r>
            <a:r>
              <a:rPr kumimoji="1" lang="en-US" altLang="ja-JP" dirty="0"/>
              <a:t>”</a:t>
            </a:r>
            <a:r>
              <a:rPr kumimoji="1" lang="ja-JP" altLang="en-US" dirty="0"/>
              <a:t>以下に</a:t>
            </a:r>
            <a:r>
              <a:rPr kumimoji="1" lang="en-US" altLang="ja-JP" dirty="0"/>
              <a:t>”project”</a:t>
            </a:r>
            <a:r>
              <a:rPr kumimoji="1" lang="ja-JP" altLang="en-US" dirty="0"/>
              <a:t>ディレクトリを作成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ファイル名：</a:t>
            </a:r>
            <a:r>
              <a:rPr kumimoji="1" lang="en-US" altLang="ja-JP" dirty="0"/>
              <a:t>”</a:t>
            </a:r>
            <a:r>
              <a:rPr kumimoji="1" lang="en-US" altLang="ja-JP" dirty="0" err="1"/>
              <a:t>mobile_robot.cnoid</a:t>
            </a:r>
            <a:r>
              <a:rPr kumimoji="1" lang="en-US" altLang="ja-JP" dirty="0"/>
              <a:t>”</a:t>
            </a:r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26059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CCFFA8-9248-B32D-DE31-253F85A0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プロジェクトファイルの読込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2EDF3E-8331-AFD6-242B-EC292EC37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372888"/>
          </a:xfrm>
        </p:spPr>
        <p:txBody>
          <a:bodyPr/>
          <a:lstStyle/>
          <a:p>
            <a:r>
              <a:rPr kumimoji="1" lang="ja-JP" altLang="en-US" dirty="0"/>
              <a:t>メニューの「ファイル」－「プロジェクトを開く」から読み込む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または、</a:t>
            </a:r>
            <a:r>
              <a:rPr kumimoji="1" lang="en-US" altLang="ja-JP" dirty="0" err="1"/>
              <a:t>Choreonoid</a:t>
            </a:r>
            <a:r>
              <a:rPr kumimoji="1" lang="ja-JP" altLang="en-US" dirty="0"/>
              <a:t>起動時のコマンドラインで指定する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C5C4F5-DFE7-DF1A-55BE-736C69805F79}"/>
              </a:ext>
            </a:extLst>
          </p:cNvPr>
          <p:cNvSpPr txBox="1"/>
          <p:nvPr/>
        </p:nvSpPr>
        <p:spPr>
          <a:xfrm>
            <a:off x="879298" y="4413845"/>
            <a:ext cx="715535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cd ~/ros2_ws/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src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my_mobile_robot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/project</a:t>
            </a:r>
          </a:p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ros2 run 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choreonoid_ros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choreonoid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mobile_robot.cnoid</a:t>
            </a:r>
            <a:endParaRPr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2762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DEA8B0-3B95-4EF1-5AE6-E6264FE06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9622"/>
            <a:ext cx="7886700" cy="1325563"/>
          </a:xfrm>
        </p:spPr>
        <p:txBody>
          <a:bodyPr/>
          <a:lstStyle/>
          <a:p>
            <a:r>
              <a:rPr lang="ja-JP" altLang="en-US" dirty="0"/>
              <a:t>左車輪の追加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7797A3-C381-E42E-4C73-AD505285DF54}"/>
              </a:ext>
            </a:extLst>
          </p:cNvPr>
          <p:cNvSpPr txBox="1"/>
          <p:nvPr/>
        </p:nvSpPr>
        <p:spPr>
          <a:xfrm>
            <a:off x="874834" y="1580620"/>
            <a:ext cx="7238725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name: 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LeftWheel</a:t>
            </a:r>
            <a:endParaRPr lang="en-US" altLang="ja-JP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parent: Chassis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translation: [ 0, 0.145, 0.076 ]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joint_type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revolute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joint_id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0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joint_axis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[ 0, 1, 0 ]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center_of_mass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[ 0, 0, 0 ]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mass: 0.8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inertia: [ 0.0012, 0,      0,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0,      0.0023, 0,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0,      0,      0.0012 ]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material: Tire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elements: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- &amp;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TireShape</a:t>
            </a:r>
            <a:endParaRPr lang="en-US" altLang="ja-JP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type: Shape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geometry: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type: Cylinder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height: 0.03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radius: 0.076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division_number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60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appearance: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material: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diffuseColor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[ 0.2, 0.2, 0.2 ]</a:t>
            </a:r>
            <a:endParaRPr lang="ja-JP" altLang="en-US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1AEAA9E-7FC0-24BC-B513-111CC1779DE6}"/>
              </a:ext>
            </a:extLst>
          </p:cNvPr>
          <p:cNvSpPr txBox="1"/>
          <p:nvPr/>
        </p:nvSpPr>
        <p:spPr>
          <a:xfrm>
            <a:off x="4308596" y="922403"/>
            <a:ext cx="425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“</a:t>
            </a:r>
            <a:r>
              <a:rPr kumimoji="1" lang="en-US" altLang="ja-JP" dirty="0" err="1"/>
              <a:t>mobile_robot.body</a:t>
            </a:r>
            <a:r>
              <a:rPr kumimoji="1" lang="en-US" altLang="ja-JP" dirty="0"/>
              <a:t>” </a:t>
            </a:r>
            <a:r>
              <a:rPr kumimoji="1" lang="ja-JP" altLang="en-US" dirty="0"/>
              <a:t>に以下を追記する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6935135-A3AA-0414-7E2C-4EA5F0915F17}"/>
              </a:ext>
            </a:extLst>
          </p:cNvPr>
          <p:cNvSpPr txBox="1"/>
          <p:nvPr/>
        </p:nvSpPr>
        <p:spPr>
          <a:xfrm>
            <a:off x="4140000" y="1649840"/>
            <a:ext cx="3871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rgbClr val="FF0000"/>
                </a:solidFill>
              </a:rPr>
              <a:t>※</a:t>
            </a:r>
            <a:r>
              <a:rPr lang="ja-JP" altLang="en-US" sz="2000" b="1" dirty="0">
                <a:solidFill>
                  <a:srgbClr val="FF0000"/>
                </a:solidFill>
              </a:rPr>
              <a:t> インデントに注意！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r>
              <a:rPr kumimoji="1" lang="en-US" altLang="ja-JP" sz="2000" b="1" dirty="0">
                <a:solidFill>
                  <a:srgbClr val="FF0000"/>
                </a:solidFill>
              </a:rPr>
              <a:t>(</a:t>
            </a:r>
            <a:r>
              <a:rPr kumimoji="1" lang="ja-JP" altLang="en-US" sz="2000" b="1" dirty="0">
                <a:solidFill>
                  <a:srgbClr val="FF0000"/>
                </a:solidFill>
              </a:rPr>
              <a:t>ここではスペース</a:t>
            </a:r>
            <a:r>
              <a:rPr kumimoji="1" lang="en-US" altLang="ja-JP" sz="2000" b="1" dirty="0">
                <a:solidFill>
                  <a:srgbClr val="FF0000"/>
                </a:solidFill>
              </a:rPr>
              <a:t>2</a:t>
            </a:r>
            <a:r>
              <a:rPr kumimoji="1" lang="ja-JP" altLang="en-US" sz="2000" b="1" dirty="0">
                <a:solidFill>
                  <a:srgbClr val="FF0000"/>
                </a:solidFill>
              </a:rPr>
              <a:t>文字を使用</a:t>
            </a:r>
            <a:r>
              <a:rPr kumimoji="1" lang="en-US" altLang="ja-JP" sz="2000" b="1" dirty="0">
                <a:solidFill>
                  <a:srgbClr val="FF0000"/>
                </a:solidFill>
              </a:rPr>
              <a:t>)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99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4986EB-7FEA-C48B-8284-DE9CEABAE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内容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A0A6A2-0715-63EC-36BE-3FACE3E85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8949"/>
            <a:ext cx="7886700" cy="4784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モバイルロボットのシミュレーション</a:t>
            </a:r>
            <a:endParaRPr kumimoji="1" lang="en-US" altLang="ja-JP" dirty="0"/>
          </a:p>
          <a:p>
            <a:r>
              <a:rPr lang="ja-JP" altLang="en-US" dirty="0"/>
              <a:t>環境構築</a:t>
            </a:r>
            <a:endParaRPr lang="en-US" altLang="ja-JP" dirty="0"/>
          </a:p>
          <a:p>
            <a:r>
              <a:rPr lang="ja-JP" altLang="en-US" dirty="0"/>
              <a:t>モデルの作成</a:t>
            </a:r>
            <a:endParaRPr lang="en-US" altLang="ja-JP" dirty="0"/>
          </a:p>
          <a:p>
            <a:r>
              <a:rPr lang="ja-JP" altLang="en-US" dirty="0"/>
              <a:t>制御</a:t>
            </a:r>
            <a:endParaRPr lang="en-US" altLang="ja-JP" dirty="0"/>
          </a:p>
          <a:p>
            <a:r>
              <a:rPr lang="ja-JP" altLang="en-US" dirty="0"/>
              <a:t>視覚センサの導入</a:t>
            </a:r>
            <a:endParaRPr lang="en-US" altLang="ja-JP" dirty="0"/>
          </a:p>
          <a:p>
            <a:r>
              <a:rPr lang="ja-JP" altLang="en-US" dirty="0"/>
              <a:t>状態の可視化</a:t>
            </a:r>
            <a:endParaRPr lang="en-US" altLang="ja-JP" dirty="0"/>
          </a:p>
          <a:p>
            <a:r>
              <a:rPr lang="ja-JP" altLang="en-US" dirty="0"/>
              <a:t>遠隔操作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37910D4-68C3-D42F-B22D-74D4DECBE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688" y="2470728"/>
            <a:ext cx="2884942" cy="285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047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AF4EF7-E9C0-EEB5-BFA0-1CA744A5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1575"/>
            <a:ext cx="7886700" cy="1325563"/>
          </a:xfrm>
        </p:spPr>
        <p:txBody>
          <a:bodyPr/>
          <a:lstStyle/>
          <a:p>
            <a:r>
              <a:rPr lang="ja-JP" altLang="en-US" dirty="0"/>
              <a:t>再読み込み機能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89779B-34FA-47FC-5444-5FB426887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1427"/>
            <a:ext cx="7886700" cy="1544194"/>
          </a:xfrm>
        </p:spPr>
        <p:txBody>
          <a:bodyPr/>
          <a:lstStyle/>
          <a:p>
            <a:r>
              <a:rPr kumimoji="1" lang="en-US" altLang="ja-JP" dirty="0"/>
              <a:t>“</a:t>
            </a:r>
            <a:r>
              <a:rPr kumimoji="1" lang="en-US" altLang="ja-JP" dirty="0" err="1"/>
              <a:t>MobileRobot</a:t>
            </a:r>
            <a:r>
              <a:rPr kumimoji="1" lang="en-US" altLang="ja-JP" dirty="0"/>
              <a:t>” </a:t>
            </a:r>
            <a:r>
              <a:rPr kumimoji="1" lang="ja-JP" altLang="en-US" dirty="0"/>
              <a:t>のアイテムを右クリックして「</a:t>
            </a:r>
            <a:r>
              <a:rPr lang="ja-JP" altLang="en-US" dirty="0"/>
              <a:t>再読み込み」を実行</a:t>
            </a:r>
            <a:endParaRPr lang="en-US" altLang="ja-JP" dirty="0"/>
          </a:p>
          <a:p>
            <a:r>
              <a:rPr kumimoji="1" lang="ja-JP" altLang="en-US" dirty="0"/>
              <a:t>もしくはアイテムを選択して</a:t>
            </a:r>
            <a:r>
              <a:rPr kumimoji="1" lang="en-US" altLang="ja-JP" dirty="0"/>
              <a:t>Ctrl + R</a:t>
            </a:r>
          </a:p>
        </p:txBody>
      </p:sp>
      <p:pic>
        <p:nvPicPr>
          <p:cNvPr id="5" name="図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92C6938C-E403-F68F-1E82-8EDF1B79F5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" t="669"/>
          <a:stretch/>
        </p:blipFill>
        <p:spPr>
          <a:xfrm>
            <a:off x="448633" y="3342138"/>
            <a:ext cx="3826305" cy="3090983"/>
          </a:xfrm>
          <a:prstGeom prst="rect">
            <a:avLst/>
          </a:prstGeom>
        </p:spPr>
      </p:pic>
      <p:pic>
        <p:nvPicPr>
          <p:cNvPr id="7" name="図 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AC1C4E70-6B06-61BF-03B9-14B143D7D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198" y="3342138"/>
            <a:ext cx="3826305" cy="3109561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E48C81A-0451-4443-ADC3-2BED8DB90918}"/>
              </a:ext>
            </a:extLst>
          </p:cNvPr>
          <p:cNvSpPr/>
          <p:nvPr/>
        </p:nvSpPr>
        <p:spPr>
          <a:xfrm>
            <a:off x="984028" y="4776231"/>
            <a:ext cx="937608" cy="22279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3B877283-17B8-61AA-66FA-895A93EBE946}"/>
              </a:ext>
            </a:extLst>
          </p:cNvPr>
          <p:cNvSpPr/>
          <p:nvPr/>
        </p:nvSpPr>
        <p:spPr>
          <a:xfrm>
            <a:off x="4360808" y="4286539"/>
            <a:ext cx="459520" cy="97938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12BD242-EB26-9D56-F145-AA3E843AF3B8}"/>
              </a:ext>
            </a:extLst>
          </p:cNvPr>
          <p:cNvSpPr txBox="1"/>
          <p:nvPr/>
        </p:nvSpPr>
        <p:spPr>
          <a:xfrm>
            <a:off x="6239146" y="4045919"/>
            <a:ext cx="141489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solidFill>
                  <a:srgbClr val="FF0000"/>
                </a:solidFill>
              </a:rPr>
              <a:t>左車輪付きの</a:t>
            </a:r>
            <a:endParaRPr lang="en-US" altLang="ja-JP" sz="1400" b="1" dirty="0">
              <a:solidFill>
                <a:srgbClr val="FF0000"/>
              </a:solidFill>
            </a:endParaRPr>
          </a:p>
          <a:p>
            <a:pPr algn="ctr"/>
            <a:r>
              <a:rPr lang="ja-JP" altLang="en-US" sz="1400" b="1" dirty="0">
                <a:solidFill>
                  <a:srgbClr val="FF0000"/>
                </a:solidFill>
              </a:rPr>
              <a:t>モデルに更新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427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DEA8B0-3B95-4EF1-5AE6-E6264FE06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9622"/>
            <a:ext cx="7886700" cy="1325563"/>
          </a:xfrm>
        </p:spPr>
        <p:txBody>
          <a:bodyPr/>
          <a:lstStyle/>
          <a:p>
            <a:r>
              <a:rPr lang="ja-JP" altLang="en-US" dirty="0"/>
              <a:t>右車輪の追加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47C7AE62-BF65-FA05-5724-28151EA73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588" y="4751735"/>
            <a:ext cx="6616213" cy="3708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sz="2400" dirty="0"/>
              <a:t>再読み込み </a:t>
            </a:r>
            <a:r>
              <a:rPr lang="en-US" altLang="ja-JP" sz="2400" dirty="0"/>
              <a:t>(Ctrl + R)</a:t>
            </a:r>
            <a:r>
              <a:rPr lang="ja-JP" altLang="en-US" sz="2400" dirty="0"/>
              <a:t>して更新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7797A3-C381-E42E-4C73-AD505285DF54}"/>
              </a:ext>
            </a:extLst>
          </p:cNvPr>
          <p:cNvSpPr txBox="1"/>
          <p:nvPr/>
        </p:nvSpPr>
        <p:spPr>
          <a:xfrm>
            <a:off x="874834" y="1537513"/>
            <a:ext cx="686752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-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name: 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RightWheel</a:t>
            </a:r>
            <a:endParaRPr lang="en-US" altLang="ja-JP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parent: Chassis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translation: [ 0, -0.145, 0.076 ]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joint_type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revolute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joint_id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1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joint_axis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[ 0, 1, 0 ]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center_of_mass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[ 0, 0, 0 ]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mass: 0.8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inertia: [ 0.0012, 0,      0,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0,      0.0023, 0,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0,      0,      0.0012 ]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material: Tire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elements: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- *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TireShape</a:t>
            </a:r>
            <a:endParaRPr lang="ja-JP" altLang="en-US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7F2ACB1-78DB-5457-0562-228FDCBA393A}"/>
              </a:ext>
            </a:extLst>
          </p:cNvPr>
          <p:cNvSpPr txBox="1"/>
          <p:nvPr/>
        </p:nvSpPr>
        <p:spPr>
          <a:xfrm>
            <a:off x="740155" y="5281245"/>
            <a:ext cx="748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 </a:t>
            </a:r>
            <a:r>
              <a:rPr kumimoji="1" lang="ja-JP" altLang="en-US" dirty="0"/>
              <a:t>完成版はお手本パッケージの</a:t>
            </a:r>
            <a:r>
              <a:rPr kumimoji="1" lang="en-US" altLang="ja-JP" dirty="0"/>
              <a:t>”model/</a:t>
            </a:r>
            <a:r>
              <a:rPr kumimoji="1" lang="en-US" altLang="ja-JP" dirty="0" err="1"/>
              <a:t>mobile_robot_primitive.body</a:t>
            </a:r>
            <a:r>
              <a:rPr kumimoji="1" lang="en-US" altLang="ja-JP" dirty="0"/>
              <a:t>”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8431751-B9C6-AE08-CE38-A4E95BBAC0B0}"/>
              </a:ext>
            </a:extLst>
          </p:cNvPr>
          <p:cNvSpPr txBox="1"/>
          <p:nvPr/>
        </p:nvSpPr>
        <p:spPr>
          <a:xfrm>
            <a:off x="4668592" y="1648497"/>
            <a:ext cx="2823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rgbClr val="FF0000"/>
                </a:solidFill>
              </a:rPr>
              <a:t>※</a:t>
            </a:r>
            <a:r>
              <a:rPr lang="ja-JP" altLang="en-US" sz="2000" b="1" dirty="0">
                <a:solidFill>
                  <a:srgbClr val="FF0000"/>
                </a:solidFill>
              </a:rPr>
              <a:t> インデントに注意！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8724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297582-E62E-426B-5DCA-DF5E8C0C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モデルの操作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20BC44-FDCF-B833-C8D7-9A8FD102E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6720"/>
            <a:ext cx="7886700" cy="4896154"/>
          </a:xfrm>
        </p:spPr>
        <p:txBody>
          <a:bodyPr>
            <a:normAutofit/>
          </a:bodyPr>
          <a:lstStyle/>
          <a:p>
            <a:r>
              <a:rPr lang="ja-JP" altLang="en-US" dirty="0"/>
              <a:t>シーンビューを編集モードに</a:t>
            </a:r>
            <a:endParaRPr lang="en-US" altLang="ja-JP" dirty="0"/>
          </a:p>
          <a:p>
            <a:pPr lvl="1"/>
            <a:r>
              <a:rPr kumimoji="1" lang="ja-JP" altLang="en-US" dirty="0"/>
              <a:t>車体のドラッグで移動・回転</a:t>
            </a:r>
            <a:endParaRPr kumimoji="1" lang="en-US" altLang="ja-JP" dirty="0"/>
          </a:p>
          <a:p>
            <a:pPr lvl="1"/>
            <a:r>
              <a:rPr lang="ja-JP" altLang="en-US" dirty="0"/>
              <a:t>車輪のドラッグで</a:t>
            </a:r>
            <a:r>
              <a:rPr kumimoji="1" lang="ja-JP" altLang="en-US" dirty="0"/>
              <a:t>回転</a:t>
            </a:r>
            <a:endParaRPr kumimoji="1" lang="en-US" altLang="ja-JP" dirty="0"/>
          </a:p>
          <a:p>
            <a:r>
              <a:rPr lang="ja-JP" altLang="en-US" dirty="0"/>
              <a:t>「配置ビュー」を用いて車体の移動</a:t>
            </a:r>
            <a:endParaRPr lang="en-US" altLang="ja-JP" dirty="0"/>
          </a:p>
          <a:p>
            <a:r>
              <a:rPr lang="ja-JP" altLang="en-US" dirty="0"/>
              <a:t>関節変位ビュー上のスライダ（ダイアル）操作</a:t>
            </a:r>
            <a:endParaRPr lang="en-US" altLang="ja-JP" dirty="0"/>
          </a:p>
          <a:p>
            <a:r>
              <a:rPr lang="ja-JP" altLang="en-US" dirty="0"/>
              <a:t>アイテムのチェックで表示／非表示</a:t>
            </a:r>
            <a:endParaRPr lang="en-US" altLang="ja-JP" dirty="0"/>
          </a:p>
          <a:p>
            <a:r>
              <a:rPr kumimoji="1" lang="ja-JP" altLang="en-US" dirty="0"/>
              <a:t>シーンビューのコンテキストメニューから原点／重心表示</a:t>
            </a:r>
            <a:endParaRPr kumimoji="1" lang="en-US" altLang="ja-JP" dirty="0"/>
          </a:p>
          <a:p>
            <a:r>
              <a:rPr kumimoji="1" lang="ja-JP" altLang="en-US" dirty="0"/>
              <a:t>「表示リンクの選択」プロパティを</a:t>
            </a:r>
            <a:r>
              <a:rPr kumimoji="1" lang="en-US" altLang="ja-JP" dirty="0"/>
              <a:t>True</a:t>
            </a:r>
          </a:p>
          <a:p>
            <a:pPr lvl="1"/>
            <a:r>
              <a:rPr lang="ja-JP" altLang="en-US" dirty="0"/>
              <a:t>「リンク／デバイス」ビューで表示リンクの選択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989448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692A3E-07EB-1E6B-C2A9-5EE6BA71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</a:t>
            </a:r>
            <a:r>
              <a:rPr lang="ja-JP" altLang="en-US" dirty="0"/>
              <a:t>の実行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C073D6-3071-171B-A222-57422FF45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以下のアイテムを追加</a:t>
            </a:r>
            <a:endParaRPr kumimoji="1" lang="en-US" altLang="ja-JP" dirty="0"/>
          </a:p>
          <a:p>
            <a:pPr lvl="1"/>
            <a:r>
              <a:rPr lang="ja-JP" altLang="en-US" dirty="0"/>
              <a:t>ワールド</a:t>
            </a:r>
            <a:endParaRPr kumimoji="1" lang="en-US" altLang="ja-JP" dirty="0"/>
          </a:p>
          <a:p>
            <a:pPr lvl="1"/>
            <a:r>
              <a:rPr lang="en-US" altLang="ja-JP" dirty="0"/>
              <a:t>AIST</a:t>
            </a:r>
            <a:r>
              <a:rPr lang="ja-JP" altLang="en-US" dirty="0"/>
              <a:t>シミュレータ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r>
              <a:rPr kumimoji="1" lang="ja-JP" altLang="en-US" dirty="0"/>
              <a:t>シミュレーション開始ボタンを押す</a:t>
            </a:r>
            <a:endParaRPr kumimoji="1" lang="en-US" altLang="ja-JP" dirty="0"/>
          </a:p>
          <a:p>
            <a:r>
              <a:rPr lang="ja-JP" altLang="en-US" dirty="0"/>
              <a:t>モデルが落下する</a:t>
            </a:r>
            <a:endParaRPr lang="en-US" altLang="ja-JP" dirty="0"/>
          </a:p>
          <a:p>
            <a:pPr lvl="1"/>
            <a:r>
              <a:rPr lang="en-US" altLang="ja-JP" dirty="0"/>
              <a:t>cf.</a:t>
            </a:r>
            <a:r>
              <a:rPr lang="ja-JP" altLang="en-US" dirty="0"/>
              <a:t>「重力加速度」プロパティを</a:t>
            </a:r>
            <a:r>
              <a:rPr lang="en-US" altLang="ja-JP" dirty="0"/>
              <a:t>”0 0 0”</a:t>
            </a:r>
            <a:r>
              <a:rPr lang="ja-JP" altLang="en-US" dirty="0"/>
              <a:t>にしてみる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D6D3287-6FB6-CCC0-D24C-87313F6AACD5}"/>
              </a:ext>
            </a:extLst>
          </p:cNvPr>
          <p:cNvSpPr txBox="1"/>
          <p:nvPr/>
        </p:nvSpPr>
        <p:spPr>
          <a:xfrm>
            <a:off x="1134207" y="3190122"/>
            <a:ext cx="339383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</a:t>
            </a:r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World</a:t>
            </a: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MobileRobot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AISTSimulator</a:t>
            </a:r>
            <a:endParaRPr lang="ja-JP" altLang="en-US" sz="24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1372718-0443-31E4-8011-614ECE999917}"/>
              </a:ext>
            </a:extLst>
          </p:cNvPr>
          <p:cNvSpPr txBox="1"/>
          <p:nvPr/>
        </p:nvSpPr>
        <p:spPr>
          <a:xfrm>
            <a:off x="4822308" y="4066731"/>
            <a:ext cx="2566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rgbClr val="FF0000"/>
                </a:solidFill>
              </a:rPr>
              <a:t>※ </a:t>
            </a:r>
            <a:r>
              <a:rPr kumimoji="1" lang="ja-JP" altLang="en-US" sz="2000" b="1" dirty="0">
                <a:solidFill>
                  <a:srgbClr val="FF0000"/>
                </a:solidFill>
              </a:rPr>
              <a:t>親子関係に注意！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914CFB-F2A1-159E-D375-05F8BA04AD81}"/>
              </a:ext>
            </a:extLst>
          </p:cNvPr>
          <p:cNvSpPr txBox="1"/>
          <p:nvPr/>
        </p:nvSpPr>
        <p:spPr>
          <a:xfrm>
            <a:off x="4765601" y="3143401"/>
            <a:ext cx="3693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World</a:t>
            </a:r>
            <a:r>
              <a:rPr lang="ja-JP" altLang="en-US" dirty="0"/>
              <a:t>アイテムを選択し、「ファイル」ー「新規」ー「</a:t>
            </a:r>
            <a:r>
              <a:rPr lang="en-US" altLang="ja-JP" dirty="0"/>
              <a:t>AIST</a:t>
            </a:r>
            <a:r>
              <a:rPr lang="ja-JP" altLang="en-US" dirty="0"/>
              <a:t>シミュレータ」で作成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48681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1B3D95-029A-488F-994E-FAC28486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なぜ</a:t>
            </a:r>
            <a:r>
              <a:rPr kumimoji="1" lang="en-US" altLang="ja-JP" sz="3600" dirty="0"/>
              <a:t>World</a:t>
            </a:r>
            <a:r>
              <a:rPr kumimoji="1" lang="ja-JP" altLang="en-US" sz="3600" dirty="0"/>
              <a:t>も</a:t>
            </a:r>
            <a:r>
              <a:rPr kumimoji="1" lang="en-US" altLang="ja-JP" sz="3600" dirty="0"/>
              <a:t>Simulator</a:t>
            </a:r>
            <a:r>
              <a:rPr kumimoji="1" lang="ja-JP" altLang="en-US" sz="3600" dirty="0"/>
              <a:t>もアイテム？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E94518-C78C-31DE-0396-1061DA0F7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04" y="1838813"/>
            <a:ext cx="8220808" cy="4351338"/>
          </a:xfrm>
        </p:spPr>
        <p:txBody>
          <a:bodyPr/>
          <a:lstStyle/>
          <a:p>
            <a:r>
              <a:rPr kumimoji="1" lang="en-US" altLang="ja-JP" dirty="0"/>
              <a:t>World</a:t>
            </a:r>
          </a:p>
          <a:p>
            <a:pPr lvl="1"/>
            <a:r>
              <a:rPr lang="ja-JP" altLang="en-US" dirty="0"/>
              <a:t>ひとつの</a:t>
            </a:r>
            <a:r>
              <a:rPr lang="en-US" altLang="ja-JP" dirty="0" err="1"/>
              <a:t>Choreonoid</a:t>
            </a:r>
            <a:r>
              <a:rPr lang="ja-JP" altLang="en-US" dirty="0"/>
              <a:t>上で複数の仮想世界を持てる</a:t>
            </a:r>
            <a:endParaRPr lang="en-US" altLang="ja-JP" dirty="0"/>
          </a:p>
          <a:p>
            <a:pPr lvl="2"/>
            <a:r>
              <a:rPr kumimoji="1" lang="ja-JP" altLang="en-US" dirty="0"/>
              <a:t>仮想世界でシミュレーション設定を変える</a:t>
            </a:r>
            <a:endParaRPr kumimoji="1" lang="en-US" altLang="ja-JP" dirty="0"/>
          </a:p>
          <a:p>
            <a:pPr lvl="2"/>
            <a:r>
              <a:rPr lang="ja-JP" altLang="en-US" dirty="0"/>
              <a:t>複数シミュレーションを同時に実行する</a:t>
            </a:r>
            <a:endParaRPr lang="en-US" altLang="ja-JP" dirty="0"/>
          </a:p>
          <a:p>
            <a:pPr lvl="2"/>
            <a:r>
              <a:rPr kumimoji="1" lang="ja-JP" altLang="en-US" dirty="0"/>
              <a:t>シミュレーション結果を重ねて表示・比較する</a:t>
            </a:r>
            <a:endParaRPr kumimoji="1" lang="en-US" altLang="ja-JP" dirty="0"/>
          </a:p>
          <a:p>
            <a:pPr lvl="2"/>
            <a:endParaRPr lang="en-US" altLang="ja-JP" dirty="0"/>
          </a:p>
          <a:p>
            <a:r>
              <a:rPr kumimoji="1" lang="en-US" altLang="ja-JP" dirty="0"/>
              <a:t>Simulator</a:t>
            </a:r>
          </a:p>
          <a:p>
            <a:pPr lvl="1"/>
            <a:r>
              <a:rPr kumimoji="1" lang="ja-JP" altLang="en-US" dirty="0"/>
              <a:t>物理計算に関する複数の設定を持てる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物理計算（物理エンジン）の実装を切り替えられる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用途によって使い分ける</a:t>
            </a:r>
            <a:endParaRPr kumimoji="1" lang="en-US" altLang="ja-JP" dirty="0"/>
          </a:p>
          <a:p>
            <a:pPr lvl="2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55538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B6305D-F8BD-4FCA-A841-B4E7971ED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利用可能な物理エンジン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6AC8C9-9886-E626-5612-052C3A7EF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ja-JP" altLang="en-US" dirty="0"/>
              <a:t>産総研物理エンジン</a:t>
            </a:r>
            <a:endParaRPr kumimoji="1" lang="en-US" altLang="ja-JP" dirty="0"/>
          </a:p>
          <a:p>
            <a:pPr lvl="1"/>
            <a:r>
              <a:rPr lang="ja-JP" altLang="en-US" dirty="0"/>
              <a:t>標準エンジン</a:t>
            </a:r>
            <a:endParaRPr lang="en-US" altLang="ja-JP" dirty="0"/>
          </a:p>
          <a:p>
            <a:pPr lvl="1"/>
            <a:r>
              <a:rPr kumimoji="1" lang="en-US" altLang="ja-JP" dirty="0"/>
              <a:t>AIST</a:t>
            </a:r>
            <a:r>
              <a:rPr kumimoji="1" lang="ja-JP" altLang="en-US" dirty="0"/>
              <a:t>シミュレータアイテム</a:t>
            </a:r>
            <a:endParaRPr kumimoji="1" lang="en-US" altLang="ja-JP" dirty="0"/>
          </a:p>
          <a:p>
            <a:r>
              <a:rPr lang="en-US" altLang="ja-JP" dirty="0"/>
              <a:t>Open Dynamics Engine</a:t>
            </a:r>
          </a:p>
          <a:p>
            <a:pPr lvl="1"/>
            <a:r>
              <a:rPr lang="ja-JP" altLang="en-US" dirty="0"/>
              <a:t>オープンソースで広く利用されている物理エンジン</a:t>
            </a:r>
            <a:endParaRPr lang="en-US" altLang="ja-JP" dirty="0"/>
          </a:p>
          <a:p>
            <a:pPr lvl="1"/>
            <a:r>
              <a:rPr lang="en-US" altLang="ja-JP" dirty="0"/>
              <a:t>ODE</a:t>
            </a:r>
            <a:r>
              <a:rPr lang="ja-JP" altLang="en-US" dirty="0"/>
              <a:t>プラグインで導入</a:t>
            </a:r>
            <a:endParaRPr lang="en-US" altLang="ja-JP" dirty="0"/>
          </a:p>
          <a:p>
            <a:pPr lvl="1"/>
            <a:r>
              <a:rPr lang="en-US" altLang="ja-JP" dirty="0"/>
              <a:t>ODE</a:t>
            </a:r>
            <a:r>
              <a:rPr lang="ja-JP" altLang="en-US" dirty="0"/>
              <a:t>シミュレータアイテム</a:t>
            </a:r>
            <a:endParaRPr lang="en-US" altLang="ja-JP" dirty="0"/>
          </a:p>
          <a:p>
            <a:r>
              <a:rPr kumimoji="1" lang="en-US" altLang="ja-JP" dirty="0"/>
              <a:t>AGX Dynamics</a:t>
            </a:r>
          </a:p>
          <a:p>
            <a:pPr lvl="1"/>
            <a:r>
              <a:rPr kumimoji="1" lang="ja-JP" altLang="en-US" dirty="0"/>
              <a:t>商用物理エンジンで高機能・高性能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ライセンスの購入が必要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AGX Dynamics</a:t>
            </a:r>
            <a:r>
              <a:rPr kumimoji="1" lang="ja-JP" altLang="en-US" dirty="0"/>
              <a:t>プラグインで導入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AGX</a:t>
            </a:r>
            <a:r>
              <a:rPr kumimoji="1" lang="ja-JP" altLang="en-US" dirty="0"/>
              <a:t>シミュレータアイテム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実験的対応のある物理エンジン</a:t>
            </a:r>
            <a:endParaRPr lang="en-US" altLang="ja-JP" dirty="0"/>
          </a:p>
          <a:p>
            <a:pPr lvl="1"/>
            <a:r>
              <a:rPr lang="en-US" altLang="ja-JP" dirty="0"/>
              <a:t>NVIDIA PhysX, Bullet Physics,</a:t>
            </a:r>
            <a:r>
              <a:rPr lang="ja-JP" altLang="en-US" dirty="0"/>
              <a:t> </a:t>
            </a:r>
            <a:r>
              <a:rPr lang="en-US" altLang="ja-JP" dirty="0"/>
              <a:t>Springhead, </a:t>
            </a:r>
            <a:r>
              <a:rPr lang="en-US" altLang="ja-JP" dirty="0" err="1"/>
              <a:t>Roki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15026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5308F8-0D9E-E9F0-595A-1D458809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床の追加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D1280E-EB8F-5842-16A4-D46FE97C1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355"/>
            <a:ext cx="7886700" cy="4616953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床モデルを読み込む</a:t>
            </a:r>
            <a:endParaRPr lang="en-US" altLang="ja-JP" dirty="0"/>
          </a:p>
          <a:p>
            <a:pPr lvl="1"/>
            <a:r>
              <a:rPr kumimoji="1" lang="en-US" altLang="ja-JP" dirty="0"/>
              <a:t>choreonoid-2.x/model/</a:t>
            </a:r>
            <a:r>
              <a:rPr kumimoji="1" lang="en-US" altLang="ja-JP" dirty="0" err="1"/>
              <a:t>misc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floor.body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落ちなくなる</a:t>
            </a:r>
            <a:endParaRPr lang="en-US" altLang="ja-JP" dirty="0"/>
          </a:p>
          <a:p>
            <a:r>
              <a:rPr kumimoji="1" lang="ja-JP" altLang="en-US" dirty="0"/>
              <a:t>車体をドラッグして引っ張ってみる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C91E728-DFD2-3403-D198-C61F47B9ED9D}"/>
              </a:ext>
            </a:extLst>
          </p:cNvPr>
          <p:cNvSpPr txBox="1"/>
          <p:nvPr/>
        </p:nvSpPr>
        <p:spPr>
          <a:xfrm>
            <a:off x="952855" y="3062161"/>
            <a:ext cx="393455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World</a:t>
            </a: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MobileRobot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Floor</a:t>
            </a: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AISTSimulator</a:t>
            </a:r>
            <a:endParaRPr lang="ja-JP" altLang="en-US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6" name="図 5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4538F88C-B469-CEC7-CD14-B2E49F0BE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54" y="2868866"/>
            <a:ext cx="3117730" cy="2260131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3B699E3-A4DE-9B22-72EA-BA04B5A611F6}"/>
              </a:ext>
            </a:extLst>
          </p:cNvPr>
          <p:cNvCxnSpPr/>
          <p:nvPr/>
        </p:nvCxnSpPr>
        <p:spPr>
          <a:xfrm>
            <a:off x="1351818" y="2576099"/>
            <a:ext cx="32201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E5B1132-2B34-67CF-E628-3C835C1C34B5}"/>
              </a:ext>
            </a:extLst>
          </p:cNvPr>
          <p:cNvCxnSpPr>
            <a:cxnSpLocks/>
          </p:cNvCxnSpPr>
          <p:nvPr/>
        </p:nvCxnSpPr>
        <p:spPr>
          <a:xfrm>
            <a:off x="4664832" y="2601658"/>
            <a:ext cx="797771" cy="3693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2074B7-BD6D-77E4-990C-5E6014D77F48}"/>
              </a:ext>
            </a:extLst>
          </p:cNvPr>
          <p:cNvSpPr txBox="1"/>
          <p:nvPr/>
        </p:nvSpPr>
        <p:spPr>
          <a:xfrm>
            <a:off x="4381695" y="26928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ココ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D39E45F-A228-DDEE-21D4-94733F338213}"/>
              </a:ext>
            </a:extLst>
          </p:cNvPr>
          <p:cNvSpPr txBox="1"/>
          <p:nvPr/>
        </p:nvSpPr>
        <p:spPr>
          <a:xfrm>
            <a:off x="2716862" y="4692488"/>
            <a:ext cx="2566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rgbClr val="FF0000"/>
                </a:solidFill>
              </a:rPr>
              <a:t>※ </a:t>
            </a:r>
            <a:r>
              <a:rPr kumimoji="1" lang="ja-JP" altLang="en-US" sz="2000" b="1" dirty="0">
                <a:solidFill>
                  <a:srgbClr val="FF0000"/>
                </a:solidFill>
              </a:rPr>
              <a:t>親子関係に注意！</a:t>
            </a:r>
          </a:p>
        </p:txBody>
      </p:sp>
    </p:spTree>
    <p:extLst>
      <p:ext uri="{BB962C8B-B14F-4D97-AF65-F5344CB8AC3E}">
        <p14:creationId xmlns:p14="http://schemas.microsoft.com/office/powerpoint/2010/main" val="35572046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32522D-068E-2042-D273-8E730841B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4440"/>
            <a:ext cx="7886700" cy="1325563"/>
          </a:xfrm>
        </p:spPr>
        <p:txBody>
          <a:bodyPr/>
          <a:lstStyle/>
          <a:p>
            <a:r>
              <a:rPr lang="ja-JP" altLang="en-US" dirty="0"/>
              <a:t>接触マテリアル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AC477A-FB43-571C-3D78-14A6A2AE4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3579"/>
            <a:ext cx="7886700" cy="4351338"/>
          </a:xfrm>
        </p:spPr>
        <p:txBody>
          <a:bodyPr/>
          <a:lstStyle/>
          <a:p>
            <a:r>
              <a:rPr lang="ja-JP" altLang="en-US" dirty="0"/>
              <a:t>各リンクに</a:t>
            </a:r>
            <a:r>
              <a:rPr lang="en-US" altLang="ja-JP" dirty="0"/>
              <a:t>material</a:t>
            </a:r>
            <a:r>
              <a:rPr lang="ja-JP" altLang="en-US" dirty="0"/>
              <a:t>キーで指定可能</a:t>
            </a:r>
            <a:endParaRPr lang="en-US" altLang="ja-JP" dirty="0"/>
          </a:p>
          <a:p>
            <a:r>
              <a:rPr kumimoji="1" lang="ja-JP" altLang="en-US" dirty="0"/>
              <a:t>利用可能なマテリアルは</a:t>
            </a:r>
            <a:r>
              <a:rPr kumimoji="1" lang="en-US" altLang="ja-JP" dirty="0" err="1"/>
              <a:t>Choreonoid</a:t>
            </a:r>
            <a:r>
              <a:rPr kumimoji="1" lang="ja-JP" altLang="en-US" dirty="0"/>
              <a:t>本体の</a:t>
            </a:r>
            <a:r>
              <a:rPr kumimoji="1" lang="en-US" altLang="ja-JP" dirty="0"/>
              <a:t>share/default/</a:t>
            </a:r>
            <a:r>
              <a:rPr kumimoji="1" lang="en-US" altLang="ja-JP" dirty="0" err="1"/>
              <a:t>materials.yaml</a:t>
            </a:r>
            <a:r>
              <a:rPr kumimoji="1" lang="ja-JP" altLang="en-US" dirty="0"/>
              <a:t>に記載</a:t>
            </a:r>
            <a:endParaRPr kumimoji="1" lang="en-US" altLang="ja-JP" dirty="0"/>
          </a:p>
          <a:p>
            <a:r>
              <a:rPr lang="ja-JP" altLang="en-US" dirty="0"/>
              <a:t>マテリアルの組み合わせごとに摩擦係数や反発係数を設定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C897F7-7BAD-34A9-6359-1AEC2D1ECB6D}"/>
              </a:ext>
            </a:extLst>
          </p:cNvPr>
          <p:cNvSpPr txBox="1"/>
          <p:nvPr/>
        </p:nvSpPr>
        <p:spPr>
          <a:xfrm>
            <a:off x="3367386" y="3500000"/>
            <a:ext cx="4100988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name: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LeftWheel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parent: Chassis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translation: [ 0, 0.145, 0.076 ]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joint_type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revolute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joint_id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0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joint_axis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[ 0, 1, 0 ]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center_of_mass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[ 0, 0, 0 ]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mass: 0.8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inertia: [ 0.0012, 0,      0,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0,      0.0023, 0,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0,      0,      0.0012 ]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material: Tire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…</a:t>
            </a:r>
            <a:endParaRPr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0E0728-996B-8789-63B2-4F83D1967B7D}"/>
              </a:ext>
            </a:extLst>
          </p:cNvPr>
          <p:cNvSpPr txBox="1"/>
          <p:nvPr/>
        </p:nvSpPr>
        <p:spPr>
          <a:xfrm>
            <a:off x="1151123" y="581491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ここでは </a:t>
            </a:r>
            <a:r>
              <a:rPr kumimoji="1" lang="en-US" altLang="ja-JP" b="1" dirty="0">
                <a:solidFill>
                  <a:srgbClr val="FF0000"/>
                </a:solidFill>
              </a:rPr>
              <a:t>“Tire” </a:t>
            </a:r>
          </a:p>
          <a:p>
            <a:r>
              <a:rPr kumimoji="1" lang="ja-JP" altLang="en-US" b="1" dirty="0">
                <a:solidFill>
                  <a:srgbClr val="FF0000"/>
                </a:solidFill>
              </a:rPr>
              <a:t>マテリアルを指定</a:t>
            </a:r>
          </a:p>
        </p:txBody>
      </p:sp>
    </p:spTree>
    <p:extLst>
      <p:ext uri="{BB962C8B-B14F-4D97-AF65-F5344CB8AC3E}">
        <p14:creationId xmlns:p14="http://schemas.microsoft.com/office/powerpoint/2010/main" val="20136884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11ACD1-98DA-DC9C-3555-A9061C02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タイムステップの設定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DA98C7-A797-A757-FF8D-6377DCD6A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シミュレーションの</a:t>
            </a:r>
            <a:r>
              <a:rPr lang="ja-JP" altLang="en-US" dirty="0"/>
              <a:t>１</a:t>
            </a:r>
            <a:r>
              <a:rPr kumimoji="1" lang="ja-JP" altLang="en-US" dirty="0"/>
              <a:t>コマあたりの時間</a:t>
            </a:r>
            <a:endParaRPr kumimoji="1" lang="en-US" altLang="ja-JP" dirty="0"/>
          </a:p>
          <a:p>
            <a:r>
              <a:rPr lang="ja-JP" altLang="en-US" dirty="0"/>
              <a:t>デフォルトは</a:t>
            </a:r>
            <a:r>
              <a:rPr lang="en-US" altLang="ja-JP" dirty="0"/>
              <a:t>0.001</a:t>
            </a:r>
            <a:r>
              <a:rPr lang="ja-JP" altLang="en-US" dirty="0"/>
              <a:t>秒（</a:t>
            </a:r>
            <a:r>
              <a:rPr lang="en-US" altLang="ja-JP" dirty="0"/>
              <a:t>1</a:t>
            </a:r>
            <a:r>
              <a:rPr lang="ja-JP" altLang="en-US" dirty="0"/>
              <a:t>ミリ秒）</a:t>
            </a:r>
            <a:endParaRPr lang="en-US" altLang="ja-JP" dirty="0"/>
          </a:p>
          <a:p>
            <a:r>
              <a:rPr kumimoji="1" lang="ja-JP" altLang="en-US" dirty="0"/>
              <a:t>シミュレーションの正確性・安定性とシミュレーション速度とのトレードオフ</a:t>
            </a:r>
            <a:endParaRPr kumimoji="1" lang="en-US" altLang="ja-JP" dirty="0"/>
          </a:p>
          <a:p>
            <a:r>
              <a:rPr lang="ja-JP" altLang="en-US" dirty="0"/>
              <a:t>安定にシミュレーションできる範囲で必要に応じて増やしておく</a:t>
            </a:r>
            <a:endParaRPr lang="en-US" altLang="ja-JP" dirty="0"/>
          </a:p>
          <a:p>
            <a:r>
              <a:rPr kumimoji="1" lang="en-US" altLang="ja-JP" dirty="0"/>
              <a:t>1</a:t>
            </a:r>
            <a:r>
              <a:rPr kumimoji="1" lang="ja-JP" altLang="en-US" dirty="0"/>
              <a:t>ミリ秒の細かさであればほとんどのケースで安定</a:t>
            </a:r>
          </a:p>
        </p:txBody>
      </p:sp>
    </p:spTree>
    <p:extLst>
      <p:ext uri="{BB962C8B-B14F-4D97-AF65-F5344CB8AC3E}">
        <p14:creationId xmlns:p14="http://schemas.microsoft.com/office/powerpoint/2010/main" val="28370384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8267AE-44B2-1A10-B9BA-53F53350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1366"/>
            <a:ext cx="7886700" cy="1325563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メッシュファイルの利用</a:t>
            </a:r>
            <a:r>
              <a:rPr kumimoji="1" lang="en-US" altLang="ja-JP" sz="4000" dirty="0"/>
              <a:t>(</a:t>
            </a:r>
            <a:r>
              <a:rPr kumimoji="1" lang="ja-JP" altLang="en-US" sz="4000" dirty="0"/>
              <a:t>車体）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B0396F-8885-DC39-DFDA-0648D3F358BE}"/>
              </a:ext>
            </a:extLst>
          </p:cNvPr>
          <p:cNvSpPr txBox="1"/>
          <p:nvPr/>
        </p:nvSpPr>
        <p:spPr>
          <a:xfrm>
            <a:off x="571383" y="5945648"/>
            <a:ext cx="7082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※ </a:t>
            </a:r>
            <a:r>
              <a:rPr lang="en-US" altLang="ja-JP" dirty="0">
                <a:hlinkClick r:id="rId2"/>
              </a:rPr>
              <a:t>https://github.com/vstoneofficial/megarover_samples</a:t>
            </a:r>
            <a:r>
              <a:rPr lang="en-US" altLang="ja-JP" dirty="0"/>
              <a:t> </a:t>
            </a:r>
            <a:r>
              <a:rPr lang="ja-JP" altLang="en-US" dirty="0"/>
              <a:t>の</a:t>
            </a:r>
            <a:endParaRPr lang="en-US" altLang="ja-JP" dirty="0"/>
          </a:p>
          <a:p>
            <a:r>
              <a:rPr lang="en-US" altLang="ja-JP" dirty="0"/>
              <a:t>    </a:t>
            </a:r>
            <a:r>
              <a:rPr lang="ja-JP" altLang="en-US" dirty="0"/>
              <a:t>メッシュファイルを利用（一部修正）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69F7BB6-A834-5DC1-E4EC-CA5234D47A59}"/>
              </a:ext>
            </a:extLst>
          </p:cNvPr>
          <p:cNvSpPr txBox="1"/>
          <p:nvPr/>
        </p:nvSpPr>
        <p:spPr>
          <a:xfrm>
            <a:off x="726665" y="1435113"/>
            <a:ext cx="7690669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-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name: Chassis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joint_type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free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center_of_mass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[ -0.08, 0, 0.08 ]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mass: 14.0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inertia: [ 0.1,   0,     0,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0,     0.17,  0,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0,     0,     0.22 ]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material: Slider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elements: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-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type: Resource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uri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"../meshes/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vmega_body.dae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endParaRPr lang="ja-JP" altLang="en-US" sz="14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4658998-EED7-3E99-FF63-CE62B47BFC18}"/>
              </a:ext>
            </a:extLst>
          </p:cNvPr>
          <p:cNvSpPr txBox="1"/>
          <p:nvPr/>
        </p:nvSpPr>
        <p:spPr>
          <a:xfrm>
            <a:off x="534249" y="5048416"/>
            <a:ext cx="8493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メッシュファイル</a:t>
            </a:r>
            <a:r>
              <a:rPr lang="en-US" altLang="ja-JP" dirty="0"/>
              <a:t>”</a:t>
            </a:r>
            <a:r>
              <a:rPr lang="en-US" altLang="ja-JP" dirty="0" err="1"/>
              <a:t>vmega_body.dae</a:t>
            </a:r>
            <a:r>
              <a:rPr lang="en-US" altLang="ja-JP" dirty="0"/>
              <a:t>”</a:t>
            </a:r>
            <a:r>
              <a:rPr lang="ja-JP" altLang="en-US" dirty="0"/>
              <a:t>はお手本パッケージから </a:t>
            </a:r>
            <a:r>
              <a:rPr lang="en-US" altLang="ja-JP" dirty="0"/>
              <a:t>“</a:t>
            </a:r>
            <a:r>
              <a:rPr lang="en-US" altLang="ja-JP" dirty="0" err="1"/>
              <a:t>my_mobile_robot</a:t>
            </a:r>
            <a:r>
              <a:rPr lang="en-US" altLang="ja-JP" dirty="0"/>
              <a:t>” </a:t>
            </a:r>
            <a:r>
              <a:rPr lang="ja-JP" altLang="en-US" dirty="0"/>
              <a:t>の </a:t>
            </a:r>
            <a:r>
              <a:rPr lang="en-US" altLang="ja-JP" dirty="0"/>
              <a:t>“meshes” </a:t>
            </a:r>
            <a:r>
              <a:rPr lang="ja-JP" altLang="en-US" dirty="0"/>
              <a:t>ディレクトリ（新たに作成）にコピーします</a:t>
            </a:r>
            <a:endParaRPr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CA9F1C-C9A6-0D29-E17F-C133C423EB2B}"/>
              </a:ext>
            </a:extLst>
          </p:cNvPr>
          <p:cNvSpPr txBox="1"/>
          <p:nvPr/>
        </p:nvSpPr>
        <p:spPr>
          <a:xfrm>
            <a:off x="1289054" y="4406189"/>
            <a:ext cx="6647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uri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"package://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my_mobile_robot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/meshes/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vmega_body.dae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 </a:t>
            </a:r>
            <a:r>
              <a:rPr lang="ja-JP" altLang="en-US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と書いても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OK )</a:t>
            </a:r>
            <a:endParaRPr kumimoji="1" lang="ja-JP" altLang="en-US" sz="14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090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BA817-C63F-3489-B30D-D7E73B72F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シミュレーションするにあたって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5D1B83-79DB-799B-D422-C02400BA8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44700"/>
            <a:ext cx="7886700" cy="4351338"/>
          </a:xfrm>
        </p:spPr>
        <p:txBody>
          <a:bodyPr/>
          <a:lstStyle/>
          <a:p>
            <a:r>
              <a:rPr lang="ja-JP" altLang="en-US" dirty="0"/>
              <a:t>用意しなければならないもの</a:t>
            </a:r>
            <a:endParaRPr kumimoji="1" lang="en-US" altLang="ja-JP" dirty="0"/>
          </a:p>
          <a:p>
            <a:pPr lvl="1"/>
            <a:r>
              <a:rPr lang="ja-JP" altLang="en-US" dirty="0"/>
              <a:t>モデル（ロボット／環境）</a:t>
            </a:r>
            <a:endParaRPr lang="en-US" altLang="ja-JP" dirty="0"/>
          </a:p>
          <a:p>
            <a:pPr lvl="1"/>
            <a:r>
              <a:rPr lang="ja-JP" altLang="en-US" dirty="0"/>
              <a:t>入出力／</a:t>
            </a:r>
            <a:r>
              <a:rPr kumimoji="1" lang="ja-JP" altLang="en-US" dirty="0"/>
              <a:t>制御プログラム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用意するために必要な情報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モデルの作成方法（記述形式）</a:t>
            </a:r>
            <a:endParaRPr kumimoji="1" lang="en-US" altLang="ja-JP" dirty="0"/>
          </a:p>
          <a:p>
            <a:pPr lvl="1"/>
            <a:r>
              <a:rPr lang="ja-JP" altLang="en-US" dirty="0"/>
              <a:t>入出力の仕様（</a:t>
            </a:r>
            <a:r>
              <a:rPr lang="en-US" altLang="ja-JP" dirty="0"/>
              <a:t>API</a:t>
            </a:r>
            <a:r>
              <a:rPr lang="ja-JP" altLang="en-US" dirty="0"/>
              <a:t>）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dirty="0"/>
              <a:t>※ </a:t>
            </a:r>
            <a:r>
              <a:rPr kumimoji="1" lang="ja-JP" altLang="en-US" dirty="0"/>
              <a:t>基本的にはシミュレータごとに異なる</a:t>
            </a:r>
          </a:p>
        </p:txBody>
      </p:sp>
    </p:spTree>
    <p:extLst>
      <p:ext uri="{BB962C8B-B14F-4D97-AF65-F5344CB8AC3E}">
        <p14:creationId xmlns:p14="http://schemas.microsoft.com/office/powerpoint/2010/main" val="33489929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8267AE-44B2-1A10-B9BA-53F53350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1366"/>
            <a:ext cx="7886700" cy="1325563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メッシュファイルの利用</a:t>
            </a:r>
            <a:r>
              <a:rPr kumimoji="1" lang="en-US" altLang="ja-JP" sz="3600" dirty="0"/>
              <a:t>(</a:t>
            </a:r>
            <a:r>
              <a:rPr kumimoji="1" lang="ja-JP" altLang="en-US" sz="3600" dirty="0"/>
              <a:t>ホイール）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58E858-3A59-8F48-8DA0-F1FCF9D79B6C}"/>
              </a:ext>
            </a:extLst>
          </p:cNvPr>
          <p:cNvSpPr txBox="1"/>
          <p:nvPr/>
        </p:nvSpPr>
        <p:spPr>
          <a:xfrm>
            <a:off x="430575" y="1426929"/>
            <a:ext cx="3903165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-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name: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LeftWheel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parent: Chassis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translation: [ 0, 0.145, 0.076 ]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joint_type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revolute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joint_id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0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joint_axis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[ 0, 1, 0 ]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center_of_mass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[ 0, 0, 0 ]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mass: 0.8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inertia: [ 0.0012, 0,      0,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0,      0.0023, 0,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0,      0,      0.0012 ]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material: Tire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elements: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-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type: Resource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uri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"../meshes/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vmega_wheel.dae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rotation: [ 0, 0, 1, 180 ]</a:t>
            </a:r>
            <a:endParaRPr lang="ja-JP" altLang="en-US" sz="14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1E4F93C-E9C1-BA55-03C5-7E0E24A3869E}"/>
              </a:ext>
            </a:extLst>
          </p:cNvPr>
          <p:cNvSpPr txBox="1"/>
          <p:nvPr/>
        </p:nvSpPr>
        <p:spPr>
          <a:xfrm>
            <a:off x="4735303" y="1426928"/>
            <a:ext cx="3903165" cy="3970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-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name: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RightWheel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parent: Chassis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translation: [ 0, -0.145, 0.076 ]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joint_type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revolute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joint_id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1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joint_axis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[ 0, 1, 0 ]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center_of_mass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[ 0, 0, 0 ]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mass: 0.8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inertia: [ 0.0012, 0,      0,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0,      0.0023, 0,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0,      0,      0.0012 ]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material: Tire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elements: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-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type: Resource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uri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"../meshes/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vmega_wheel.dae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endParaRPr lang="ja-JP" altLang="en-US" sz="14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37A2AB-1217-2546-3BEE-3F144072C2D3}"/>
              </a:ext>
            </a:extLst>
          </p:cNvPr>
          <p:cNvSpPr txBox="1"/>
          <p:nvPr/>
        </p:nvSpPr>
        <p:spPr>
          <a:xfrm>
            <a:off x="969123" y="6277841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 </a:t>
            </a:r>
            <a:r>
              <a:rPr kumimoji="1" lang="ja-JP" altLang="en-US" dirty="0"/>
              <a:t>完成版はお手本パッケージの </a:t>
            </a:r>
            <a:r>
              <a:rPr kumimoji="1" lang="en-US" altLang="ja-JP" dirty="0"/>
              <a:t>“</a:t>
            </a:r>
            <a:r>
              <a:rPr lang="en-US" altLang="ja-JP" dirty="0"/>
              <a:t>model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mobile_robot.body</a:t>
            </a:r>
            <a:r>
              <a:rPr kumimoji="1" lang="en-US" altLang="ja-JP" dirty="0"/>
              <a:t>”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2C29AC-4FF7-D198-D510-1FDB94D5C29B}"/>
              </a:ext>
            </a:extLst>
          </p:cNvPr>
          <p:cNvSpPr txBox="1"/>
          <p:nvPr/>
        </p:nvSpPr>
        <p:spPr>
          <a:xfrm>
            <a:off x="1062932" y="5485670"/>
            <a:ext cx="317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※ Z</a:t>
            </a:r>
            <a:r>
              <a:rPr lang="ja-JP" altLang="en-US" sz="1400" b="1" dirty="0">
                <a:solidFill>
                  <a:srgbClr val="FF0000"/>
                </a:solidFill>
              </a:rPr>
              <a:t>軸まわりに</a:t>
            </a:r>
            <a:r>
              <a:rPr lang="en-US" altLang="ja-JP" sz="1400" b="1" dirty="0">
                <a:solidFill>
                  <a:srgbClr val="FF0000"/>
                </a:solidFill>
              </a:rPr>
              <a:t>180</a:t>
            </a:r>
            <a:r>
              <a:rPr lang="ja-JP" altLang="en-US" sz="1400" b="1" dirty="0">
                <a:solidFill>
                  <a:srgbClr val="FF0000"/>
                </a:solidFill>
              </a:rPr>
              <a:t>度回転で左右反転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684B8FD-5377-8D8E-4382-D02E00CE3CF4}"/>
              </a:ext>
            </a:extLst>
          </p:cNvPr>
          <p:cNvSpPr txBox="1"/>
          <p:nvPr/>
        </p:nvSpPr>
        <p:spPr>
          <a:xfrm>
            <a:off x="1062932" y="5793447"/>
            <a:ext cx="5529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※ “</a:t>
            </a:r>
            <a:r>
              <a:rPr lang="en-US" altLang="ja-JP" sz="1400" b="1" dirty="0" err="1">
                <a:solidFill>
                  <a:srgbClr val="FF0000"/>
                </a:solidFill>
              </a:rPr>
              <a:t>vmega_wheel.dae</a:t>
            </a:r>
            <a:r>
              <a:rPr lang="en-US" altLang="ja-JP" sz="1400" b="1" dirty="0">
                <a:solidFill>
                  <a:srgbClr val="FF0000"/>
                </a:solidFill>
              </a:rPr>
              <a:t>” </a:t>
            </a:r>
            <a:r>
              <a:rPr lang="ja-JP" altLang="en-US" sz="1400" b="1" dirty="0">
                <a:solidFill>
                  <a:srgbClr val="FF0000"/>
                </a:solidFill>
              </a:rPr>
              <a:t>と </a:t>
            </a:r>
            <a:r>
              <a:rPr lang="en-US" altLang="ja-JP" sz="1400" b="1" dirty="0">
                <a:solidFill>
                  <a:srgbClr val="FF0000"/>
                </a:solidFill>
              </a:rPr>
              <a:t>“r5.png” </a:t>
            </a:r>
            <a:r>
              <a:rPr lang="ja-JP" altLang="en-US" sz="1400" b="1" dirty="0">
                <a:solidFill>
                  <a:srgbClr val="FF0000"/>
                </a:solidFill>
              </a:rPr>
              <a:t>もお手本からコピーしておく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7277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0F1B2C-6E51-6E1E-2803-5818F9B0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利用可能なメッシュファイル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536F15-0557-9D0D-1140-73CC32DD8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ネイティブでサポートしている形式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STL</a:t>
            </a:r>
          </a:p>
          <a:p>
            <a:pPr lvl="1"/>
            <a:r>
              <a:rPr lang="en-US" altLang="ja-JP" dirty="0"/>
              <a:t>OBJ</a:t>
            </a:r>
          </a:p>
          <a:p>
            <a:pPr lvl="1"/>
            <a:r>
              <a:rPr lang="en-US" altLang="ja-JP" dirty="0"/>
              <a:t>VRML97 (</a:t>
            </a:r>
            <a:r>
              <a:rPr lang="ja-JP" altLang="en-US" dirty="0"/>
              <a:t>拡張子</a:t>
            </a:r>
            <a:r>
              <a:rPr lang="en-US" altLang="ja-JP" dirty="0"/>
              <a:t>: </a:t>
            </a:r>
            <a:r>
              <a:rPr lang="en-US" altLang="ja-JP" dirty="0" err="1"/>
              <a:t>wrl</a:t>
            </a:r>
            <a:r>
              <a:rPr lang="en-US" altLang="ja-JP" dirty="0"/>
              <a:t>)</a:t>
            </a:r>
          </a:p>
          <a:p>
            <a:pPr lvl="1"/>
            <a:r>
              <a:rPr kumimoji="1" lang="en-US" altLang="ja-JP" dirty="0" err="1"/>
              <a:t>Choreonoid</a:t>
            </a:r>
            <a:r>
              <a:rPr kumimoji="1" lang="ja-JP" altLang="en-US" dirty="0"/>
              <a:t>標準シーンファイル（独自形式）</a:t>
            </a:r>
            <a:endParaRPr kumimoji="1"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r>
              <a:rPr lang="en-US" altLang="ja-JP" dirty="0" err="1"/>
              <a:t>Assimp</a:t>
            </a:r>
            <a:r>
              <a:rPr lang="ja-JP" altLang="en-US" dirty="0"/>
              <a:t>ライブラリでサポート</a:t>
            </a:r>
            <a:endParaRPr lang="en-US" altLang="ja-JP" dirty="0"/>
          </a:p>
          <a:p>
            <a:pPr lvl="1"/>
            <a:r>
              <a:rPr lang="en-US" altLang="ja-JP" dirty="0" err="1"/>
              <a:t>Collada</a:t>
            </a:r>
            <a:r>
              <a:rPr lang="en-US" altLang="ja-JP" dirty="0"/>
              <a:t> (</a:t>
            </a:r>
            <a:r>
              <a:rPr lang="ja-JP" altLang="en-US" dirty="0"/>
              <a:t>拡張子</a:t>
            </a:r>
            <a:r>
              <a:rPr lang="en-US" altLang="ja-JP" dirty="0"/>
              <a:t>: </a:t>
            </a:r>
            <a:r>
              <a:rPr lang="en-US" altLang="ja-JP" dirty="0" err="1"/>
              <a:t>dae</a:t>
            </a:r>
            <a:r>
              <a:rPr lang="en-US" altLang="ja-JP" dirty="0"/>
              <a:t>)</a:t>
            </a:r>
          </a:p>
          <a:p>
            <a:pPr lvl="1"/>
            <a:r>
              <a:rPr kumimoji="1" lang="ja-JP" altLang="en-US" dirty="0"/>
              <a:t>その他多数</a:t>
            </a:r>
          </a:p>
        </p:txBody>
      </p:sp>
    </p:spTree>
    <p:extLst>
      <p:ext uri="{BB962C8B-B14F-4D97-AF65-F5344CB8AC3E}">
        <p14:creationId xmlns:p14="http://schemas.microsoft.com/office/powerpoint/2010/main" val="24197078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EA4DD-AD6E-F1E1-59A3-BD70A732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補足</a:t>
            </a:r>
            <a:r>
              <a:rPr kumimoji="1" lang="ja-JP" altLang="en-US" dirty="0"/>
              <a:t>：影の設定について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C16789-890C-CF00-BCC1-46329CCFF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デフォルトでは影の描画が有効</a:t>
            </a:r>
            <a:endParaRPr kumimoji="1" lang="en-US" altLang="ja-JP" dirty="0"/>
          </a:p>
          <a:p>
            <a:r>
              <a:rPr lang="ja-JP" altLang="en-US" dirty="0"/>
              <a:t>描画が重い場合は、影の描画を無効化すると多少改善されます</a:t>
            </a:r>
            <a:endParaRPr lang="en-US" altLang="ja-JP" dirty="0"/>
          </a:p>
          <a:p>
            <a:r>
              <a:rPr kumimoji="1" lang="ja-JP" altLang="en-US" dirty="0"/>
              <a:t>シーンバー右端の設定ボタンを押して設定ダイアログを開く</a:t>
            </a:r>
            <a:endParaRPr kumimoji="1" lang="en-US" altLang="ja-JP" dirty="0"/>
          </a:p>
          <a:p>
            <a:r>
              <a:rPr lang="ja-JP" altLang="en-US" dirty="0"/>
              <a:t>「ライティング」の「ワールドライド」の「影」のチェックを外す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639499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CE2C9C7-F457-1F8B-A8B8-5F037C3C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Part4</a:t>
            </a:r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16369D9-0288-0BED-0D54-3C09D6743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ロボット制御の基本</a:t>
            </a:r>
          </a:p>
        </p:txBody>
      </p:sp>
    </p:spTree>
    <p:extLst>
      <p:ext uri="{BB962C8B-B14F-4D97-AF65-F5344CB8AC3E}">
        <p14:creationId xmlns:p14="http://schemas.microsoft.com/office/powerpoint/2010/main" val="4265614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1CEB7C-55F6-ED92-4614-A7A42246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ロボット車体の制御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4EFF-DDFD-A180-CD0D-23F5E3AF7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いかにして左右の車輪の回転を制御するか？</a:t>
            </a:r>
          </a:p>
        </p:txBody>
      </p:sp>
    </p:spTree>
    <p:extLst>
      <p:ext uri="{BB962C8B-B14F-4D97-AF65-F5344CB8AC3E}">
        <p14:creationId xmlns:p14="http://schemas.microsoft.com/office/powerpoint/2010/main" val="38958504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BF786F-A937-D587-E434-68C1DAF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制御プログラムの導入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39FAE0-FDF8-33A4-7C6A-747F90F03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制御プログラム＝コントローラ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自前でコントローラを実装する</a:t>
            </a:r>
            <a:endParaRPr kumimoji="1" lang="en-US" altLang="ja-JP" dirty="0"/>
          </a:p>
          <a:p>
            <a:pPr lvl="1"/>
            <a:r>
              <a:rPr lang="en-US" altLang="ja-JP" dirty="0" err="1"/>
              <a:t>Choreonoid</a:t>
            </a:r>
            <a:r>
              <a:rPr lang="ja-JP" altLang="en-US" dirty="0"/>
              <a:t>のシンプルコントローラ形式で実装する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既存のコントローラを利用する</a:t>
            </a:r>
            <a:endParaRPr kumimoji="1" lang="en-US" altLang="ja-JP" dirty="0"/>
          </a:p>
          <a:p>
            <a:pPr lvl="1"/>
            <a:r>
              <a:rPr lang="en-US" altLang="ja-JP" dirty="0"/>
              <a:t>ros2_control</a:t>
            </a:r>
            <a:r>
              <a:rPr lang="ja-JP" altLang="en-US" dirty="0"/>
              <a:t>のコントローラも利用可能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24212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5A196-88E9-C577-584C-2CA3DD63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制御のためのアイテム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70A897-1D1A-3048-306D-5692F1516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シンプルコントローラアイテム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C++</a:t>
            </a:r>
            <a:r>
              <a:rPr kumimoji="1" lang="ja-JP" altLang="en-US" dirty="0"/>
              <a:t>を用いて自前で実装</a:t>
            </a:r>
            <a:endParaRPr kumimoji="1" lang="en-US" altLang="ja-JP" dirty="0"/>
          </a:p>
          <a:p>
            <a:pPr lvl="1"/>
            <a:r>
              <a:rPr lang="en-US" altLang="ja-JP" dirty="0"/>
              <a:t>ROS</a:t>
            </a:r>
            <a:r>
              <a:rPr lang="ja-JP" altLang="en-US" dirty="0"/>
              <a:t>との連携も</a:t>
            </a:r>
            <a:r>
              <a:rPr lang="en-US" altLang="ja-JP" dirty="0" err="1"/>
              <a:t>rclcpp</a:t>
            </a:r>
            <a:r>
              <a:rPr lang="ja-JP" altLang="en-US" dirty="0"/>
              <a:t>ライブラリで実現可能</a:t>
            </a:r>
            <a:endParaRPr lang="en-US" altLang="ja-JP" dirty="0"/>
          </a:p>
          <a:p>
            <a:pPr lvl="2"/>
            <a:r>
              <a:rPr kumimoji="1" lang="en-US" altLang="ja-JP" dirty="0" err="1"/>
              <a:t>rclcpp</a:t>
            </a:r>
            <a:r>
              <a:rPr kumimoji="1" lang="en-US" altLang="ja-JP" dirty="0"/>
              <a:t> = ROS</a:t>
            </a:r>
            <a:r>
              <a:rPr kumimoji="1" lang="ja-JP" altLang="en-US" dirty="0"/>
              <a:t>クライアントライブラリの</a:t>
            </a:r>
            <a:r>
              <a:rPr kumimoji="1" lang="en-US" altLang="ja-JP" dirty="0"/>
              <a:t>C++</a:t>
            </a:r>
            <a:r>
              <a:rPr kumimoji="1" lang="ja-JP" altLang="en-US" dirty="0"/>
              <a:t>版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en-US" altLang="ja-JP" dirty="0"/>
              <a:t>ROS2Control</a:t>
            </a:r>
            <a:r>
              <a:rPr lang="ja-JP" altLang="en-US" dirty="0"/>
              <a:t>アイテム</a:t>
            </a:r>
            <a:endParaRPr lang="en-US" altLang="ja-JP" dirty="0"/>
          </a:p>
          <a:p>
            <a:pPr lvl="1"/>
            <a:r>
              <a:rPr kumimoji="1" lang="en-US" altLang="ja-JP" dirty="0"/>
              <a:t>ros2_control</a:t>
            </a:r>
            <a:r>
              <a:rPr kumimoji="1" lang="ja-JP" altLang="en-US" dirty="0"/>
              <a:t>のコントローラ（モジュール）を利用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22532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F93913-9225-F919-1027-BE1557398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2470"/>
            <a:ext cx="7886700" cy="1325563"/>
          </a:xfrm>
        </p:spPr>
        <p:txBody>
          <a:bodyPr/>
          <a:lstStyle/>
          <a:p>
            <a:r>
              <a:rPr lang="ja-JP" altLang="en-US" dirty="0"/>
              <a:t>シンプルコントローラの導入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D33F12-2EBB-2FB7-2EB9-EE67DA5C7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329" y="1622088"/>
            <a:ext cx="7886700" cy="4566382"/>
          </a:xfrm>
        </p:spPr>
        <p:txBody>
          <a:bodyPr>
            <a:normAutofit/>
          </a:bodyPr>
          <a:lstStyle/>
          <a:p>
            <a:r>
              <a:rPr lang="ja-JP" altLang="en-US" dirty="0"/>
              <a:t>該当</a:t>
            </a:r>
            <a:r>
              <a:rPr kumimoji="1" lang="ja-JP" altLang="en-US" dirty="0"/>
              <a:t>アイテムを追加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「コントローラモジュール」プロパティでコントローラ本体を指定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65BE2E7-EFBB-4E08-E1DE-6D21B7BB9AAD}"/>
              </a:ext>
            </a:extLst>
          </p:cNvPr>
          <p:cNvSpPr txBox="1"/>
          <p:nvPr/>
        </p:nvSpPr>
        <p:spPr>
          <a:xfrm>
            <a:off x="1019908" y="2459504"/>
            <a:ext cx="369304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World</a:t>
            </a: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+ 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MobileRobot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SimpleController</a:t>
            </a:r>
            <a:endParaRPr lang="en-US" altLang="ja-JP" sz="24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Floor</a:t>
            </a: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AISTSimulator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C0E8728-4FDD-FFB8-E1B1-955FAC356CF5}"/>
              </a:ext>
            </a:extLst>
          </p:cNvPr>
          <p:cNvSpPr txBox="1"/>
          <p:nvPr/>
        </p:nvSpPr>
        <p:spPr>
          <a:xfrm>
            <a:off x="4876987" y="2714846"/>
            <a:ext cx="3693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MobileRobot</a:t>
            </a:r>
            <a:r>
              <a:rPr lang="ja-JP" altLang="en-US" dirty="0"/>
              <a:t>アイテムを選択し、「ファイル」ー「新規」ー</a:t>
            </a:r>
            <a:endParaRPr lang="en-US" altLang="ja-JP" dirty="0"/>
          </a:p>
          <a:p>
            <a:r>
              <a:rPr lang="ja-JP" altLang="en-US" dirty="0"/>
              <a:t>「シンプルコントローラ」で作成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C7EB52-0B5B-B792-64B3-9F2132352300}"/>
              </a:ext>
            </a:extLst>
          </p:cNvPr>
          <p:cNvSpPr txBox="1"/>
          <p:nvPr/>
        </p:nvSpPr>
        <p:spPr>
          <a:xfrm>
            <a:off x="4876987" y="3705224"/>
            <a:ext cx="2566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rgbClr val="FF0000"/>
                </a:solidFill>
              </a:rPr>
              <a:t>※ </a:t>
            </a:r>
            <a:r>
              <a:rPr kumimoji="1" lang="ja-JP" altLang="en-US" sz="2000" b="1" dirty="0">
                <a:solidFill>
                  <a:srgbClr val="FF0000"/>
                </a:solidFill>
              </a:rPr>
              <a:t>親子関係に注意！</a:t>
            </a:r>
          </a:p>
        </p:txBody>
      </p:sp>
    </p:spTree>
    <p:extLst>
      <p:ext uri="{BB962C8B-B14F-4D97-AF65-F5344CB8AC3E}">
        <p14:creationId xmlns:p14="http://schemas.microsoft.com/office/powerpoint/2010/main" val="17225037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27620A-F1B8-0554-CEF1-96D9E2EC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まずとにかく動かしてみる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E43E99-F5D9-300B-CB9B-56E672549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左右ホイール（のモーター）に一定のトルクを発生させてロボットを動かす</a:t>
            </a:r>
            <a:endParaRPr kumimoji="1" lang="en-US" altLang="ja-JP" dirty="0"/>
          </a:p>
          <a:p>
            <a:r>
              <a:rPr lang="ja-JP" altLang="en-US" dirty="0"/>
              <a:t>コントローラの名前は </a:t>
            </a:r>
            <a:r>
              <a:rPr lang="en-US" altLang="ja-JP" dirty="0"/>
              <a:t>“</a:t>
            </a:r>
            <a:r>
              <a:rPr lang="en-US" altLang="ja-JP" dirty="0" err="1"/>
              <a:t>MobileRobotDriveTester</a:t>
            </a:r>
            <a:r>
              <a:rPr lang="en-US" altLang="ja-JP" dirty="0"/>
              <a:t>”</a:t>
            </a:r>
            <a:r>
              <a:rPr lang="ja-JP" altLang="en-US" dirty="0"/>
              <a:t>とする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16000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F3C435-7253-D3B7-C43F-8321E613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コントローラ本体の作成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342AA3-4899-01C5-8EF7-75105E92D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351837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 err="1"/>
              <a:t>src</a:t>
            </a:r>
            <a:r>
              <a:rPr kumimoji="1" lang="en-US" altLang="ja-JP" dirty="0"/>
              <a:t>/MobileRobotDriveTester.cpp</a:t>
            </a:r>
            <a:r>
              <a:rPr kumimoji="1" lang="ja-JP" altLang="en-US" dirty="0"/>
              <a:t>を作成</a:t>
            </a:r>
            <a:endParaRPr kumimoji="1" lang="en-US" altLang="ja-JP" dirty="0"/>
          </a:p>
          <a:p>
            <a:r>
              <a:rPr kumimoji="1" lang="en-US" altLang="ja-JP" dirty="0"/>
              <a:t>package.xml</a:t>
            </a:r>
            <a:r>
              <a:rPr kumimoji="1" lang="ja-JP" altLang="en-US" dirty="0"/>
              <a:t>を</a:t>
            </a:r>
            <a:r>
              <a:rPr lang="ja-JP" altLang="en-US" dirty="0"/>
              <a:t>編集</a:t>
            </a:r>
            <a:endParaRPr kumimoji="1" lang="en-US" altLang="ja-JP" dirty="0"/>
          </a:p>
          <a:p>
            <a:r>
              <a:rPr kumimoji="1" lang="ja-JP" altLang="en-US" dirty="0"/>
              <a:t>ビルド用の</a:t>
            </a:r>
            <a:r>
              <a:rPr kumimoji="1" lang="en-US" altLang="ja-JP" dirty="0"/>
              <a:t>CMakeLists.txt</a:t>
            </a:r>
            <a:r>
              <a:rPr kumimoji="1" lang="ja-JP" altLang="en-US" dirty="0"/>
              <a:t>の修正・追加</a:t>
            </a:r>
            <a:endParaRPr kumimoji="1" lang="en-US" altLang="ja-JP" dirty="0"/>
          </a:p>
          <a:p>
            <a:r>
              <a:rPr kumimoji="1" lang="en-US" altLang="ja-JP" dirty="0"/>
              <a:t>catkin build</a:t>
            </a:r>
            <a:r>
              <a:rPr kumimoji="1" lang="ja-JP" altLang="en-US" dirty="0"/>
              <a:t>でビルド</a:t>
            </a:r>
            <a:endParaRPr kumimoji="1" lang="en-US" altLang="ja-JP" dirty="0"/>
          </a:p>
          <a:p>
            <a:r>
              <a:rPr lang="en-US" altLang="ja-JP" dirty="0"/>
              <a:t>MobileRobotDriveTester.so </a:t>
            </a:r>
            <a:r>
              <a:rPr lang="ja-JP" altLang="en-US" dirty="0"/>
              <a:t>が生成される</a:t>
            </a:r>
            <a:endParaRPr kumimoji="1" lang="en-US" altLang="ja-JP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5224E43-3A15-BEA9-2C25-E197048FA387}"/>
              </a:ext>
            </a:extLst>
          </p:cNvPr>
          <p:cNvCxnSpPr>
            <a:cxnSpLocks/>
          </p:cNvCxnSpPr>
          <p:nvPr/>
        </p:nvCxnSpPr>
        <p:spPr>
          <a:xfrm>
            <a:off x="927588" y="3974908"/>
            <a:ext cx="370011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39CB9F-0099-07A6-950C-D8ADD4F8F5F7}"/>
              </a:ext>
            </a:extLst>
          </p:cNvPr>
          <p:cNvSpPr txBox="1"/>
          <p:nvPr/>
        </p:nvSpPr>
        <p:spPr>
          <a:xfrm>
            <a:off x="927588" y="4239187"/>
            <a:ext cx="557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「コントローラモジュール」プロパティに設定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44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四角形: 角を丸くする 246">
            <a:extLst>
              <a:ext uri="{FF2B5EF4-FFF2-40B4-BE49-F238E27FC236}">
                <a16:creationId xmlns:a16="http://schemas.microsoft.com/office/drawing/2014/main" id="{0576D4F5-4B49-4557-AE55-C5B2BB4794A9}"/>
              </a:ext>
            </a:extLst>
          </p:cNvPr>
          <p:cNvSpPr/>
          <p:nvPr/>
        </p:nvSpPr>
        <p:spPr>
          <a:xfrm>
            <a:off x="2527803" y="1668162"/>
            <a:ext cx="5601782" cy="4645286"/>
          </a:xfrm>
          <a:prstGeom prst="roundRect">
            <a:avLst>
              <a:gd name="adj" fmla="val 4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C2C694F4-2DC6-4A13-9FDA-C324DC3F6971}"/>
              </a:ext>
            </a:extLst>
          </p:cNvPr>
          <p:cNvSpPr/>
          <p:nvPr/>
        </p:nvSpPr>
        <p:spPr>
          <a:xfrm>
            <a:off x="3155637" y="4130568"/>
            <a:ext cx="745832" cy="1815436"/>
          </a:xfrm>
          <a:custGeom>
            <a:avLst/>
            <a:gdLst>
              <a:gd name="connsiteX0" fmla="*/ 862012 w 862012"/>
              <a:gd name="connsiteY0" fmla="*/ 0 h 2257425"/>
              <a:gd name="connsiteX1" fmla="*/ 338137 w 862012"/>
              <a:gd name="connsiteY1" fmla="*/ 0 h 2257425"/>
              <a:gd name="connsiteX2" fmla="*/ 338137 w 862012"/>
              <a:gd name="connsiteY2" fmla="*/ 2257425 h 2257425"/>
              <a:gd name="connsiteX3" fmla="*/ 0 w 862012"/>
              <a:gd name="connsiteY3" fmla="*/ 2257425 h 225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012" h="2257425">
                <a:moveTo>
                  <a:pt x="862012" y="0"/>
                </a:moveTo>
                <a:lnTo>
                  <a:pt x="338137" y="0"/>
                </a:lnTo>
                <a:lnTo>
                  <a:pt x="338137" y="2257425"/>
                </a:lnTo>
                <a:lnTo>
                  <a:pt x="0" y="2257425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grpSp>
        <p:nvGrpSpPr>
          <p:cNvPr id="227" name="グループ化 226">
            <a:extLst>
              <a:ext uri="{FF2B5EF4-FFF2-40B4-BE49-F238E27FC236}">
                <a16:creationId xmlns:a16="http://schemas.microsoft.com/office/drawing/2014/main" id="{CE2372C4-A20E-4E04-AB13-7614CAFB6838}"/>
              </a:ext>
            </a:extLst>
          </p:cNvPr>
          <p:cNvGrpSpPr/>
          <p:nvPr/>
        </p:nvGrpSpPr>
        <p:grpSpPr>
          <a:xfrm>
            <a:off x="223018" y="1672839"/>
            <a:ext cx="2119115" cy="4645951"/>
            <a:chOff x="257083" y="1189986"/>
            <a:chExt cx="3400781" cy="5574496"/>
          </a:xfrm>
        </p:grpSpPr>
        <p:sp>
          <p:nvSpPr>
            <p:cNvPr id="221" name="四角形: 角を丸くする 220">
              <a:extLst>
                <a:ext uri="{FF2B5EF4-FFF2-40B4-BE49-F238E27FC236}">
                  <a16:creationId xmlns:a16="http://schemas.microsoft.com/office/drawing/2014/main" id="{611BBBDA-05B7-4E52-AEAC-9A1BF5B286DC}"/>
                </a:ext>
              </a:extLst>
            </p:cNvPr>
            <p:cNvSpPr/>
            <p:nvPr/>
          </p:nvSpPr>
          <p:spPr>
            <a:xfrm>
              <a:off x="642869" y="1196397"/>
              <a:ext cx="828041" cy="21567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22" name="四角形: 角を丸くする 221">
              <a:extLst>
                <a:ext uri="{FF2B5EF4-FFF2-40B4-BE49-F238E27FC236}">
                  <a16:creationId xmlns:a16="http://schemas.microsoft.com/office/drawing/2014/main" id="{FB737BC7-E4F4-421E-840B-B3FECFA11CA4}"/>
                </a:ext>
              </a:extLst>
            </p:cNvPr>
            <p:cNvSpPr/>
            <p:nvPr/>
          </p:nvSpPr>
          <p:spPr>
            <a:xfrm>
              <a:off x="844845" y="1189986"/>
              <a:ext cx="2799706" cy="69764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23" name="四角形: 角を丸くする 222">
              <a:extLst>
                <a:ext uri="{FF2B5EF4-FFF2-40B4-BE49-F238E27FC236}">
                  <a16:creationId xmlns:a16="http://schemas.microsoft.com/office/drawing/2014/main" id="{9BC990D8-04EB-4209-97E3-E63A6CBEEAA1}"/>
                </a:ext>
              </a:extLst>
            </p:cNvPr>
            <p:cNvSpPr/>
            <p:nvPr/>
          </p:nvSpPr>
          <p:spPr>
            <a:xfrm>
              <a:off x="2718025" y="1206787"/>
              <a:ext cx="939839" cy="555769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24" name="四角形: 角を丸くする 223">
              <a:extLst>
                <a:ext uri="{FF2B5EF4-FFF2-40B4-BE49-F238E27FC236}">
                  <a16:creationId xmlns:a16="http://schemas.microsoft.com/office/drawing/2014/main" id="{C11B1727-3242-458F-A802-F99E83F28CFC}"/>
                </a:ext>
              </a:extLst>
            </p:cNvPr>
            <p:cNvSpPr/>
            <p:nvPr/>
          </p:nvSpPr>
          <p:spPr>
            <a:xfrm>
              <a:off x="963016" y="6118374"/>
              <a:ext cx="2694791" cy="6461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25" name="四角形: 角を丸くする 224">
              <a:extLst>
                <a:ext uri="{FF2B5EF4-FFF2-40B4-BE49-F238E27FC236}">
                  <a16:creationId xmlns:a16="http://schemas.microsoft.com/office/drawing/2014/main" id="{7962311F-4A23-496D-96CF-EBA8C4004B12}"/>
                </a:ext>
              </a:extLst>
            </p:cNvPr>
            <p:cNvSpPr/>
            <p:nvPr/>
          </p:nvSpPr>
          <p:spPr>
            <a:xfrm>
              <a:off x="642869" y="4711933"/>
              <a:ext cx="828040" cy="20461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26" name="矢印: 上 225">
              <a:extLst>
                <a:ext uri="{FF2B5EF4-FFF2-40B4-BE49-F238E27FC236}">
                  <a16:creationId xmlns:a16="http://schemas.microsoft.com/office/drawing/2014/main" id="{4524CB62-0C65-48B4-9E53-B04FD0F6C6F6}"/>
                </a:ext>
              </a:extLst>
            </p:cNvPr>
            <p:cNvSpPr/>
            <p:nvPr/>
          </p:nvSpPr>
          <p:spPr>
            <a:xfrm>
              <a:off x="257083" y="4254578"/>
              <a:ext cx="1579507" cy="1173534"/>
            </a:xfrm>
            <a:prstGeom prst="upArrow">
              <a:avLst>
                <a:gd name="adj1" fmla="val 48899"/>
                <a:gd name="adj2" fmla="val 7365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/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C58A12BA-3F1B-46A3-867B-09435AD0C8B1}"/>
              </a:ext>
            </a:extLst>
          </p:cNvPr>
          <p:cNvGrpSpPr/>
          <p:nvPr/>
        </p:nvGrpSpPr>
        <p:grpSpPr>
          <a:xfrm>
            <a:off x="1354235" y="4634369"/>
            <a:ext cx="1903669" cy="1069788"/>
            <a:chOff x="1805646" y="4473049"/>
            <a:chExt cx="2538225" cy="1426384"/>
          </a:xfrm>
        </p:grpSpPr>
        <p:sp>
          <p:nvSpPr>
            <p:cNvPr id="215" name="正方形/長方形 214">
              <a:extLst>
                <a:ext uri="{FF2B5EF4-FFF2-40B4-BE49-F238E27FC236}">
                  <a16:creationId xmlns:a16="http://schemas.microsoft.com/office/drawing/2014/main" id="{298A1743-FCD4-4EE7-B079-1ECE33C5DB2C}"/>
                </a:ext>
              </a:extLst>
            </p:cNvPr>
            <p:cNvSpPr/>
            <p:nvPr/>
          </p:nvSpPr>
          <p:spPr>
            <a:xfrm>
              <a:off x="2003357" y="4823629"/>
              <a:ext cx="2340514" cy="10758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/>
            </a:p>
          </p:txBody>
        </p:sp>
        <p:sp>
          <p:nvSpPr>
            <p:cNvPr id="214" name="正方形/長方形 213">
              <a:extLst>
                <a:ext uri="{FF2B5EF4-FFF2-40B4-BE49-F238E27FC236}">
                  <a16:creationId xmlns:a16="http://schemas.microsoft.com/office/drawing/2014/main" id="{F84C2B74-BC0F-4EE8-BB78-B5B5CEB5AA3E}"/>
                </a:ext>
              </a:extLst>
            </p:cNvPr>
            <p:cNvSpPr/>
            <p:nvPr/>
          </p:nvSpPr>
          <p:spPr>
            <a:xfrm>
              <a:off x="1885309" y="4743966"/>
              <a:ext cx="2389290" cy="10758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/>
            </a:p>
          </p:txBody>
        </p: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573012F1-2C9F-442B-A0BB-2DED4629E7D3}"/>
                </a:ext>
              </a:extLst>
            </p:cNvPr>
            <p:cNvSpPr/>
            <p:nvPr/>
          </p:nvSpPr>
          <p:spPr>
            <a:xfrm>
              <a:off x="1805646" y="4664303"/>
              <a:ext cx="2389290" cy="10758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/>
            </a:p>
          </p:txBody>
        </p:sp>
        <p:sp>
          <p:nvSpPr>
            <p:cNvPr id="205" name="テキスト ボックス 204">
              <a:extLst>
                <a:ext uri="{FF2B5EF4-FFF2-40B4-BE49-F238E27FC236}">
                  <a16:creationId xmlns:a16="http://schemas.microsoft.com/office/drawing/2014/main" id="{C9FD5524-7F51-46A0-B4C3-7B9BD4DA083A}"/>
                </a:ext>
              </a:extLst>
            </p:cNvPr>
            <p:cNvSpPr txBox="1"/>
            <p:nvPr/>
          </p:nvSpPr>
          <p:spPr>
            <a:xfrm>
              <a:off x="1953719" y="4473049"/>
              <a:ext cx="2115892" cy="400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350" dirty="0"/>
                <a:t>サブシミュレータ</a:t>
              </a:r>
            </a:p>
          </p:txBody>
        </p:sp>
      </p:grpSp>
      <p:sp>
        <p:nvSpPr>
          <p:cNvPr id="122" name="フリーフォーム: 図形 121">
            <a:extLst>
              <a:ext uri="{FF2B5EF4-FFF2-40B4-BE49-F238E27FC236}">
                <a16:creationId xmlns:a16="http://schemas.microsoft.com/office/drawing/2014/main" id="{A8D096E3-598E-4759-9612-F56228C28B1B}"/>
              </a:ext>
            </a:extLst>
          </p:cNvPr>
          <p:cNvSpPr/>
          <p:nvPr/>
        </p:nvSpPr>
        <p:spPr>
          <a:xfrm>
            <a:off x="2974002" y="3770354"/>
            <a:ext cx="927467" cy="1276648"/>
          </a:xfrm>
          <a:custGeom>
            <a:avLst/>
            <a:gdLst>
              <a:gd name="connsiteX0" fmla="*/ 862012 w 862012"/>
              <a:gd name="connsiteY0" fmla="*/ 0 h 2257425"/>
              <a:gd name="connsiteX1" fmla="*/ 338137 w 862012"/>
              <a:gd name="connsiteY1" fmla="*/ 0 h 2257425"/>
              <a:gd name="connsiteX2" fmla="*/ 338137 w 862012"/>
              <a:gd name="connsiteY2" fmla="*/ 2257425 h 2257425"/>
              <a:gd name="connsiteX3" fmla="*/ 0 w 862012"/>
              <a:gd name="connsiteY3" fmla="*/ 2257425 h 225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012" h="2257425">
                <a:moveTo>
                  <a:pt x="862012" y="0"/>
                </a:moveTo>
                <a:lnTo>
                  <a:pt x="338137" y="0"/>
                </a:lnTo>
                <a:lnTo>
                  <a:pt x="338137" y="2257425"/>
                </a:lnTo>
                <a:lnTo>
                  <a:pt x="0" y="2257425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64E3D2A-CA54-4469-ACDF-F48EAB79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411" y="70121"/>
            <a:ext cx="78867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シミュレータの構成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6A1C923-6127-4084-A2F4-0FE9EF0BCA1A}"/>
              </a:ext>
            </a:extLst>
          </p:cNvPr>
          <p:cNvSpPr txBox="1"/>
          <p:nvPr/>
        </p:nvSpPr>
        <p:spPr>
          <a:xfrm>
            <a:off x="1365920" y="5856774"/>
            <a:ext cx="1784631" cy="358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ja-JP" altLang="en-US" sz="1350" dirty="0"/>
              <a:t>ロガー</a:t>
            </a:r>
          </a:p>
        </p:txBody>
      </p:sp>
      <p:grpSp>
        <p:nvGrpSpPr>
          <p:cNvPr id="207" name="グループ化 206">
            <a:extLst>
              <a:ext uri="{FF2B5EF4-FFF2-40B4-BE49-F238E27FC236}">
                <a16:creationId xmlns:a16="http://schemas.microsoft.com/office/drawing/2014/main" id="{C03ACE10-CD42-4151-AA72-F2DE3A0235C8}"/>
              </a:ext>
            </a:extLst>
          </p:cNvPr>
          <p:cNvGrpSpPr/>
          <p:nvPr/>
        </p:nvGrpSpPr>
        <p:grpSpPr>
          <a:xfrm>
            <a:off x="1354234" y="1816796"/>
            <a:ext cx="1856753" cy="832912"/>
            <a:chOff x="2547190" y="1196396"/>
            <a:chExt cx="2125126" cy="1110549"/>
          </a:xfrm>
        </p:grpSpPr>
        <p:sp>
          <p:nvSpPr>
            <p:cNvPr id="206" name="テキスト ボックス 205">
              <a:extLst>
                <a:ext uri="{FF2B5EF4-FFF2-40B4-BE49-F238E27FC236}">
                  <a16:creationId xmlns:a16="http://schemas.microsoft.com/office/drawing/2014/main" id="{4156F5E0-29C1-4C32-AB0E-4BF325280D80}"/>
                </a:ext>
              </a:extLst>
            </p:cNvPr>
            <p:cNvSpPr txBox="1"/>
            <p:nvPr/>
          </p:nvSpPr>
          <p:spPr>
            <a:xfrm>
              <a:off x="2716907" y="1376504"/>
              <a:ext cx="1955409" cy="930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prstDash val="dash"/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ja-JP" altLang="en-US" sz="1350" b="1" dirty="0">
                <a:solidFill>
                  <a:srgbClr val="FF0000"/>
                </a:solidFill>
              </a:endParaRPr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9DC2EEF1-8EC6-4639-AD7D-E60DFAB4D9FB}"/>
                </a:ext>
              </a:extLst>
            </p:cNvPr>
            <p:cNvSpPr txBox="1"/>
            <p:nvPr/>
          </p:nvSpPr>
          <p:spPr>
            <a:xfrm>
              <a:off x="2626853" y="1296841"/>
              <a:ext cx="1955409" cy="930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ja-JP" altLang="en-US" sz="1350" b="1" dirty="0">
                <a:solidFill>
                  <a:srgbClr val="FF0000"/>
                </a:solidFill>
              </a:endParaRPr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77832308-C729-4557-BCFC-81BE3A15CA0E}"/>
                </a:ext>
              </a:extLst>
            </p:cNvPr>
            <p:cNvSpPr txBox="1"/>
            <p:nvPr/>
          </p:nvSpPr>
          <p:spPr>
            <a:xfrm>
              <a:off x="2547190" y="1196396"/>
              <a:ext cx="1955409" cy="930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ja-JP" altLang="en-US" sz="1350" b="1" dirty="0">
                  <a:solidFill>
                    <a:srgbClr val="FF0000"/>
                  </a:solidFill>
                  <a:latin typeface="+mn-ea"/>
                </a:rPr>
                <a:t>制御／外部入出力</a:t>
              </a:r>
              <a:endParaRPr lang="en-US" altLang="ja-JP" sz="1350" b="1" dirty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1350" b="1" dirty="0">
                  <a:solidFill>
                    <a:srgbClr val="FF0000"/>
                  </a:solidFill>
                  <a:latin typeface="+mn-ea"/>
                </a:rPr>
                <a:t>プログラム</a:t>
              </a:r>
              <a:endParaRPr lang="en-US" altLang="ja-JP" sz="1350" b="1" dirty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en-US" altLang="ja-JP" sz="1350" b="1" dirty="0">
                  <a:solidFill>
                    <a:srgbClr val="FF0000"/>
                  </a:solidFill>
                  <a:latin typeface="+mn-ea"/>
                </a:rPr>
                <a:t>(</a:t>
              </a:r>
              <a:r>
                <a:rPr lang="ja-JP" altLang="en-US" sz="1350" b="1" dirty="0">
                  <a:solidFill>
                    <a:srgbClr val="FF0000"/>
                  </a:solidFill>
                  <a:latin typeface="+mn-ea"/>
                </a:rPr>
                <a:t>コントローラ</a:t>
              </a:r>
              <a:r>
                <a:rPr lang="en-US" altLang="ja-JP" sz="1350" b="1" dirty="0">
                  <a:solidFill>
                    <a:srgbClr val="FF0000"/>
                  </a:solidFill>
                  <a:latin typeface="+mn-ea"/>
                </a:rPr>
                <a:t>)</a:t>
              </a:r>
              <a:endParaRPr lang="ja-JP" altLang="en-US" sz="135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61362277-0D61-4E66-BF03-D40E05EF3B31}"/>
              </a:ext>
            </a:extLst>
          </p:cNvPr>
          <p:cNvGrpSpPr/>
          <p:nvPr/>
        </p:nvGrpSpPr>
        <p:grpSpPr>
          <a:xfrm>
            <a:off x="7696545" y="3361640"/>
            <a:ext cx="1021265" cy="648680"/>
            <a:chOff x="10627644" y="1179683"/>
            <a:chExt cx="1361686" cy="1118246"/>
          </a:xfrm>
        </p:grpSpPr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C462CAB2-7BFF-40CD-AB3B-AE440595748C}"/>
                </a:ext>
              </a:extLst>
            </p:cNvPr>
            <p:cNvSpPr txBox="1"/>
            <p:nvPr/>
          </p:nvSpPr>
          <p:spPr>
            <a:xfrm>
              <a:off x="10881334" y="1374599"/>
              <a:ext cx="1107996" cy="9233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prstDash val="dash"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ja-JP" altLang="en-US" sz="1350" b="1" dirty="0">
                <a:solidFill>
                  <a:srgbClr val="FF0000"/>
                </a:solidFill>
              </a:endParaRPr>
            </a:p>
          </p:txBody>
        </p: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29E09F85-2CD3-4461-BC08-22864B13FCE9}"/>
                </a:ext>
              </a:extLst>
            </p:cNvPr>
            <p:cNvSpPr txBox="1"/>
            <p:nvPr/>
          </p:nvSpPr>
          <p:spPr>
            <a:xfrm>
              <a:off x="10751940" y="1280128"/>
              <a:ext cx="1146999" cy="9233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ja-JP" altLang="en-US" sz="1350" b="1" dirty="0">
                <a:solidFill>
                  <a:srgbClr val="FF0000"/>
                </a:solidFill>
              </a:endParaRPr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8E48CD42-DD7E-40C5-9C24-914B354FA7BB}"/>
                </a:ext>
              </a:extLst>
            </p:cNvPr>
            <p:cNvSpPr txBox="1"/>
            <p:nvPr/>
          </p:nvSpPr>
          <p:spPr>
            <a:xfrm>
              <a:off x="10627644" y="1179683"/>
              <a:ext cx="1181242" cy="9233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ja-JP" altLang="en-US" sz="1350" b="1" dirty="0">
                  <a:solidFill>
                    <a:srgbClr val="FF0000"/>
                  </a:solidFill>
                </a:rPr>
                <a:t>モデル</a:t>
              </a:r>
              <a:endParaRPr lang="en-US" altLang="ja-JP" sz="1350" b="1" dirty="0">
                <a:solidFill>
                  <a:srgbClr val="FF0000"/>
                </a:solidFill>
              </a:endParaRPr>
            </a:p>
            <a:p>
              <a:pPr algn="ctr"/>
              <a:r>
                <a:rPr lang="ja-JP" altLang="en-US" sz="1350" b="1" dirty="0">
                  <a:solidFill>
                    <a:srgbClr val="FF0000"/>
                  </a:solidFill>
                </a:rPr>
                <a:t>ファイル</a:t>
              </a: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A4C076C3-97B9-4DE9-8B6F-3CB8EFF4BDBF}"/>
              </a:ext>
            </a:extLst>
          </p:cNvPr>
          <p:cNvGrpSpPr/>
          <p:nvPr/>
        </p:nvGrpSpPr>
        <p:grpSpPr>
          <a:xfrm>
            <a:off x="6650003" y="4100517"/>
            <a:ext cx="966331" cy="1277710"/>
            <a:chOff x="8866670" y="3739346"/>
            <a:chExt cx="1288441" cy="1703594"/>
          </a:xfrm>
        </p:grpSpPr>
        <p:cxnSp>
          <p:nvCxnSpPr>
            <p:cNvPr id="100" name="直線矢印コネクタ 99">
              <a:extLst>
                <a:ext uri="{FF2B5EF4-FFF2-40B4-BE49-F238E27FC236}">
                  <a16:creationId xmlns:a16="http://schemas.microsoft.com/office/drawing/2014/main" id="{EBCB2110-F924-46A6-84FD-AFE6E39ABB4E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>
              <a:off x="9487474" y="3739346"/>
              <a:ext cx="0" cy="136115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5" name="グループ化 114">
              <a:extLst>
                <a:ext uri="{FF2B5EF4-FFF2-40B4-BE49-F238E27FC236}">
                  <a16:creationId xmlns:a16="http://schemas.microsoft.com/office/drawing/2014/main" id="{CCE8C78E-9103-4E2A-A821-8E2B0DCB3987}"/>
                </a:ext>
              </a:extLst>
            </p:cNvPr>
            <p:cNvGrpSpPr/>
            <p:nvPr/>
          </p:nvGrpSpPr>
          <p:grpSpPr>
            <a:xfrm>
              <a:off x="8866670" y="4324694"/>
              <a:ext cx="1288441" cy="1118246"/>
              <a:chOff x="10700889" y="1179683"/>
              <a:chExt cx="1288441" cy="1118246"/>
            </a:xfrm>
          </p:grpSpPr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B76F9916-A8A7-465E-BFDD-01D3B33D9A9D}"/>
                  </a:ext>
                </a:extLst>
              </p:cNvPr>
              <p:cNvSpPr txBox="1"/>
              <p:nvPr/>
            </p:nvSpPr>
            <p:spPr>
              <a:xfrm>
                <a:off x="10881334" y="1374599"/>
                <a:ext cx="1107996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15D3E5A7-928E-461F-BDBC-2E075F31A728}"/>
                  </a:ext>
                </a:extLst>
              </p:cNvPr>
              <p:cNvSpPr txBox="1"/>
              <p:nvPr/>
            </p:nvSpPr>
            <p:spPr>
              <a:xfrm>
                <a:off x="10790943" y="1280128"/>
                <a:ext cx="1107996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1EE21E5C-63D3-4931-83DC-96BCB42FAC4F}"/>
                  </a:ext>
                </a:extLst>
              </p:cNvPr>
              <p:cNvSpPr txBox="1"/>
              <p:nvPr/>
            </p:nvSpPr>
            <p:spPr>
              <a:xfrm>
                <a:off x="10700889" y="1179683"/>
                <a:ext cx="1107996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ja-JP" altLang="en-US" sz="1350" dirty="0"/>
                  <a:t>表示用</a:t>
                </a:r>
                <a:endParaRPr lang="en-US" altLang="ja-JP" sz="1350" dirty="0"/>
              </a:p>
              <a:p>
                <a:pPr algn="ctr"/>
                <a:r>
                  <a:rPr lang="ja-JP" altLang="en-US" sz="1350" dirty="0"/>
                  <a:t>モデル</a:t>
                </a:r>
              </a:p>
            </p:txBody>
          </p:sp>
        </p:grp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D11C712-688F-4A24-91C5-BF3CB4C8F0B7}"/>
              </a:ext>
            </a:extLst>
          </p:cNvPr>
          <p:cNvGrpSpPr/>
          <p:nvPr/>
        </p:nvGrpSpPr>
        <p:grpSpPr>
          <a:xfrm>
            <a:off x="3802483" y="1514268"/>
            <a:ext cx="2484642" cy="3027571"/>
            <a:chOff x="5069977" y="777628"/>
            <a:chExt cx="3312856" cy="4036761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14B091BC-C8F1-4B63-A729-3907FF3E8D80}"/>
                </a:ext>
              </a:extLst>
            </p:cNvPr>
            <p:cNvSpPr/>
            <p:nvPr/>
          </p:nvSpPr>
          <p:spPr>
            <a:xfrm>
              <a:off x="5069977" y="990143"/>
              <a:ext cx="3312856" cy="38242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/>
            </a:p>
          </p:txBody>
        </p: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9C3F37D8-F2A5-42CD-89E0-A8169046633C}"/>
                </a:ext>
              </a:extLst>
            </p:cNvPr>
            <p:cNvGrpSpPr/>
            <p:nvPr/>
          </p:nvGrpSpPr>
          <p:grpSpPr>
            <a:xfrm>
              <a:off x="5290858" y="3549157"/>
              <a:ext cx="2831861" cy="1007071"/>
              <a:chOff x="5647992" y="3704862"/>
              <a:chExt cx="2493779" cy="1007071"/>
            </a:xfrm>
          </p:grpSpPr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426C3760-7B73-448B-A18A-81B96EDACA66}"/>
                  </a:ext>
                </a:extLst>
              </p:cNvPr>
              <p:cNvSpPr txBox="1"/>
              <p:nvPr/>
            </p:nvSpPr>
            <p:spPr>
              <a:xfrm>
                <a:off x="5817709" y="3936925"/>
                <a:ext cx="2324062" cy="7750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5F924F12-6544-4166-A2A3-37E26A495CFF}"/>
                  </a:ext>
                </a:extLst>
              </p:cNvPr>
              <p:cNvSpPr txBox="1"/>
              <p:nvPr/>
            </p:nvSpPr>
            <p:spPr>
              <a:xfrm>
                <a:off x="5738046" y="3815698"/>
                <a:ext cx="2324062" cy="7750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EEC6302-5972-42BB-9AE7-F3923EF2C139}"/>
                  </a:ext>
                </a:extLst>
              </p:cNvPr>
              <p:cNvSpPr txBox="1"/>
              <p:nvPr/>
            </p:nvSpPr>
            <p:spPr>
              <a:xfrm>
                <a:off x="5647992" y="3704862"/>
                <a:ext cx="2324062" cy="7750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ja-JP" altLang="en-US" sz="1350" dirty="0"/>
                  <a:t>環境モデル</a:t>
                </a:r>
              </a:p>
            </p:txBody>
          </p:sp>
        </p:grp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6AC68A2F-E211-4772-9A03-1A208C43AF8A}"/>
                </a:ext>
              </a:extLst>
            </p:cNvPr>
            <p:cNvSpPr txBox="1"/>
            <p:nvPr/>
          </p:nvSpPr>
          <p:spPr>
            <a:xfrm>
              <a:off x="6086962" y="777628"/>
              <a:ext cx="1169551" cy="400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ja-JP" altLang="en-US" sz="1350" dirty="0"/>
                <a:t>仮想世界</a:t>
              </a:r>
            </a:p>
          </p:txBody>
        </p:sp>
        <p:grpSp>
          <p:nvGrpSpPr>
            <p:cNvPr id="143" name="グループ化 142">
              <a:extLst>
                <a:ext uri="{FF2B5EF4-FFF2-40B4-BE49-F238E27FC236}">
                  <a16:creationId xmlns:a16="http://schemas.microsoft.com/office/drawing/2014/main" id="{E8674A4C-155C-4324-B928-108690E13BC5}"/>
                </a:ext>
              </a:extLst>
            </p:cNvPr>
            <p:cNvGrpSpPr/>
            <p:nvPr/>
          </p:nvGrpSpPr>
          <p:grpSpPr>
            <a:xfrm>
              <a:off x="5290858" y="1234261"/>
              <a:ext cx="2852136" cy="2029105"/>
              <a:chOff x="6052644" y="1369184"/>
              <a:chExt cx="2421131" cy="2029105"/>
            </a:xfrm>
          </p:grpSpPr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CA851F13-2EC5-4392-B50C-69F5C2724D45}"/>
                  </a:ext>
                </a:extLst>
              </p:cNvPr>
              <p:cNvSpPr/>
              <p:nvPr/>
            </p:nvSpPr>
            <p:spPr>
              <a:xfrm>
                <a:off x="6252690" y="1776429"/>
                <a:ext cx="2221085" cy="16218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A1D76AE1-7E5A-4493-9058-5C77F5C23116}"/>
                  </a:ext>
                </a:extLst>
              </p:cNvPr>
              <p:cNvSpPr/>
              <p:nvPr/>
            </p:nvSpPr>
            <p:spPr>
              <a:xfrm>
                <a:off x="6152245" y="1675984"/>
                <a:ext cx="2221085" cy="16218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6F7B383C-8E3B-4662-A616-28B4DEA78A77}"/>
                  </a:ext>
                </a:extLst>
              </p:cNvPr>
              <p:cNvSpPr/>
              <p:nvPr/>
            </p:nvSpPr>
            <p:spPr>
              <a:xfrm>
                <a:off x="6052644" y="1553850"/>
                <a:ext cx="2221085" cy="16218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864F2B89-BA5C-4CC9-A838-2ADE5B909B79}"/>
                  </a:ext>
                </a:extLst>
              </p:cNvPr>
              <p:cNvSpPr txBox="1"/>
              <p:nvPr/>
            </p:nvSpPr>
            <p:spPr>
              <a:xfrm>
                <a:off x="6273346" y="1369184"/>
                <a:ext cx="172255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ja-JP" altLang="en-US" sz="1350" dirty="0"/>
                  <a:t>ロボットモデル</a:t>
                </a:r>
              </a:p>
            </p:txBody>
          </p:sp>
        </p:grpSp>
        <p:grpSp>
          <p:nvGrpSpPr>
            <p:cNvPr id="135" name="グループ化 134">
              <a:extLst>
                <a:ext uri="{FF2B5EF4-FFF2-40B4-BE49-F238E27FC236}">
                  <a16:creationId xmlns:a16="http://schemas.microsoft.com/office/drawing/2014/main" id="{FA886CDC-770B-4D9E-A95A-28B3E91A795D}"/>
                </a:ext>
              </a:extLst>
            </p:cNvPr>
            <p:cNvGrpSpPr/>
            <p:nvPr/>
          </p:nvGrpSpPr>
          <p:grpSpPr>
            <a:xfrm>
              <a:off x="5482806" y="1660368"/>
              <a:ext cx="2256807" cy="535651"/>
              <a:chOff x="6306571" y="1753727"/>
              <a:chExt cx="1857343" cy="535651"/>
            </a:xfrm>
          </p:grpSpPr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FE2C14AC-7D37-4086-BEB6-8A325B2E1BFA}"/>
                  </a:ext>
                </a:extLst>
              </p:cNvPr>
              <p:cNvSpPr txBox="1"/>
              <p:nvPr/>
            </p:nvSpPr>
            <p:spPr>
              <a:xfrm>
                <a:off x="6490269" y="1920046"/>
                <a:ext cx="167364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C33BC0E1-6CC0-434B-89D9-44AB6EB14491}"/>
                  </a:ext>
                </a:extLst>
              </p:cNvPr>
              <p:cNvSpPr txBox="1"/>
              <p:nvPr/>
            </p:nvSpPr>
            <p:spPr>
              <a:xfrm>
                <a:off x="6407016" y="1833390"/>
                <a:ext cx="167364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8496AC1-6F47-4372-B395-5CEE0410BCD3}"/>
                  </a:ext>
                </a:extLst>
              </p:cNvPr>
              <p:cNvSpPr txBox="1"/>
              <p:nvPr/>
            </p:nvSpPr>
            <p:spPr>
              <a:xfrm>
                <a:off x="6306571" y="1753727"/>
                <a:ext cx="1704819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ja-JP" altLang="en-US" sz="1350" dirty="0"/>
                  <a:t>リンク／関節</a:t>
                </a:r>
              </a:p>
            </p:txBody>
          </p:sp>
        </p:grp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0E9C8C80-4A8F-41F6-A363-1F3D6D13B703}"/>
                </a:ext>
              </a:extLst>
            </p:cNvPr>
            <p:cNvGrpSpPr/>
            <p:nvPr/>
          </p:nvGrpSpPr>
          <p:grpSpPr>
            <a:xfrm>
              <a:off x="5496716" y="2352880"/>
              <a:ext cx="2239343" cy="535651"/>
              <a:chOff x="6306571" y="1753727"/>
              <a:chExt cx="1857343" cy="535651"/>
            </a:xfrm>
          </p:grpSpPr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003236A1-51BA-4448-8E2A-33AA76619C23}"/>
                  </a:ext>
                </a:extLst>
              </p:cNvPr>
              <p:cNvSpPr txBox="1"/>
              <p:nvPr/>
            </p:nvSpPr>
            <p:spPr>
              <a:xfrm>
                <a:off x="6490269" y="1920046"/>
                <a:ext cx="167364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9AD7E995-4303-46DF-AD98-20531324A164}"/>
                  </a:ext>
                </a:extLst>
              </p:cNvPr>
              <p:cNvSpPr txBox="1"/>
              <p:nvPr/>
            </p:nvSpPr>
            <p:spPr>
              <a:xfrm>
                <a:off x="6407016" y="1833390"/>
                <a:ext cx="167364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3F43686B-91C0-4680-82C0-5113FC0FD4E1}"/>
                  </a:ext>
                </a:extLst>
              </p:cNvPr>
              <p:cNvSpPr txBox="1"/>
              <p:nvPr/>
            </p:nvSpPr>
            <p:spPr>
              <a:xfrm>
                <a:off x="6306571" y="1753727"/>
                <a:ext cx="1704819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ja-JP" altLang="en-US" sz="1350" dirty="0"/>
                  <a:t>デバイス／センサ</a:t>
                </a:r>
              </a:p>
            </p:txBody>
          </p:sp>
        </p:grpSp>
      </p:grp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FF3BD386-DC07-490F-B375-122E5AAB804C}"/>
              </a:ext>
            </a:extLst>
          </p:cNvPr>
          <p:cNvSpPr txBox="1"/>
          <p:nvPr/>
        </p:nvSpPr>
        <p:spPr>
          <a:xfrm>
            <a:off x="5211656" y="5036773"/>
            <a:ext cx="842857" cy="1216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350" dirty="0"/>
              <a:t>3D-CG</a:t>
            </a:r>
          </a:p>
          <a:p>
            <a:pPr algn="ctr"/>
            <a:r>
              <a:rPr lang="ja-JP" altLang="en-US" sz="1350" dirty="0"/>
              <a:t>描画</a:t>
            </a:r>
            <a:endParaRPr lang="en-US" altLang="ja-JP" sz="1350" dirty="0"/>
          </a:p>
          <a:p>
            <a:pPr algn="ctr"/>
            <a:r>
              <a:rPr lang="ja-JP" altLang="en-US" sz="1350" dirty="0"/>
              <a:t>エンジン</a:t>
            </a: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2E636A7C-2946-4E01-B08C-CB0A1BBC00A5}"/>
              </a:ext>
            </a:extLst>
          </p:cNvPr>
          <p:cNvGrpSpPr/>
          <p:nvPr/>
        </p:nvGrpSpPr>
        <p:grpSpPr>
          <a:xfrm>
            <a:off x="6054513" y="5610084"/>
            <a:ext cx="1365169" cy="534905"/>
            <a:chOff x="8034583" y="5752138"/>
            <a:chExt cx="1820225" cy="713206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D984C217-50A7-481D-AF7E-09FED67FD3EC}"/>
                </a:ext>
              </a:extLst>
            </p:cNvPr>
            <p:cNvSpPr txBox="1"/>
            <p:nvPr/>
          </p:nvSpPr>
          <p:spPr>
            <a:xfrm>
              <a:off x="8358232" y="5752138"/>
              <a:ext cx="1496576" cy="7132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ja-JP" altLang="en-US" sz="1350" dirty="0"/>
                <a:t>結果表示用</a:t>
              </a:r>
              <a:endParaRPr lang="en-US" altLang="ja-JP" sz="1350" dirty="0"/>
            </a:p>
            <a:p>
              <a:pPr algn="ctr"/>
              <a:r>
                <a:rPr lang="ja-JP" altLang="en-US" sz="1350" dirty="0"/>
                <a:t>シーン画像</a:t>
              </a:r>
              <a:endParaRPr lang="en-US" altLang="ja-JP" sz="1350" dirty="0"/>
            </a:p>
          </p:txBody>
        </p:sp>
        <p:cxnSp>
          <p:nvCxnSpPr>
            <p:cNvPr id="197" name="直線矢印コネクタ 196">
              <a:extLst>
                <a:ext uri="{FF2B5EF4-FFF2-40B4-BE49-F238E27FC236}">
                  <a16:creationId xmlns:a16="http://schemas.microsoft.com/office/drawing/2014/main" id="{4195B060-C29D-4604-A4F9-DC54A371C0F9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8034583" y="6108741"/>
              <a:ext cx="32364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6245E4B9-5048-4BA6-A5C3-0828882BF603}"/>
              </a:ext>
            </a:extLst>
          </p:cNvPr>
          <p:cNvCxnSpPr>
            <a:cxnSpLocks/>
            <a:stCxn id="152" idx="3"/>
          </p:cNvCxnSpPr>
          <p:nvPr/>
        </p:nvCxnSpPr>
        <p:spPr>
          <a:xfrm>
            <a:off x="4933514" y="5549257"/>
            <a:ext cx="27814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4C2F9011-4CFC-4EF0-990C-19D18B5A07E8}"/>
              </a:ext>
            </a:extLst>
          </p:cNvPr>
          <p:cNvSpPr txBox="1"/>
          <p:nvPr/>
        </p:nvSpPr>
        <p:spPr>
          <a:xfrm>
            <a:off x="1544092" y="4953291"/>
            <a:ext cx="1422554" cy="5453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ja-JP" altLang="en-US" sz="1350" dirty="0"/>
              <a:t>視覚センサ</a:t>
            </a:r>
            <a:endParaRPr lang="en-US" altLang="ja-JP" sz="1350" dirty="0"/>
          </a:p>
          <a:p>
            <a:pPr algn="ctr"/>
            <a:r>
              <a:rPr lang="ja-JP" altLang="en-US" sz="1350" dirty="0"/>
              <a:t>シミュレータ</a:t>
            </a:r>
          </a:p>
        </p:txBody>
      </p:sp>
      <p:sp>
        <p:nvSpPr>
          <p:cNvPr id="228" name="テキスト ボックス 227">
            <a:extLst>
              <a:ext uri="{FF2B5EF4-FFF2-40B4-BE49-F238E27FC236}">
                <a16:creationId xmlns:a16="http://schemas.microsoft.com/office/drawing/2014/main" id="{95F776B8-79A0-470C-8AD0-BD0CB9D7A86F}"/>
              </a:ext>
            </a:extLst>
          </p:cNvPr>
          <p:cNvSpPr txBox="1"/>
          <p:nvPr/>
        </p:nvSpPr>
        <p:spPr>
          <a:xfrm>
            <a:off x="208678" y="3509294"/>
            <a:ext cx="105028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350" b="1" dirty="0">
                <a:solidFill>
                  <a:srgbClr val="0000FF"/>
                </a:solidFill>
              </a:rPr>
              <a:t>シミュレー</a:t>
            </a:r>
            <a:endParaRPr lang="en-US" altLang="ja-JP" sz="1350" b="1" dirty="0">
              <a:solidFill>
                <a:srgbClr val="0000FF"/>
              </a:solidFill>
            </a:endParaRPr>
          </a:p>
          <a:p>
            <a:pPr algn="ctr"/>
            <a:r>
              <a:rPr lang="ja-JP" altLang="en-US" sz="1350" b="1" dirty="0">
                <a:solidFill>
                  <a:srgbClr val="0000FF"/>
                </a:solidFill>
              </a:rPr>
              <a:t>ション</a:t>
            </a:r>
            <a:endParaRPr lang="en-US" altLang="ja-JP" sz="1350" b="1" dirty="0">
              <a:solidFill>
                <a:srgbClr val="0000FF"/>
              </a:solidFill>
            </a:endParaRPr>
          </a:p>
          <a:p>
            <a:pPr algn="ctr"/>
            <a:r>
              <a:rPr lang="ja-JP" altLang="en-US" sz="1350" b="1" dirty="0">
                <a:solidFill>
                  <a:srgbClr val="0000FF"/>
                </a:solidFill>
              </a:rPr>
              <a:t>ループ</a:t>
            </a:r>
          </a:p>
        </p:txBody>
      </p:sp>
      <p:cxnSp>
        <p:nvCxnSpPr>
          <p:cNvPr id="231" name="コネクタ: カギ線 230">
            <a:extLst>
              <a:ext uri="{FF2B5EF4-FFF2-40B4-BE49-F238E27FC236}">
                <a16:creationId xmlns:a16="http://schemas.microsoft.com/office/drawing/2014/main" id="{C81346F9-761C-4BEB-9291-DED351B83AD4}"/>
              </a:ext>
            </a:extLst>
          </p:cNvPr>
          <p:cNvCxnSpPr>
            <a:cxnSpLocks/>
            <a:stCxn id="85" idx="3"/>
            <a:endCxn id="20" idx="1"/>
          </p:cNvCxnSpPr>
          <p:nvPr/>
        </p:nvCxnSpPr>
        <p:spPr>
          <a:xfrm>
            <a:off x="3062703" y="2165712"/>
            <a:ext cx="905441" cy="4377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矢印コネクタ 237">
            <a:extLst>
              <a:ext uri="{FF2B5EF4-FFF2-40B4-BE49-F238E27FC236}">
                <a16:creationId xmlns:a16="http://schemas.microsoft.com/office/drawing/2014/main" id="{55293D17-2674-4B29-8D6E-A841878188D6}"/>
              </a:ext>
            </a:extLst>
          </p:cNvPr>
          <p:cNvCxnSpPr>
            <a:cxnSpLocks/>
          </p:cNvCxnSpPr>
          <p:nvPr/>
        </p:nvCxnSpPr>
        <p:spPr>
          <a:xfrm>
            <a:off x="3221420" y="3574048"/>
            <a:ext cx="581063" cy="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AC696703-E188-4020-BEB4-801924E30123}"/>
              </a:ext>
            </a:extLst>
          </p:cNvPr>
          <p:cNvGrpSpPr/>
          <p:nvPr/>
        </p:nvGrpSpPr>
        <p:grpSpPr>
          <a:xfrm>
            <a:off x="7826264" y="4292709"/>
            <a:ext cx="1027832" cy="1386847"/>
            <a:chOff x="10700890" y="822854"/>
            <a:chExt cx="1370446" cy="1475075"/>
          </a:xfrm>
        </p:grpSpPr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66FEEEF5-2E20-4877-ABCE-8A4DFEA75D14}"/>
                </a:ext>
              </a:extLst>
            </p:cNvPr>
            <p:cNvSpPr txBox="1"/>
            <p:nvPr/>
          </p:nvSpPr>
          <p:spPr>
            <a:xfrm>
              <a:off x="10963340" y="1077733"/>
              <a:ext cx="1107996" cy="12201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ja-JP" altLang="en-US" sz="1350" dirty="0"/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449E5090-671D-4978-BF07-05B7B3116ABC}"/>
                </a:ext>
              </a:extLst>
            </p:cNvPr>
            <p:cNvSpPr txBox="1"/>
            <p:nvPr/>
          </p:nvSpPr>
          <p:spPr>
            <a:xfrm>
              <a:off x="10834682" y="917325"/>
              <a:ext cx="1133100" cy="12861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ja-JP" altLang="en-US" sz="1350" dirty="0"/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4FEEB623-0109-421D-AB25-B3BE3659EEEC}"/>
                </a:ext>
              </a:extLst>
            </p:cNvPr>
            <p:cNvSpPr txBox="1"/>
            <p:nvPr/>
          </p:nvSpPr>
          <p:spPr>
            <a:xfrm>
              <a:off x="10700890" y="822854"/>
              <a:ext cx="1179152" cy="1280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ja-JP" altLang="en-US" sz="1350" dirty="0"/>
                <a:t>アプリケーション機能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86138C7-5214-4FDE-8FF7-D46586EE6CE7}"/>
              </a:ext>
            </a:extLst>
          </p:cNvPr>
          <p:cNvGrpSpPr/>
          <p:nvPr/>
        </p:nvGrpSpPr>
        <p:grpSpPr>
          <a:xfrm>
            <a:off x="1354234" y="2813243"/>
            <a:ext cx="1867186" cy="1663223"/>
            <a:chOff x="1805645" y="2383843"/>
            <a:chExt cx="2489581" cy="2091771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2947080-C99C-4BCB-A4EE-05345FAA7C6D}"/>
                </a:ext>
              </a:extLst>
            </p:cNvPr>
            <p:cNvSpPr/>
            <p:nvPr/>
          </p:nvSpPr>
          <p:spPr>
            <a:xfrm>
              <a:off x="1805645" y="2525120"/>
              <a:ext cx="2489581" cy="19504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/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4414F118-893C-4B9D-B58E-09C87A7A0318}"/>
                </a:ext>
              </a:extLst>
            </p:cNvPr>
            <p:cNvSpPr/>
            <p:nvPr/>
          </p:nvSpPr>
          <p:spPr>
            <a:xfrm>
              <a:off x="2259418" y="2383843"/>
              <a:ext cx="1650885" cy="2903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350" dirty="0">
                  <a:solidFill>
                    <a:schemeClr val="tx1"/>
                  </a:solidFill>
                </a:rPr>
                <a:t>物理エンジン</a:t>
              </a:r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29F6769-B408-4B7F-819E-4C11F4D87E5D}"/>
              </a:ext>
            </a:extLst>
          </p:cNvPr>
          <p:cNvSpPr txBox="1"/>
          <p:nvPr/>
        </p:nvSpPr>
        <p:spPr>
          <a:xfrm>
            <a:off x="1520660" y="3087619"/>
            <a:ext cx="1531550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350" dirty="0"/>
              <a:t>干渉検出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2ADC291-8DA1-4469-9818-7E76534295BE}"/>
              </a:ext>
            </a:extLst>
          </p:cNvPr>
          <p:cNvSpPr txBox="1"/>
          <p:nvPr/>
        </p:nvSpPr>
        <p:spPr>
          <a:xfrm>
            <a:off x="1520660" y="3461970"/>
            <a:ext cx="1531550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350" dirty="0"/>
              <a:t>接触／拘束力</a:t>
            </a:r>
            <a:endParaRPr lang="en-US" altLang="ja-JP" sz="1350" dirty="0"/>
          </a:p>
          <a:p>
            <a:pPr algn="ctr"/>
            <a:r>
              <a:rPr lang="ja-JP" altLang="en-US" sz="1350" dirty="0"/>
              <a:t>計算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AF6524D-4D7F-42B7-90F5-7060764E0A67}"/>
              </a:ext>
            </a:extLst>
          </p:cNvPr>
          <p:cNvSpPr txBox="1"/>
          <p:nvPr/>
        </p:nvSpPr>
        <p:spPr>
          <a:xfrm>
            <a:off x="1520659" y="4060876"/>
            <a:ext cx="1524724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350" dirty="0"/>
              <a:t>順動力学計算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00353A0C-1E7B-4C97-9D26-774C4D72D9A4}"/>
              </a:ext>
            </a:extLst>
          </p:cNvPr>
          <p:cNvSpPr txBox="1"/>
          <p:nvPr/>
        </p:nvSpPr>
        <p:spPr>
          <a:xfrm>
            <a:off x="465617" y="5816278"/>
            <a:ext cx="5565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100" b="1" dirty="0">
                <a:solidFill>
                  <a:srgbClr val="0000FF"/>
                </a:solidFill>
              </a:rPr>
              <a:t>⊿</a:t>
            </a:r>
            <a:r>
              <a:rPr lang="en-US" altLang="ja-JP" sz="2100" b="1" dirty="0">
                <a:solidFill>
                  <a:srgbClr val="0000FF"/>
                </a:solidFill>
              </a:rPr>
              <a:t>t</a:t>
            </a:r>
            <a:endParaRPr lang="ja-JP" altLang="en-US" sz="2100" b="1" dirty="0">
              <a:solidFill>
                <a:srgbClr val="0000FF"/>
              </a:solidFill>
            </a:endParaRP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B259F9A1-A46D-4D61-88D4-8A80CB775A8A}"/>
              </a:ext>
            </a:extLst>
          </p:cNvPr>
          <p:cNvGrpSpPr/>
          <p:nvPr/>
        </p:nvGrpSpPr>
        <p:grpSpPr>
          <a:xfrm>
            <a:off x="3713411" y="5751524"/>
            <a:ext cx="1284315" cy="475626"/>
            <a:chOff x="4951215" y="5940719"/>
            <a:chExt cx="1712420" cy="634168"/>
          </a:xfrm>
        </p:grpSpPr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0DAA780C-89A3-40D4-ADA2-18DD8A0477D0}"/>
                </a:ext>
              </a:extLst>
            </p:cNvPr>
            <p:cNvSpPr txBox="1"/>
            <p:nvPr/>
          </p:nvSpPr>
          <p:spPr>
            <a:xfrm>
              <a:off x="4951215" y="6113229"/>
              <a:ext cx="1712420" cy="461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ja-JP" altLang="en-US" sz="1350" dirty="0"/>
                <a:t>再生マネージャ</a:t>
              </a:r>
            </a:p>
          </p:txBody>
        </p:sp>
        <p:cxnSp>
          <p:nvCxnSpPr>
            <p:cNvPr id="101" name="直線矢印コネクタ 100">
              <a:extLst>
                <a:ext uri="{FF2B5EF4-FFF2-40B4-BE49-F238E27FC236}">
                  <a16:creationId xmlns:a16="http://schemas.microsoft.com/office/drawing/2014/main" id="{A77A4BD0-4AE6-405E-ABE2-E0789FB62CEC}"/>
                </a:ext>
              </a:extLst>
            </p:cNvPr>
            <p:cNvCxnSpPr>
              <a:cxnSpLocks/>
              <a:stCxn id="94" idx="0"/>
              <a:endCxn id="152" idx="2"/>
            </p:cNvCxnSpPr>
            <p:nvPr/>
          </p:nvCxnSpPr>
          <p:spPr>
            <a:xfrm flipV="1">
              <a:off x="5807426" y="5940719"/>
              <a:ext cx="1" cy="17251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DD90CEAF-A144-4565-9F7E-F8DAE87D8483}"/>
              </a:ext>
            </a:extLst>
          </p:cNvPr>
          <p:cNvGrpSpPr/>
          <p:nvPr/>
        </p:nvGrpSpPr>
        <p:grpSpPr>
          <a:xfrm>
            <a:off x="3151289" y="5346991"/>
            <a:ext cx="1782226" cy="738440"/>
            <a:chOff x="4201718" y="5401346"/>
            <a:chExt cx="2376301" cy="984587"/>
          </a:xfrm>
        </p:grpSpPr>
        <p:sp>
          <p:nvSpPr>
            <p:cNvPr id="152" name="テキスト ボックス 151">
              <a:extLst>
                <a:ext uri="{FF2B5EF4-FFF2-40B4-BE49-F238E27FC236}">
                  <a16:creationId xmlns:a16="http://schemas.microsoft.com/office/drawing/2014/main" id="{0541B8A9-4BDE-471C-9FDE-42DBFBDC81AD}"/>
                </a:ext>
              </a:extLst>
            </p:cNvPr>
            <p:cNvSpPr txBox="1"/>
            <p:nvPr/>
          </p:nvSpPr>
          <p:spPr>
            <a:xfrm>
              <a:off x="5036831" y="5401346"/>
              <a:ext cx="1541188" cy="5393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ja-JP" altLang="en-US" sz="1350" dirty="0">
                  <a:latin typeface="+mn-ea"/>
                </a:rPr>
                <a:t>ログ</a:t>
              </a:r>
              <a:r>
                <a:rPr lang="en-US" altLang="ja-JP" sz="1350" dirty="0">
                  <a:latin typeface="+mn-ea"/>
                </a:rPr>
                <a:t>(</a:t>
              </a:r>
              <a:r>
                <a:rPr lang="ja-JP" altLang="en-US" sz="1350" dirty="0">
                  <a:latin typeface="+mn-ea"/>
                </a:rPr>
                <a:t>時系列</a:t>
              </a:r>
              <a:r>
                <a:rPr lang="en-US" altLang="ja-JP" sz="1350" dirty="0">
                  <a:latin typeface="+mn-ea"/>
                </a:rPr>
                <a:t>)</a:t>
              </a:r>
              <a:endParaRPr lang="ja-JP" altLang="en-US" sz="1350" dirty="0">
                <a:latin typeface="+mn-ea"/>
              </a:endParaRPr>
            </a:p>
          </p:txBody>
        </p:sp>
        <p:sp>
          <p:nvSpPr>
            <p:cNvPr id="119" name="フリーフォーム: 図形 118">
              <a:extLst>
                <a:ext uri="{FF2B5EF4-FFF2-40B4-BE49-F238E27FC236}">
                  <a16:creationId xmlns:a16="http://schemas.microsoft.com/office/drawing/2014/main" id="{343E1ECB-BC8D-4218-B8BB-8145AAC9CF2C}"/>
                </a:ext>
              </a:extLst>
            </p:cNvPr>
            <p:cNvSpPr/>
            <p:nvPr/>
          </p:nvSpPr>
          <p:spPr>
            <a:xfrm rot="10800000" flipH="1" flipV="1">
              <a:off x="4201718" y="5671035"/>
              <a:ext cx="843475" cy="714898"/>
            </a:xfrm>
            <a:custGeom>
              <a:avLst/>
              <a:gdLst>
                <a:gd name="connsiteX0" fmla="*/ 914400 w 914400"/>
                <a:gd name="connsiteY0" fmla="*/ 0 h 1787236"/>
                <a:gd name="connsiteX1" fmla="*/ 581890 w 914400"/>
                <a:gd name="connsiteY1" fmla="*/ 0 h 1787236"/>
                <a:gd name="connsiteX2" fmla="*/ 581890 w 914400"/>
                <a:gd name="connsiteY2" fmla="*/ 1787236 h 1787236"/>
                <a:gd name="connsiteX3" fmla="*/ 0 w 914400"/>
                <a:gd name="connsiteY3" fmla="*/ 1787236 h 1787236"/>
                <a:gd name="connsiteX0" fmla="*/ 914400 w 914400"/>
                <a:gd name="connsiteY0" fmla="*/ 0 h 1787236"/>
                <a:gd name="connsiteX1" fmla="*/ 581890 w 914400"/>
                <a:gd name="connsiteY1" fmla="*/ 0 h 1787236"/>
                <a:gd name="connsiteX2" fmla="*/ 489159 w 914400"/>
                <a:gd name="connsiteY2" fmla="*/ 1787236 h 1787236"/>
                <a:gd name="connsiteX3" fmla="*/ 0 w 914400"/>
                <a:gd name="connsiteY3" fmla="*/ 1787236 h 1787236"/>
                <a:gd name="connsiteX0" fmla="*/ 914400 w 914400"/>
                <a:gd name="connsiteY0" fmla="*/ 0 h 1787236"/>
                <a:gd name="connsiteX1" fmla="*/ 489159 w 914400"/>
                <a:gd name="connsiteY1" fmla="*/ 0 h 1787236"/>
                <a:gd name="connsiteX2" fmla="*/ 489159 w 914400"/>
                <a:gd name="connsiteY2" fmla="*/ 1787236 h 1787236"/>
                <a:gd name="connsiteX3" fmla="*/ 0 w 914400"/>
                <a:gd name="connsiteY3" fmla="*/ 1787236 h 1787236"/>
                <a:gd name="connsiteX0" fmla="*/ 914400 w 914400"/>
                <a:gd name="connsiteY0" fmla="*/ 0 h 1787236"/>
                <a:gd name="connsiteX1" fmla="*/ 489159 w 914400"/>
                <a:gd name="connsiteY1" fmla="*/ 0 h 1787236"/>
                <a:gd name="connsiteX2" fmla="*/ 573735 w 914400"/>
                <a:gd name="connsiteY2" fmla="*/ 1787236 h 1787236"/>
                <a:gd name="connsiteX3" fmla="*/ 0 w 914400"/>
                <a:gd name="connsiteY3" fmla="*/ 1787236 h 1787236"/>
                <a:gd name="connsiteX0" fmla="*/ 914400 w 914400"/>
                <a:gd name="connsiteY0" fmla="*/ 0 h 1787236"/>
                <a:gd name="connsiteX1" fmla="*/ 573735 w 914400"/>
                <a:gd name="connsiteY1" fmla="*/ 0 h 1787236"/>
                <a:gd name="connsiteX2" fmla="*/ 573735 w 914400"/>
                <a:gd name="connsiteY2" fmla="*/ 1787236 h 1787236"/>
                <a:gd name="connsiteX3" fmla="*/ 0 w 914400"/>
                <a:gd name="connsiteY3" fmla="*/ 1787236 h 178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1787236">
                  <a:moveTo>
                    <a:pt x="914400" y="0"/>
                  </a:moveTo>
                  <a:lnTo>
                    <a:pt x="573735" y="0"/>
                  </a:lnTo>
                  <a:lnTo>
                    <a:pt x="573735" y="1787236"/>
                  </a:lnTo>
                  <a:lnTo>
                    <a:pt x="0" y="178723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/>
            </a:p>
          </p:txBody>
        </p:sp>
      </p:grp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5E6192A1-EE47-481A-8705-8933D8A419E4}"/>
              </a:ext>
            </a:extLst>
          </p:cNvPr>
          <p:cNvCxnSpPr>
            <a:cxnSpLocks/>
            <a:stCxn id="208" idx="3"/>
          </p:cNvCxnSpPr>
          <p:nvPr/>
        </p:nvCxnSpPr>
        <p:spPr>
          <a:xfrm>
            <a:off x="2966647" y="5225980"/>
            <a:ext cx="2245010" cy="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8F8973BD-9BB3-4161-8EA5-9D82021A3331}"/>
              </a:ext>
            </a:extLst>
          </p:cNvPr>
          <p:cNvCxnSpPr>
            <a:cxnSpLocks/>
            <a:stCxn id="118" idx="1"/>
          </p:cNvCxnSpPr>
          <p:nvPr/>
        </p:nvCxnSpPr>
        <p:spPr>
          <a:xfrm rot="10800000" flipV="1">
            <a:off x="6054514" y="4885750"/>
            <a:ext cx="595490" cy="498035"/>
          </a:xfrm>
          <a:prstGeom prst="bentConnector3">
            <a:avLst>
              <a:gd name="adj1" fmla="val 5295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0E0006F6-3DA3-4380-963B-266718566CE2}"/>
              </a:ext>
            </a:extLst>
          </p:cNvPr>
          <p:cNvGrpSpPr/>
          <p:nvPr/>
        </p:nvGrpSpPr>
        <p:grpSpPr>
          <a:xfrm>
            <a:off x="5930502" y="2603441"/>
            <a:ext cx="1766043" cy="1497076"/>
            <a:chOff x="7907337" y="1776075"/>
            <a:chExt cx="2354724" cy="1996098"/>
          </a:xfrm>
        </p:grpSpPr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BFAA8A06-F90E-4487-B474-E8E70FA6E849}"/>
                </a:ext>
              </a:extLst>
            </p:cNvPr>
            <p:cNvSpPr txBox="1"/>
            <p:nvPr/>
          </p:nvSpPr>
          <p:spPr>
            <a:xfrm>
              <a:off x="9049644" y="2787005"/>
              <a:ext cx="875660" cy="985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ja-JP" altLang="en-US" sz="1350" dirty="0"/>
                <a:t>モデル</a:t>
              </a:r>
              <a:endParaRPr lang="en-US" altLang="ja-JP" sz="1350" dirty="0"/>
            </a:p>
            <a:p>
              <a:pPr algn="ctr"/>
              <a:r>
                <a:rPr lang="ja-JP" altLang="en-US" sz="1350" dirty="0"/>
                <a:t>ローダ</a:t>
              </a:r>
            </a:p>
          </p:txBody>
        </p: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A3B09088-901D-4951-943E-852F7AEB08DE}"/>
                </a:ext>
              </a:extLst>
            </p:cNvPr>
            <p:cNvCxnSpPr>
              <a:cxnSpLocks/>
              <a:stCxn id="114" idx="1"/>
            </p:cNvCxnSpPr>
            <p:nvPr/>
          </p:nvCxnSpPr>
          <p:spPr>
            <a:xfrm flipH="1">
              <a:off x="9925304" y="3144079"/>
              <a:ext cx="33675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コネクタ: カギ線 119">
              <a:extLst>
                <a:ext uri="{FF2B5EF4-FFF2-40B4-BE49-F238E27FC236}">
                  <a16:creationId xmlns:a16="http://schemas.microsoft.com/office/drawing/2014/main" id="{3943C45F-CF98-40F4-B4E7-DED5D64951F3}"/>
                </a:ext>
              </a:extLst>
            </p:cNvPr>
            <p:cNvCxnSpPr>
              <a:cxnSpLocks/>
              <a:stCxn id="32" idx="1"/>
              <a:endCxn id="20" idx="3"/>
            </p:cNvCxnSpPr>
            <p:nvPr/>
          </p:nvCxnSpPr>
          <p:spPr>
            <a:xfrm rot="10800000">
              <a:off x="7907337" y="1776075"/>
              <a:ext cx="1142307" cy="15035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90D5C065-CB9D-4DE2-B7D3-6CC29AD798CA}"/>
              </a:ext>
            </a:extLst>
          </p:cNvPr>
          <p:cNvGrpSpPr/>
          <p:nvPr/>
        </p:nvGrpSpPr>
        <p:grpSpPr>
          <a:xfrm>
            <a:off x="6814121" y="2333341"/>
            <a:ext cx="1517383" cy="571323"/>
            <a:chOff x="9008960" y="1743988"/>
            <a:chExt cx="2023176" cy="761769"/>
          </a:xfrm>
        </p:grpSpPr>
        <p:sp>
          <p:nvSpPr>
            <p:cNvPr id="156" name="テキスト ボックス 155">
              <a:extLst>
                <a:ext uri="{FF2B5EF4-FFF2-40B4-BE49-F238E27FC236}">
                  <a16:creationId xmlns:a16="http://schemas.microsoft.com/office/drawing/2014/main" id="{92A9B237-53A6-4F8B-A157-605461DA16A0}"/>
                </a:ext>
              </a:extLst>
            </p:cNvPr>
            <p:cNvSpPr txBox="1"/>
            <p:nvPr/>
          </p:nvSpPr>
          <p:spPr>
            <a:xfrm>
              <a:off x="9574611" y="1743988"/>
              <a:ext cx="1457525" cy="5949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ja-JP" altLang="en-US" sz="1350" dirty="0"/>
                <a:t>プロジェクト</a:t>
              </a:r>
              <a:endParaRPr lang="en-US" altLang="ja-JP" sz="1350" dirty="0"/>
            </a:p>
            <a:p>
              <a:pPr algn="ctr"/>
              <a:r>
                <a:rPr lang="ja-JP" altLang="en-US" sz="1350" dirty="0"/>
                <a:t>マネージャ</a:t>
              </a:r>
            </a:p>
          </p:txBody>
        </p:sp>
        <p:sp>
          <p:nvSpPr>
            <p:cNvPr id="95" name="矢印: 左右 94">
              <a:extLst>
                <a:ext uri="{FF2B5EF4-FFF2-40B4-BE49-F238E27FC236}">
                  <a16:creationId xmlns:a16="http://schemas.microsoft.com/office/drawing/2014/main" id="{C571872F-1A51-4AF6-861A-19838A326B8E}"/>
                </a:ext>
              </a:extLst>
            </p:cNvPr>
            <p:cNvSpPr/>
            <p:nvPr/>
          </p:nvSpPr>
          <p:spPr>
            <a:xfrm rot="8100000">
              <a:off x="9008960" y="2239007"/>
              <a:ext cx="526770" cy="266750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65E65EAA-991E-4EE4-99DF-11A0679F3D48}"/>
              </a:ext>
            </a:extLst>
          </p:cNvPr>
          <p:cNvGrpSpPr/>
          <p:nvPr/>
        </p:nvGrpSpPr>
        <p:grpSpPr>
          <a:xfrm>
            <a:off x="121442" y="1177033"/>
            <a:ext cx="8933139" cy="5338579"/>
            <a:chOff x="161923" y="212803"/>
            <a:chExt cx="11910853" cy="6546198"/>
          </a:xfrm>
        </p:grpSpPr>
        <p:sp>
          <p:nvSpPr>
            <p:cNvPr id="66" name="四角形: 角を丸くする 65">
              <a:extLst>
                <a:ext uri="{FF2B5EF4-FFF2-40B4-BE49-F238E27FC236}">
                  <a16:creationId xmlns:a16="http://schemas.microsoft.com/office/drawing/2014/main" id="{8CF482EF-19DB-493A-9F54-51DE020C0472}"/>
                </a:ext>
              </a:extLst>
            </p:cNvPr>
            <p:cNvSpPr/>
            <p:nvPr/>
          </p:nvSpPr>
          <p:spPr>
            <a:xfrm>
              <a:off x="161923" y="538576"/>
              <a:ext cx="11873275" cy="6220425"/>
            </a:xfrm>
            <a:prstGeom prst="roundRect">
              <a:avLst>
                <a:gd name="adj" fmla="val 1065"/>
              </a:avLst>
            </a:prstGeom>
            <a:noFill/>
            <a:ln w="127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173A0FCE-C67D-4A0B-B339-0E78882B3B94}"/>
                </a:ext>
              </a:extLst>
            </p:cNvPr>
            <p:cNvSpPr/>
            <p:nvPr/>
          </p:nvSpPr>
          <p:spPr>
            <a:xfrm>
              <a:off x="8979433" y="538576"/>
              <a:ext cx="3055766" cy="2015045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00A052A5-EE80-4ADE-9332-7B0B8F2DA0CF}"/>
                </a:ext>
              </a:extLst>
            </p:cNvPr>
            <p:cNvSpPr/>
            <p:nvPr/>
          </p:nvSpPr>
          <p:spPr>
            <a:xfrm>
              <a:off x="8999208" y="475952"/>
              <a:ext cx="2930088" cy="82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A2F18DAE-73F3-469A-9543-E5A58CAD9978}"/>
                </a:ext>
              </a:extLst>
            </p:cNvPr>
            <p:cNvSpPr/>
            <p:nvPr/>
          </p:nvSpPr>
          <p:spPr>
            <a:xfrm>
              <a:off x="11808001" y="447841"/>
              <a:ext cx="264775" cy="20904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64" name="テキスト ボックス 163">
              <a:extLst>
                <a:ext uri="{FF2B5EF4-FFF2-40B4-BE49-F238E27FC236}">
                  <a16:creationId xmlns:a16="http://schemas.microsoft.com/office/drawing/2014/main" id="{4FA0380A-1F86-4F93-BDD8-B6E2E26F4567}"/>
                </a:ext>
              </a:extLst>
            </p:cNvPr>
            <p:cNvSpPr txBox="1"/>
            <p:nvPr/>
          </p:nvSpPr>
          <p:spPr>
            <a:xfrm>
              <a:off x="7511904" y="212803"/>
              <a:ext cx="163121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350" b="1" dirty="0">
                  <a:solidFill>
                    <a:srgbClr val="00B050"/>
                  </a:solidFill>
                </a:rPr>
                <a:t>プロジェクト</a:t>
              </a:r>
            </a:p>
          </p:txBody>
        </p:sp>
      </p:grpSp>
      <p:sp>
        <p:nvSpPr>
          <p:cNvPr id="248" name="テキスト ボックス 247">
            <a:extLst>
              <a:ext uri="{FF2B5EF4-FFF2-40B4-BE49-F238E27FC236}">
                <a16:creationId xmlns:a16="http://schemas.microsoft.com/office/drawing/2014/main" id="{E883782D-16EE-44CB-980B-672AE623B334}"/>
              </a:ext>
            </a:extLst>
          </p:cNvPr>
          <p:cNvSpPr txBox="1"/>
          <p:nvPr/>
        </p:nvSpPr>
        <p:spPr>
          <a:xfrm>
            <a:off x="7819885" y="5825329"/>
            <a:ext cx="6431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350" b="1" dirty="0">
                <a:solidFill>
                  <a:schemeClr val="accent2"/>
                </a:solidFill>
              </a:rPr>
              <a:t>GUI /</a:t>
            </a:r>
            <a:endParaRPr lang="ja-JP" altLang="en-US" sz="1350" b="1" dirty="0">
              <a:solidFill>
                <a:schemeClr val="accent2"/>
              </a:solidFill>
            </a:endParaRPr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2CB465FD-5854-45D6-B40E-605E75F3594F}"/>
              </a:ext>
            </a:extLst>
          </p:cNvPr>
          <p:cNvSpPr/>
          <p:nvPr/>
        </p:nvSpPr>
        <p:spPr>
          <a:xfrm>
            <a:off x="2968228" y="2813092"/>
            <a:ext cx="1146572" cy="2315064"/>
          </a:xfrm>
          <a:custGeom>
            <a:avLst/>
            <a:gdLst>
              <a:gd name="connsiteX0" fmla="*/ 0 w 1528762"/>
              <a:gd name="connsiteY0" fmla="*/ 2876550 h 2876550"/>
              <a:gd name="connsiteX1" fmla="*/ 833437 w 1528762"/>
              <a:gd name="connsiteY1" fmla="*/ 2876550 h 2876550"/>
              <a:gd name="connsiteX2" fmla="*/ 833437 w 1528762"/>
              <a:gd name="connsiteY2" fmla="*/ 0 h 2876550"/>
              <a:gd name="connsiteX3" fmla="*/ 1528762 w 1528762"/>
              <a:gd name="connsiteY3" fmla="*/ 0 h 287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8762" h="2876550">
                <a:moveTo>
                  <a:pt x="0" y="2876550"/>
                </a:moveTo>
                <a:lnTo>
                  <a:pt x="833437" y="2876550"/>
                </a:lnTo>
                <a:lnTo>
                  <a:pt x="833437" y="0"/>
                </a:lnTo>
                <a:lnTo>
                  <a:pt x="1528762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454876E5-676A-464E-9A61-EC8DD3F26057}"/>
              </a:ext>
            </a:extLst>
          </p:cNvPr>
          <p:cNvSpPr txBox="1"/>
          <p:nvPr/>
        </p:nvSpPr>
        <p:spPr>
          <a:xfrm>
            <a:off x="7438210" y="6050076"/>
            <a:ext cx="15696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350" b="1" dirty="0">
                <a:solidFill>
                  <a:schemeClr val="accent2"/>
                </a:solidFill>
              </a:rPr>
              <a:t>スクリプティング</a:t>
            </a: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CE57D65F-8E4F-4DE8-9524-4A141DB597FB}"/>
              </a:ext>
            </a:extLst>
          </p:cNvPr>
          <p:cNvGrpSpPr/>
          <p:nvPr/>
        </p:nvGrpSpPr>
        <p:grpSpPr>
          <a:xfrm>
            <a:off x="7168521" y="1593680"/>
            <a:ext cx="1357177" cy="743771"/>
            <a:chOff x="9459627" y="757759"/>
            <a:chExt cx="1809569" cy="991693"/>
          </a:xfrm>
        </p:grpSpPr>
        <p:grpSp>
          <p:nvGrpSpPr>
            <p:cNvPr id="142" name="グループ化 141">
              <a:extLst>
                <a:ext uri="{FF2B5EF4-FFF2-40B4-BE49-F238E27FC236}">
                  <a16:creationId xmlns:a16="http://schemas.microsoft.com/office/drawing/2014/main" id="{5870EF17-CA36-4790-95A4-1F2029FA66A5}"/>
                </a:ext>
              </a:extLst>
            </p:cNvPr>
            <p:cNvGrpSpPr/>
            <p:nvPr/>
          </p:nvGrpSpPr>
          <p:grpSpPr>
            <a:xfrm>
              <a:off x="9459627" y="757759"/>
              <a:ext cx="1809569" cy="782579"/>
              <a:chOff x="10659401" y="1130419"/>
              <a:chExt cx="1268331" cy="1155194"/>
            </a:xfrm>
          </p:grpSpPr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4E48F288-00D4-4F81-8494-9D8BD71E72A2}"/>
                  </a:ext>
                </a:extLst>
              </p:cNvPr>
              <p:cNvSpPr txBox="1"/>
              <p:nvPr/>
            </p:nvSpPr>
            <p:spPr>
              <a:xfrm>
                <a:off x="10819736" y="1362283"/>
                <a:ext cx="1107996" cy="92333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prstDash val="dash"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ja-JP" altLang="en-US" sz="13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F0076036-96DA-4A77-935A-50745DFB2091}"/>
                  </a:ext>
                </a:extLst>
              </p:cNvPr>
              <p:cNvSpPr txBox="1"/>
              <p:nvPr/>
            </p:nvSpPr>
            <p:spPr>
              <a:xfrm>
                <a:off x="10724668" y="1249336"/>
                <a:ext cx="1143471" cy="9233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ja-JP" altLang="en-US" sz="13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DE9BFABB-6368-4270-80A8-41316E0B3848}"/>
                  </a:ext>
                </a:extLst>
              </p:cNvPr>
              <p:cNvSpPr txBox="1"/>
              <p:nvPr/>
            </p:nvSpPr>
            <p:spPr>
              <a:xfrm>
                <a:off x="10659401" y="1130419"/>
                <a:ext cx="1143324" cy="92332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ja-JP" altLang="en-US" sz="1350" b="1" dirty="0">
                    <a:solidFill>
                      <a:srgbClr val="FF0000"/>
                    </a:solidFill>
                  </a:rPr>
                  <a:t>プロジェクト</a:t>
                </a:r>
                <a:endParaRPr lang="en-US" altLang="ja-JP" sz="1350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ja-JP" altLang="en-US" sz="1350" b="1" dirty="0">
                    <a:solidFill>
                      <a:srgbClr val="FF0000"/>
                    </a:solidFill>
                  </a:rPr>
                  <a:t>ファイル</a:t>
                </a:r>
              </a:p>
            </p:txBody>
          </p:sp>
        </p:grpSp>
        <p:cxnSp>
          <p:nvCxnSpPr>
            <p:cNvPr id="157" name="直線矢印コネクタ 156">
              <a:extLst>
                <a:ext uri="{FF2B5EF4-FFF2-40B4-BE49-F238E27FC236}">
                  <a16:creationId xmlns:a16="http://schemas.microsoft.com/office/drawing/2014/main" id="{6699EAA7-B03F-4D89-964A-8D1864E715DD}"/>
                </a:ext>
              </a:extLst>
            </p:cNvPr>
            <p:cNvCxnSpPr>
              <a:cxnSpLocks/>
              <a:stCxn id="146" idx="2"/>
              <a:endCxn id="156" idx="0"/>
            </p:cNvCxnSpPr>
            <p:nvPr/>
          </p:nvCxnSpPr>
          <p:spPr>
            <a:xfrm>
              <a:off x="10275236" y="1383262"/>
              <a:ext cx="6271" cy="36619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310013EE-F0A5-48EC-9058-35A1F4E8C318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5947496" y="3883543"/>
            <a:ext cx="83784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9307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54D145-8A4F-0CDB-DB97-4E2BE255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マニュアルの関連ページ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42856C-C848-0A77-55B5-A3353B7E9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8537"/>
            <a:ext cx="7886700" cy="4351338"/>
          </a:xfrm>
        </p:spPr>
        <p:txBody>
          <a:bodyPr/>
          <a:lstStyle/>
          <a:p>
            <a:r>
              <a:rPr kumimoji="1" lang="ja-JP" altLang="en-US" dirty="0"/>
              <a:t>コントローラの実装（とそれに続くページ）</a:t>
            </a:r>
            <a:endParaRPr kumimoji="1" lang="en-US" altLang="ja-JP" dirty="0"/>
          </a:p>
          <a:p>
            <a:pPr lvl="1"/>
            <a:r>
              <a:rPr kumimoji="1" lang="en-US" altLang="ja-JP" dirty="0">
                <a:hlinkClick r:id="rId2"/>
              </a:rPr>
              <a:t>https://choreonoid.org/ja/documents/latest/simulation/howto-implement-controller.html</a:t>
            </a:r>
            <a:endParaRPr kumimoji="1" lang="en-US" altLang="ja-JP" dirty="0"/>
          </a:p>
          <a:p>
            <a:r>
              <a:rPr kumimoji="1" lang="en-US" altLang="ja-JP" dirty="0"/>
              <a:t>Tank</a:t>
            </a:r>
            <a:r>
              <a:rPr kumimoji="1" lang="ja-JP" altLang="en-US" dirty="0"/>
              <a:t>チュートリアル</a:t>
            </a:r>
            <a:endParaRPr kumimoji="1" lang="en-US" altLang="ja-JP" dirty="0"/>
          </a:p>
          <a:p>
            <a:pPr lvl="1"/>
            <a:r>
              <a:rPr kumimoji="1" lang="en-US" altLang="ja-JP" dirty="0">
                <a:hlinkClick r:id="rId3"/>
              </a:rPr>
              <a:t>https://choreonoid.org/ja/documents/latest/simulation/tank-tutorial/index.html</a:t>
            </a:r>
            <a:endParaRPr kumimoji="1" lang="en-US" altLang="ja-JP" dirty="0"/>
          </a:p>
          <a:p>
            <a:r>
              <a:rPr kumimoji="1" lang="en-US" altLang="ja-JP" dirty="0"/>
              <a:t>ROS</a:t>
            </a:r>
            <a:r>
              <a:rPr kumimoji="1" lang="ja-JP" altLang="en-US" dirty="0"/>
              <a:t>版</a:t>
            </a:r>
            <a:r>
              <a:rPr kumimoji="1" lang="en-US" altLang="ja-JP" dirty="0"/>
              <a:t>Tank</a:t>
            </a:r>
            <a:r>
              <a:rPr kumimoji="1" lang="ja-JP" altLang="en-US" dirty="0"/>
              <a:t>チュートリアル</a:t>
            </a:r>
            <a:endParaRPr kumimoji="1" lang="en-US" altLang="ja-JP" dirty="0"/>
          </a:p>
          <a:p>
            <a:pPr lvl="1"/>
            <a:r>
              <a:rPr kumimoji="1" lang="en-US" altLang="ja-JP" dirty="0">
                <a:hlinkClick r:id="rId4"/>
              </a:rPr>
              <a:t>https://choreonoid.org/ja/documents/latest/ros/tank-tutorial/index.html</a:t>
            </a:r>
            <a:endParaRPr kumimoji="1" lang="en-US" altLang="ja-JP" dirty="0"/>
          </a:p>
          <a:p>
            <a:endParaRPr kumimoji="1"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35554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C2A806-3BB2-274F-0298-281F3A4A3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64" y="113414"/>
            <a:ext cx="8075871" cy="1325563"/>
          </a:xfrm>
        </p:spPr>
        <p:txBody>
          <a:bodyPr>
            <a:normAutofit/>
          </a:bodyPr>
          <a:lstStyle/>
          <a:p>
            <a:r>
              <a:rPr kumimoji="1" lang="en-US" altLang="ja-JP" sz="4000" dirty="0"/>
              <a:t>MobileRobotDriveTester.cpp (1/2)</a:t>
            </a:r>
            <a:endParaRPr kumimoji="1" lang="ja-JP" altLang="en-US" sz="4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40F87E8-127C-7956-5BB3-9ADEEE98CF7A}"/>
              </a:ext>
            </a:extLst>
          </p:cNvPr>
          <p:cNvSpPr txBox="1"/>
          <p:nvPr/>
        </p:nvSpPr>
        <p:spPr>
          <a:xfrm>
            <a:off x="724377" y="2334950"/>
            <a:ext cx="7394331" cy="3409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#include &lt;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cnoid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SimpleController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</a:p>
          <a:p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 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MobileRobotDriveTester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: public 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cnoid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SimpleController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public: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virtual bool initialize(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cnoid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SimpleControllerIO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 io) override;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virtual bool control() override;</a:t>
            </a:r>
          </a:p>
          <a:p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private:    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cnoid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::Link* wheels[2];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};</a:t>
            </a:r>
          </a:p>
          <a:p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CNOID_IMPLEMENT_SIMPLE_CONTROLLER_FACTORY(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MobileRobotDriveTester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848531-97C1-D255-A1D2-069BFE199705}"/>
              </a:ext>
            </a:extLst>
          </p:cNvPr>
          <p:cNvSpPr txBox="1"/>
          <p:nvPr/>
        </p:nvSpPr>
        <p:spPr>
          <a:xfrm>
            <a:off x="724377" y="1631569"/>
            <a:ext cx="53078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/>
              <a:t>コントローラクラスの定義</a:t>
            </a:r>
          </a:p>
        </p:txBody>
      </p:sp>
    </p:spTree>
    <p:extLst>
      <p:ext uri="{BB962C8B-B14F-4D97-AF65-F5344CB8AC3E}">
        <p14:creationId xmlns:p14="http://schemas.microsoft.com/office/powerpoint/2010/main" val="35768658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C2A806-3BB2-274F-0298-281F3A4A3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64" y="113414"/>
            <a:ext cx="8075871" cy="1325563"/>
          </a:xfrm>
        </p:spPr>
        <p:txBody>
          <a:bodyPr>
            <a:normAutofit/>
          </a:bodyPr>
          <a:lstStyle/>
          <a:p>
            <a:r>
              <a:rPr kumimoji="1" lang="en-US" altLang="ja-JP" sz="4000" dirty="0"/>
              <a:t>MobileRobotDriveTester.cpp (2/2)</a:t>
            </a:r>
            <a:endParaRPr kumimoji="1" lang="ja-JP" altLang="en-US" sz="4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40F87E8-127C-7956-5BB3-9ADEEE98CF7A}"/>
              </a:ext>
            </a:extLst>
          </p:cNvPr>
          <p:cNvSpPr txBox="1"/>
          <p:nvPr/>
        </p:nvSpPr>
        <p:spPr>
          <a:xfrm>
            <a:off x="801650" y="1816933"/>
            <a:ext cx="7394331" cy="4783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bool 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MobileRobotDriveTester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::initialize(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cnoid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SimpleControllerIO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 io)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auto body = io-&gt;body();</a:t>
            </a:r>
          </a:p>
          <a:p>
            <a:r>
              <a:rPr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wheels[0] = body-&gt;joint("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LeftWheel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");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wheels[1] = body-&gt;joint("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RightWheel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");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for(int 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=0; 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&lt; 2; ++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){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auto wheel = wheels[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wheel-&gt;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setActuationMode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JointTorque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io-&gt;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enableOutput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(wheel, 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JointTorque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}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return true;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bool 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MobileRobotDriveTester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::control()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wheels[0]-&gt;u() = 1.0;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wheels[1]-&gt;u() = 1.0;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return true;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848531-97C1-D255-A1D2-069BFE199705}"/>
              </a:ext>
            </a:extLst>
          </p:cNvPr>
          <p:cNvSpPr txBox="1"/>
          <p:nvPr/>
        </p:nvSpPr>
        <p:spPr>
          <a:xfrm>
            <a:off x="717936" y="1208144"/>
            <a:ext cx="6278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/>
              <a:t>初期化関数、制御関数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EE3948-E2EE-200A-70D2-33F8A2E490EF}"/>
              </a:ext>
            </a:extLst>
          </p:cNvPr>
          <p:cNvSpPr txBox="1"/>
          <p:nvPr/>
        </p:nvSpPr>
        <p:spPr>
          <a:xfrm>
            <a:off x="4077546" y="5788106"/>
            <a:ext cx="4118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 </a:t>
            </a:r>
            <a:r>
              <a:rPr kumimoji="1" lang="ja-JP" altLang="en-US" dirty="0"/>
              <a:t>完成版はお手本プロジェクトの</a:t>
            </a:r>
            <a:endParaRPr kumimoji="1" lang="en-US" altLang="ja-JP" dirty="0"/>
          </a:p>
          <a:p>
            <a:r>
              <a:rPr lang="en-US" altLang="ja-JP" dirty="0"/>
              <a:t>    </a:t>
            </a:r>
            <a:r>
              <a:rPr kumimoji="1" lang="en-US" altLang="ja-JP" dirty="0"/>
              <a:t>“</a:t>
            </a:r>
            <a:r>
              <a:rPr kumimoji="1" lang="en-US" altLang="ja-JP" dirty="0" err="1"/>
              <a:t>src</a:t>
            </a:r>
            <a:r>
              <a:rPr kumimoji="1" lang="en-US" altLang="ja-JP" dirty="0"/>
              <a:t>/MobileRobotDriveTester.cpp”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63829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C37C82-D97D-84A4-0495-22D6893D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package.xml</a:t>
            </a:r>
            <a:r>
              <a:rPr kumimoji="1" lang="ja-JP" altLang="en-US" dirty="0"/>
              <a:t>の編集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D0C47EF-F9DB-A389-8886-CF9A56CF9B5B}"/>
              </a:ext>
            </a:extLst>
          </p:cNvPr>
          <p:cNvSpPr txBox="1"/>
          <p:nvPr/>
        </p:nvSpPr>
        <p:spPr>
          <a:xfrm>
            <a:off x="738017" y="2473430"/>
            <a:ext cx="7301275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buildtool_depend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ament_cmake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&lt;/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buildtool_depend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</a:p>
          <a:p>
            <a:endParaRPr lang="en-US" altLang="ja-JP" sz="2000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&lt;depend&gt;</a:t>
            </a:r>
            <a:r>
              <a:rPr lang="en-US" altLang="ja-JP" sz="2000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choreonoid</a:t>
            </a:r>
            <a:r>
              <a:rPr lang="en-US" altLang="ja-JP" sz="20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&lt;/depend&gt;</a:t>
            </a:r>
          </a:p>
          <a:p>
            <a:endParaRPr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4581422-4593-F8F2-760A-558BA73BBB61}"/>
              </a:ext>
            </a:extLst>
          </p:cNvPr>
          <p:cNvGrpSpPr/>
          <p:nvPr/>
        </p:nvGrpSpPr>
        <p:grpSpPr>
          <a:xfrm>
            <a:off x="4501392" y="3113011"/>
            <a:ext cx="1117745" cy="379453"/>
            <a:chOff x="4501392" y="3043386"/>
            <a:chExt cx="1117745" cy="379453"/>
          </a:xfrm>
        </p:grpSpPr>
        <p:sp>
          <p:nvSpPr>
            <p:cNvPr id="3" name="矢印: 右 2">
              <a:extLst>
                <a:ext uri="{FF2B5EF4-FFF2-40B4-BE49-F238E27FC236}">
                  <a16:creationId xmlns:a16="http://schemas.microsoft.com/office/drawing/2014/main" id="{634C6FB5-49D3-F55C-7EC1-01E396FE7B7E}"/>
                </a:ext>
              </a:extLst>
            </p:cNvPr>
            <p:cNvSpPr/>
            <p:nvPr/>
          </p:nvSpPr>
          <p:spPr>
            <a:xfrm flipH="1">
              <a:off x="4501392" y="3043386"/>
              <a:ext cx="408463" cy="362047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9185A827-FD74-02B4-0007-C43882435AC7}"/>
                </a:ext>
              </a:extLst>
            </p:cNvPr>
            <p:cNvSpPr txBox="1"/>
            <p:nvPr/>
          </p:nvSpPr>
          <p:spPr>
            <a:xfrm>
              <a:off x="4972806" y="305350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b="1" dirty="0">
                  <a:solidFill>
                    <a:srgbClr val="FF0000"/>
                  </a:solidFill>
                </a:rPr>
                <a:t>追加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F89CF4A-CF8E-FCAB-29E5-BB7DFEEC09DC}"/>
              </a:ext>
            </a:extLst>
          </p:cNvPr>
          <p:cNvSpPr txBox="1"/>
          <p:nvPr/>
        </p:nvSpPr>
        <p:spPr>
          <a:xfrm>
            <a:off x="738017" y="1733288"/>
            <a:ext cx="5843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my_mobile_robot</a:t>
            </a:r>
            <a:r>
              <a:rPr kumimoji="1" lang="en-US" altLang="ja-JP" sz="2000" dirty="0"/>
              <a:t>/package.xml</a:t>
            </a:r>
            <a:r>
              <a:rPr kumimoji="1" lang="ja-JP" altLang="en-US" sz="2000" dirty="0"/>
              <a:t>に以下を追記する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C41A66E-48F2-5A61-E7A9-B63FF5EC6B51}"/>
              </a:ext>
            </a:extLst>
          </p:cNvPr>
          <p:cNvSpPr txBox="1"/>
          <p:nvPr/>
        </p:nvSpPr>
        <p:spPr>
          <a:xfrm>
            <a:off x="696244" y="4440036"/>
            <a:ext cx="7417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これにより、</a:t>
            </a:r>
            <a:r>
              <a:rPr lang="en-US" altLang="ja-JP" sz="2000" dirty="0" err="1"/>
              <a:t>Choreonoid</a:t>
            </a:r>
            <a:r>
              <a:rPr lang="ja-JP" altLang="en-US" sz="2000" dirty="0"/>
              <a:t>本体に依存するパッケージであることを示すことができる（今回のコントローラは</a:t>
            </a:r>
            <a:r>
              <a:rPr lang="en-US" altLang="ja-JP" sz="2000" dirty="0"/>
              <a:t>ROS2</a:t>
            </a:r>
            <a:r>
              <a:rPr lang="ja-JP" altLang="en-US" sz="2000" dirty="0"/>
              <a:t>は使用しないので、</a:t>
            </a:r>
            <a:r>
              <a:rPr lang="en-US" altLang="ja-JP" sz="2000" dirty="0" err="1"/>
              <a:t>Choreonoid</a:t>
            </a:r>
            <a:r>
              <a:rPr lang="ja-JP" altLang="en-US" sz="2000" dirty="0"/>
              <a:t>本体のみに依存）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645557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98E556-49E8-61B7-2AC1-9F73428F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785" y="58912"/>
            <a:ext cx="7886700" cy="1325563"/>
          </a:xfrm>
        </p:spPr>
        <p:txBody>
          <a:bodyPr/>
          <a:lstStyle/>
          <a:p>
            <a:r>
              <a:rPr kumimoji="1" lang="ja-JP" altLang="en-US" dirty="0"/>
              <a:t>トップの</a:t>
            </a:r>
            <a:r>
              <a:rPr kumimoji="1" lang="en-US" altLang="ja-JP" dirty="0"/>
              <a:t>CMakeLists.txt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C92BD0-41F5-07B9-A342-565B9F15E2E7}"/>
              </a:ext>
            </a:extLst>
          </p:cNvPr>
          <p:cNvSpPr txBox="1"/>
          <p:nvPr/>
        </p:nvSpPr>
        <p:spPr>
          <a:xfrm>
            <a:off x="703154" y="2036846"/>
            <a:ext cx="7737692" cy="3319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 uncomment the following section in order to fill in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 further dependencies manually.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 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find_package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(&lt;dependency&gt; REQUIRED)</a:t>
            </a:r>
          </a:p>
          <a:p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find_package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choreonoid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REQUIRED)</a:t>
            </a:r>
          </a:p>
          <a:p>
            <a:endParaRPr lang="en-US" altLang="ja-JP" sz="16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set(CMAKE_CXX_STANDARD ${CHOREONOID_CXX_STANDARD})</a:t>
            </a:r>
          </a:p>
          <a:p>
            <a:r>
              <a:rPr lang="en-US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include_directories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(${CHOREONOID_INCLUDE_DIRS})</a:t>
            </a:r>
          </a:p>
          <a:p>
            <a:r>
              <a:rPr lang="en-US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link_directories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(${CHOREONOID_LIBRARY_DIRS})</a:t>
            </a:r>
          </a:p>
          <a:p>
            <a:endParaRPr lang="en-US" altLang="ja-JP" sz="16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add_subdirectory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src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211828-48EC-3012-AD9D-0DD22038C0A9}"/>
              </a:ext>
            </a:extLst>
          </p:cNvPr>
          <p:cNvSpPr txBox="1"/>
          <p:nvPr/>
        </p:nvSpPr>
        <p:spPr>
          <a:xfrm>
            <a:off x="703154" y="1384475"/>
            <a:ext cx="7003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パッケージ初期化時に生成された雛形に以下を追加する</a:t>
            </a:r>
            <a:endParaRPr kumimoji="1" lang="ja-JP" altLang="en-US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A9D76D1-A915-8172-E75D-66F557363F72}"/>
              </a:ext>
            </a:extLst>
          </p:cNvPr>
          <p:cNvSpPr txBox="1"/>
          <p:nvPr/>
        </p:nvSpPr>
        <p:spPr>
          <a:xfrm>
            <a:off x="703154" y="5608696"/>
            <a:ext cx="7647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これにより、</a:t>
            </a:r>
            <a:r>
              <a:rPr lang="en-US" altLang="ja-JP" sz="2000" dirty="0" err="1"/>
              <a:t>Choreonoid</a:t>
            </a:r>
            <a:r>
              <a:rPr lang="ja-JP" altLang="en-US" sz="2000" dirty="0"/>
              <a:t>のライブラリを使用してコントローラを実装できるようになる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84206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9881CF-6B79-234F-3C6B-E818BD10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src</a:t>
            </a:r>
            <a:r>
              <a:rPr kumimoji="1" lang="ja-JP" altLang="en-US" dirty="0"/>
              <a:t>の</a:t>
            </a:r>
            <a:r>
              <a:rPr kumimoji="1" lang="en-US" altLang="ja-JP" dirty="0"/>
              <a:t>CMakeLists.txt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D55C0E-8FAD-6B28-5B68-E3557BF60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03375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src</a:t>
            </a:r>
            <a:r>
              <a:rPr kumimoji="1" lang="en-US" altLang="ja-JP" dirty="0"/>
              <a:t>/CMakeLists.txt</a:t>
            </a:r>
            <a:r>
              <a:rPr kumimoji="1" lang="ja-JP" altLang="en-US" dirty="0"/>
              <a:t>を</a:t>
            </a:r>
            <a:r>
              <a:rPr lang="ja-JP" altLang="en-US" dirty="0"/>
              <a:t>以下の内容で新規作成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86594E-749B-4D85-58CE-1349D7B4C2A2}"/>
              </a:ext>
            </a:extLst>
          </p:cNvPr>
          <p:cNvSpPr txBox="1"/>
          <p:nvPr/>
        </p:nvSpPr>
        <p:spPr>
          <a:xfrm>
            <a:off x="759119" y="2565341"/>
            <a:ext cx="7354571" cy="783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choreonoid_add_simple_controller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</a:p>
          <a:p>
            <a:r>
              <a:rPr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My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MobileRobotDriveTester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MobileRobotDriveTester.cpp)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401FC37-19EB-17D6-0865-2ED0CA0C3EA4}"/>
              </a:ext>
            </a:extLst>
          </p:cNvPr>
          <p:cNvCxnSpPr>
            <a:cxnSpLocks/>
          </p:cNvCxnSpPr>
          <p:nvPr/>
        </p:nvCxnSpPr>
        <p:spPr>
          <a:xfrm>
            <a:off x="946906" y="3189622"/>
            <a:ext cx="3796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4BA9BC0-AC43-C189-91AE-BCEE5BA6A9AB}"/>
              </a:ext>
            </a:extLst>
          </p:cNvPr>
          <p:cNvSpPr txBox="1"/>
          <p:nvPr/>
        </p:nvSpPr>
        <p:spPr>
          <a:xfrm>
            <a:off x="564255" y="3613849"/>
            <a:ext cx="8137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rgbClr val="FF0000"/>
                </a:solidFill>
              </a:rPr>
              <a:t>※ </a:t>
            </a:r>
            <a:r>
              <a:rPr kumimoji="1" lang="ja-JP" altLang="en-US" sz="2000" b="1" dirty="0">
                <a:solidFill>
                  <a:srgbClr val="FF0000"/>
                </a:solidFill>
              </a:rPr>
              <a:t>お手本パッケージとの競合を避けるため、</a:t>
            </a:r>
            <a:r>
              <a:rPr kumimoji="1" lang="en-US" altLang="ja-JP" sz="2000" b="1" dirty="0">
                <a:solidFill>
                  <a:srgbClr val="FF0000"/>
                </a:solidFill>
              </a:rPr>
              <a:t>”My” </a:t>
            </a:r>
            <a:r>
              <a:rPr kumimoji="1" lang="ja-JP" altLang="en-US" sz="2000" b="1" dirty="0">
                <a:solidFill>
                  <a:srgbClr val="FF0000"/>
                </a:solidFill>
              </a:rPr>
              <a:t>をつけておきます</a:t>
            </a:r>
          </a:p>
        </p:txBody>
      </p:sp>
    </p:spTree>
    <p:extLst>
      <p:ext uri="{BB962C8B-B14F-4D97-AF65-F5344CB8AC3E}">
        <p14:creationId xmlns:p14="http://schemas.microsoft.com/office/powerpoint/2010/main" val="17204988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06658C-C801-10DC-A884-934D97DC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ビルド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DCDB6F-DA7F-E9B4-1926-5DE64E01A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327083"/>
          </a:xfrm>
        </p:spPr>
        <p:txBody>
          <a:bodyPr/>
          <a:lstStyle/>
          <a:p>
            <a:r>
              <a:rPr lang="en-US" altLang="ja-JP" dirty="0" err="1"/>
              <a:t>colcon</a:t>
            </a:r>
            <a:r>
              <a:rPr lang="en-US" altLang="ja-JP" dirty="0"/>
              <a:t> build </a:t>
            </a:r>
            <a:r>
              <a:rPr lang="ja-JP" altLang="en-US" dirty="0"/>
              <a:t>コマンドでビルドする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b="1" dirty="0">
                <a:solidFill>
                  <a:srgbClr val="FF0000"/>
                </a:solidFill>
              </a:rPr>
              <a:t>My</a:t>
            </a:r>
            <a:r>
              <a:rPr lang="en-US" altLang="ja-JP" dirty="0"/>
              <a:t>MobileRobotDriveTester.so </a:t>
            </a:r>
            <a:r>
              <a:rPr lang="ja-JP" altLang="en-US" dirty="0"/>
              <a:t>が生成される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8B2731-C221-339D-0F2F-865290AF1399}"/>
              </a:ext>
            </a:extLst>
          </p:cNvPr>
          <p:cNvSpPr txBox="1"/>
          <p:nvPr/>
        </p:nvSpPr>
        <p:spPr>
          <a:xfrm>
            <a:off x="788171" y="2482333"/>
            <a:ext cx="7394331" cy="811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cd ~/ros2_ws</a:t>
            </a:r>
          </a:p>
          <a:p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colcon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build –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symlink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-install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BD1E69C-DF45-6398-6F9D-6E1C47754CAC}"/>
              </a:ext>
            </a:extLst>
          </p:cNvPr>
          <p:cNvSpPr txBox="1"/>
          <p:nvPr/>
        </p:nvSpPr>
        <p:spPr>
          <a:xfrm>
            <a:off x="866042" y="3465513"/>
            <a:ext cx="7006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 </a:t>
            </a:r>
            <a:r>
              <a:rPr lang="ja-JP" altLang="en-US" dirty="0"/>
              <a:t>ワークスペースのトップディレクトリである </a:t>
            </a:r>
            <a:r>
              <a:rPr lang="en-US" altLang="ja-JP" dirty="0"/>
              <a:t>“~/ros2_ws” </a:t>
            </a:r>
            <a:r>
              <a:rPr lang="ja-JP" altLang="en-US" dirty="0"/>
              <a:t>で</a:t>
            </a:r>
            <a:endParaRPr lang="en-US" altLang="ja-JP" dirty="0"/>
          </a:p>
          <a:p>
            <a:r>
              <a:rPr lang="ja-JP" altLang="en-US" dirty="0"/>
              <a:t>　 実行する必要があります</a:t>
            </a:r>
            <a:endParaRPr kumimoji="1"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8283BBE-0D20-B29B-0166-8AEA5577F39D}"/>
              </a:ext>
            </a:extLst>
          </p:cNvPr>
          <p:cNvCxnSpPr>
            <a:cxnSpLocks/>
          </p:cNvCxnSpPr>
          <p:nvPr/>
        </p:nvCxnSpPr>
        <p:spPr>
          <a:xfrm>
            <a:off x="936871" y="4855409"/>
            <a:ext cx="45008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03E139B-94FE-BBF9-DB27-57F3664C3765}"/>
              </a:ext>
            </a:extLst>
          </p:cNvPr>
          <p:cNvSpPr txBox="1"/>
          <p:nvPr/>
        </p:nvSpPr>
        <p:spPr>
          <a:xfrm>
            <a:off x="754643" y="5045693"/>
            <a:ext cx="557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「コントローラモジュール」プロパティに設定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7BBA15-3986-7899-2A7C-257CBF899556}"/>
              </a:ext>
            </a:extLst>
          </p:cNvPr>
          <p:cNvSpPr txBox="1"/>
          <p:nvPr/>
        </p:nvSpPr>
        <p:spPr>
          <a:xfrm>
            <a:off x="628650" y="5702544"/>
            <a:ext cx="82715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生成されるディレクトリは</a:t>
            </a:r>
            <a:endParaRPr kumimoji="1" lang="en-US" altLang="ja-JP" sz="2000" dirty="0"/>
          </a:p>
          <a:p>
            <a:r>
              <a:rPr kumimoji="1" lang="en-US" altLang="ja-JP" dirty="0"/>
              <a:t>“~/ros2_ws/install/</a:t>
            </a:r>
            <a:r>
              <a:rPr kumimoji="1" lang="en-US" altLang="ja-JP" dirty="0" err="1"/>
              <a:t>my_mobile_robot</a:t>
            </a:r>
            <a:r>
              <a:rPr kumimoji="1" lang="en-US" altLang="ja-JP" dirty="0"/>
              <a:t>/lib/ch</a:t>
            </a:r>
            <a:r>
              <a:rPr lang="en-US" altLang="ja-JP" dirty="0"/>
              <a:t>oreonoid-2.x/</a:t>
            </a:r>
            <a:r>
              <a:rPr lang="en-US" altLang="ja-JP" dirty="0" err="1"/>
              <a:t>simplecontroller</a:t>
            </a:r>
            <a:r>
              <a:rPr lang="en-US" altLang="ja-JP" dirty="0"/>
              <a:t>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43616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F93913-9225-F919-1027-BE1557398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2470"/>
            <a:ext cx="7886700" cy="1325563"/>
          </a:xfrm>
        </p:spPr>
        <p:txBody>
          <a:bodyPr/>
          <a:lstStyle/>
          <a:p>
            <a:r>
              <a:rPr kumimoji="1" lang="ja-JP" altLang="en-US" dirty="0"/>
              <a:t>補足：アイテム名の修正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65BE2E7-EFBB-4E08-E1DE-6D21B7BB9AAD}"/>
              </a:ext>
            </a:extLst>
          </p:cNvPr>
          <p:cNvSpPr txBox="1"/>
          <p:nvPr/>
        </p:nvSpPr>
        <p:spPr>
          <a:xfrm>
            <a:off x="594904" y="1749618"/>
            <a:ext cx="369304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World</a:t>
            </a: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+ 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MobileRobot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SimpleController</a:t>
            </a:r>
            <a:endParaRPr lang="en-US" altLang="ja-JP" sz="24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Floor</a:t>
            </a: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AISTSimulator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6522D-A1F6-75D1-6009-14DC7A843694}"/>
              </a:ext>
            </a:extLst>
          </p:cNvPr>
          <p:cNvSpPr txBox="1"/>
          <p:nvPr/>
        </p:nvSpPr>
        <p:spPr>
          <a:xfrm>
            <a:off x="4707555" y="1749618"/>
            <a:ext cx="369304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World</a:t>
            </a: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+ 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MobileRobot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DriveTester</a:t>
            </a:r>
            <a:endParaRPr lang="en-US" altLang="ja-JP" sz="24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Floor</a:t>
            </a: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AISTSimulator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E24A5AB-B962-A313-07CE-F289F5EF35F0}"/>
              </a:ext>
            </a:extLst>
          </p:cNvPr>
          <p:cNvSpPr txBox="1"/>
          <p:nvPr/>
        </p:nvSpPr>
        <p:spPr>
          <a:xfrm>
            <a:off x="594904" y="4309653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シンプルコントローラアイテムの名前も変更しておくと</a:t>
            </a:r>
            <a:endParaRPr kumimoji="1" lang="en-US" altLang="ja-JP" sz="2400" b="1" dirty="0">
              <a:solidFill>
                <a:srgbClr val="FF0000"/>
              </a:solidFill>
            </a:endParaRPr>
          </a:p>
          <a:p>
            <a:r>
              <a:rPr kumimoji="1" lang="ja-JP" altLang="en-US" sz="2400" b="1" dirty="0">
                <a:solidFill>
                  <a:srgbClr val="FF0000"/>
                </a:solidFill>
              </a:rPr>
              <a:t>分かりやすくなる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8D9483F-4072-B3B6-5E2D-8FEE85AFBD90}"/>
              </a:ext>
            </a:extLst>
          </p:cNvPr>
          <p:cNvSpPr txBox="1"/>
          <p:nvPr/>
        </p:nvSpPr>
        <p:spPr>
          <a:xfrm>
            <a:off x="628650" y="5562891"/>
            <a:ext cx="73516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※ </a:t>
            </a:r>
            <a:r>
              <a:rPr kumimoji="1" lang="ja-JP" altLang="en-US" sz="2400" dirty="0"/>
              <a:t>お手本パッケージの該当プロジェクト</a:t>
            </a:r>
            <a:r>
              <a:rPr lang="ja-JP" altLang="en-US" sz="2400" dirty="0"/>
              <a:t>ファイル</a:t>
            </a:r>
            <a:r>
              <a:rPr kumimoji="1" lang="ja-JP" altLang="en-US" sz="2400" dirty="0"/>
              <a:t>は</a:t>
            </a:r>
            <a:endParaRPr kumimoji="1" lang="en-US" altLang="ja-JP" sz="2400" dirty="0"/>
          </a:p>
          <a:p>
            <a:r>
              <a:rPr lang="en-US" altLang="ja-JP" sz="2400" dirty="0"/>
              <a:t>     </a:t>
            </a:r>
            <a:r>
              <a:rPr kumimoji="1" lang="en-US" altLang="ja-JP" sz="2400" dirty="0"/>
              <a:t>“project/</a:t>
            </a:r>
            <a:r>
              <a:rPr kumimoji="1" lang="en-US" altLang="ja-JP" sz="2400" dirty="0" err="1"/>
              <a:t>mobile_robot_drive_test.cnoid</a:t>
            </a:r>
            <a:r>
              <a:rPr kumimoji="1" lang="en-US" altLang="ja-JP" sz="2400" dirty="0"/>
              <a:t>”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11561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0C9403-BE0A-62C9-C7B8-26C0999A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6970"/>
            <a:ext cx="7886700" cy="1325563"/>
          </a:xfrm>
        </p:spPr>
        <p:txBody>
          <a:bodyPr/>
          <a:lstStyle/>
          <a:p>
            <a:r>
              <a:rPr lang="ja-JP" altLang="en-US" dirty="0"/>
              <a:t>シミュレーションの実行</a:t>
            </a:r>
            <a:endParaRPr kumimoji="1" lang="ja-JP" altLang="en-US" dirty="0"/>
          </a:p>
        </p:txBody>
      </p:sp>
      <p:pic>
        <p:nvPicPr>
          <p:cNvPr id="5" name="図 4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14EC1225-951D-C707-3282-A2C1F50A3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03" y="1307843"/>
            <a:ext cx="5347287" cy="434563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9DF14A0-E691-2217-D37A-421FBCBDDE7C}"/>
              </a:ext>
            </a:extLst>
          </p:cNvPr>
          <p:cNvSpPr txBox="1"/>
          <p:nvPr/>
        </p:nvSpPr>
        <p:spPr>
          <a:xfrm>
            <a:off x="1687003" y="5820597"/>
            <a:ext cx="5570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シミュレーション開始ボタンを押すと、</a:t>
            </a:r>
            <a:endParaRPr kumimoji="1" lang="en-US" altLang="ja-JP" sz="2000" dirty="0"/>
          </a:p>
          <a:p>
            <a:r>
              <a:rPr kumimoji="1" lang="ja-JP" altLang="en-US" sz="2000" dirty="0"/>
              <a:t>ロボットが前進する（途中でスリップもする）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41D5890-48C2-5887-785D-DA805355564C}"/>
              </a:ext>
            </a:extLst>
          </p:cNvPr>
          <p:cNvSpPr/>
          <p:nvPr/>
        </p:nvSpPr>
        <p:spPr>
          <a:xfrm>
            <a:off x="2608593" y="1624569"/>
            <a:ext cx="218156" cy="259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08EFE-D91D-DC2D-BF08-CBD59E249CD3}"/>
              </a:ext>
            </a:extLst>
          </p:cNvPr>
          <p:cNvSpPr txBox="1"/>
          <p:nvPr/>
        </p:nvSpPr>
        <p:spPr>
          <a:xfrm>
            <a:off x="738018" y="1303560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solidFill>
                  <a:srgbClr val="FF0000"/>
                </a:solidFill>
              </a:rPr>
              <a:t>シミュレーション開始ボタン</a:t>
            </a: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F0C49533-2052-AE22-ACCB-EB9EF49B0CEA}"/>
              </a:ext>
            </a:extLst>
          </p:cNvPr>
          <p:cNvSpPr/>
          <p:nvPr/>
        </p:nvSpPr>
        <p:spPr>
          <a:xfrm rot="3268011">
            <a:off x="3009046" y="3463352"/>
            <a:ext cx="663752" cy="789634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2698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CE2C9C7-F457-1F8B-A8B8-5F037C3C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Part5</a:t>
            </a:r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16369D9-0288-0BED-0D54-3C09D6743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ROS</a:t>
            </a:r>
            <a:r>
              <a:rPr lang="ja-JP" altLang="en-US" dirty="0"/>
              <a:t>通信を用いた制御</a:t>
            </a:r>
          </a:p>
        </p:txBody>
      </p:sp>
    </p:spTree>
    <p:extLst>
      <p:ext uri="{BB962C8B-B14F-4D97-AF65-F5344CB8AC3E}">
        <p14:creationId xmlns:p14="http://schemas.microsoft.com/office/powerpoint/2010/main" val="396417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FE68BE-7773-8C14-5EDF-7832E615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74"/>
            <a:ext cx="7886700" cy="1325563"/>
          </a:xfrm>
        </p:spPr>
        <p:txBody>
          <a:bodyPr/>
          <a:lstStyle/>
          <a:p>
            <a:r>
              <a:rPr kumimoji="1" lang="ja-JP" altLang="en-US" dirty="0"/>
              <a:t>利用する</a:t>
            </a:r>
            <a:r>
              <a:rPr kumimoji="1" lang="en-US" altLang="ja-JP" dirty="0"/>
              <a:t>ROS 2</a:t>
            </a:r>
            <a:r>
              <a:rPr kumimoji="1" lang="ja-JP" altLang="en-US" dirty="0"/>
              <a:t>要素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B2BC99-8B1C-A017-789A-42E248223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82461"/>
            <a:ext cx="7886700" cy="4976957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ビルド・実行環境</a:t>
            </a:r>
            <a:endParaRPr kumimoji="1" lang="en-US" altLang="ja-JP" dirty="0"/>
          </a:p>
          <a:p>
            <a:pPr lvl="1"/>
            <a:r>
              <a:rPr lang="en-US" altLang="ja-JP" dirty="0"/>
              <a:t>ROS</a:t>
            </a:r>
            <a:r>
              <a:rPr lang="ja-JP" altLang="en-US" dirty="0"/>
              <a:t>パッケージ</a:t>
            </a:r>
            <a:endParaRPr lang="en-US" altLang="ja-JP" dirty="0"/>
          </a:p>
          <a:p>
            <a:pPr lvl="1"/>
            <a:r>
              <a:rPr lang="ja-JP" altLang="en-US" dirty="0"/>
              <a:t>ビルドシステム </a:t>
            </a:r>
            <a:r>
              <a:rPr lang="en-US" altLang="ja-JP" dirty="0"/>
              <a:t>“</a:t>
            </a:r>
            <a:r>
              <a:rPr lang="en-US" altLang="ja-JP" dirty="0" err="1"/>
              <a:t>colcon</a:t>
            </a:r>
            <a:r>
              <a:rPr lang="en-US" altLang="ja-JP" dirty="0"/>
              <a:t>”</a:t>
            </a:r>
          </a:p>
          <a:p>
            <a:pPr lvl="1"/>
            <a:r>
              <a:rPr lang="en-US" altLang="ja-JP" dirty="0"/>
              <a:t>launch</a:t>
            </a:r>
            <a:r>
              <a:rPr lang="ja-JP" altLang="en-US" dirty="0"/>
              <a:t>ファイル</a:t>
            </a:r>
            <a:endParaRPr kumimoji="1" lang="en-US" altLang="ja-JP" dirty="0"/>
          </a:p>
          <a:p>
            <a:r>
              <a:rPr kumimoji="1" lang="ja-JP" altLang="en-US" dirty="0"/>
              <a:t>メッセージ通信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ノード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メッセージ型（入れ物）</a:t>
            </a:r>
            <a:endParaRPr kumimoji="1" lang="en-US" altLang="ja-JP" dirty="0"/>
          </a:p>
          <a:p>
            <a:pPr lvl="1"/>
            <a:r>
              <a:rPr lang="ja-JP" altLang="en-US" dirty="0"/>
              <a:t>トピック（用途）</a:t>
            </a:r>
            <a:endParaRPr lang="en-US" altLang="ja-JP" dirty="0"/>
          </a:p>
          <a:p>
            <a:pPr lvl="1"/>
            <a:r>
              <a:rPr lang="ja-JP" altLang="en-US" dirty="0"/>
              <a:t>送受信</a:t>
            </a:r>
            <a:endParaRPr lang="en-US" altLang="ja-JP" dirty="0"/>
          </a:p>
          <a:p>
            <a:pPr lvl="2"/>
            <a:r>
              <a:rPr kumimoji="1" lang="en-US" altLang="ja-JP" dirty="0"/>
              <a:t>Publish</a:t>
            </a:r>
            <a:r>
              <a:rPr kumimoji="1" lang="ja-JP" altLang="en-US" dirty="0"/>
              <a:t>（送信）</a:t>
            </a:r>
            <a:endParaRPr kumimoji="1" lang="en-US" altLang="ja-JP" dirty="0"/>
          </a:p>
          <a:p>
            <a:pPr lvl="2"/>
            <a:r>
              <a:rPr lang="en-US" altLang="ja-JP" dirty="0" err="1"/>
              <a:t>Sbscribe</a:t>
            </a:r>
            <a:r>
              <a:rPr lang="ja-JP" altLang="en-US" dirty="0"/>
              <a:t>（受信）</a:t>
            </a:r>
            <a:endParaRPr lang="en-US" altLang="ja-JP" dirty="0"/>
          </a:p>
          <a:p>
            <a:r>
              <a:rPr kumimoji="1" lang="ja-JP" altLang="en-US" dirty="0"/>
              <a:t>ツール</a:t>
            </a:r>
            <a:endParaRPr kumimoji="1" lang="en-US" altLang="ja-JP" dirty="0"/>
          </a:p>
          <a:p>
            <a:pPr lvl="1"/>
            <a:r>
              <a:rPr lang="ja-JP" altLang="en-US" dirty="0"/>
              <a:t>コマンド、可視化ツール、</a:t>
            </a:r>
            <a:r>
              <a:rPr lang="en-US" altLang="ja-JP" dirty="0"/>
              <a:t>etc.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0318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1CEB7C-55F6-ED92-4614-A7A42246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外部入力に基づく制御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4EFF-DDFD-A180-CD0D-23F5E3AF7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入力する値（指令値）の種類を決める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/>
              <a:t>どうやって入力を得るか？</a:t>
            </a:r>
            <a:endParaRPr lang="en-US" altLang="ja-JP" dirty="0"/>
          </a:p>
          <a:p>
            <a:pPr lvl="1"/>
            <a:r>
              <a:rPr kumimoji="1" lang="ja-JP" altLang="en-US" dirty="0"/>
              <a:t>ゲームパッド等のデバイスから直接入力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通信を用いる</a:t>
            </a:r>
            <a:endParaRPr kumimoji="1" lang="en-US" altLang="ja-JP" dirty="0"/>
          </a:p>
          <a:p>
            <a:pPr lvl="2"/>
            <a:r>
              <a:rPr lang="en-US" altLang="ja-JP" dirty="0"/>
              <a:t>ROS</a:t>
            </a:r>
            <a:r>
              <a:rPr lang="ja-JP" altLang="en-US" dirty="0"/>
              <a:t>、</a:t>
            </a:r>
            <a:r>
              <a:rPr lang="en-US" altLang="ja-JP" dirty="0" err="1"/>
              <a:t>OpenRTM</a:t>
            </a:r>
            <a:r>
              <a:rPr lang="ja-JP" altLang="en-US" dirty="0"/>
              <a:t>、ソケット通信、</a:t>
            </a:r>
            <a:r>
              <a:rPr lang="en-US" altLang="ja-JP" dirty="0"/>
              <a:t>etc.</a:t>
            </a:r>
          </a:p>
          <a:p>
            <a:pPr lvl="1"/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042069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DD2D3-EE7B-ECF8-F399-DCEF6BD0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速度指令値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35B5DD-46C7-C680-EF3A-A240F9F2B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662"/>
            <a:ext cx="7886700" cy="5087155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前後方向の速度</a:t>
            </a:r>
            <a:r>
              <a:rPr lang="en-US" altLang="ja-JP" dirty="0"/>
              <a:t>(     )</a:t>
            </a:r>
            <a:r>
              <a:rPr lang="ja-JP" altLang="en-US" dirty="0"/>
              <a:t>とロボット全体の</a:t>
            </a:r>
            <a:r>
              <a:rPr lang="en-US" altLang="ja-JP" dirty="0"/>
              <a:t>Yaw</a:t>
            </a:r>
            <a:r>
              <a:rPr lang="ja-JP" altLang="en-US" dirty="0"/>
              <a:t>軸まわりの角速度</a:t>
            </a:r>
            <a:r>
              <a:rPr lang="en-US" altLang="ja-JP" dirty="0"/>
              <a:t>(     )</a:t>
            </a:r>
            <a:r>
              <a:rPr lang="ja-JP" altLang="en-US" dirty="0"/>
              <a:t>で制御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速度指令値に追従するよう両ホイールのトルクを設定する（目標速度制御）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AFD4C754-61C2-0686-C436-F5ADB129AEE9}"/>
              </a:ext>
            </a:extLst>
          </p:cNvPr>
          <p:cNvGrpSpPr/>
          <p:nvPr/>
        </p:nvGrpSpPr>
        <p:grpSpPr>
          <a:xfrm>
            <a:off x="1871460" y="2698538"/>
            <a:ext cx="5144510" cy="2512714"/>
            <a:chOff x="615769" y="3192627"/>
            <a:chExt cx="6628593" cy="3237579"/>
          </a:xfrm>
        </p:grpSpPr>
        <p:pic>
          <p:nvPicPr>
            <p:cNvPr id="4" name="図 3" descr="グラフ, 箱ひげ図&#10;&#10;自動的に生成された説明">
              <a:extLst>
                <a:ext uri="{FF2B5EF4-FFF2-40B4-BE49-F238E27FC236}">
                  <a16:creationId xmlns:a16="http://schemas.microsoft.com/office/drawing/2014/main" id="{ABC473B7-7598-6C35-7C56-6AF3918D3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9296" y="3192627"/>
              <a:ext cx="4355066" cy="32375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94607B4-AFB9-7AC9-2C26-FEC735CB0655}"/>
                    </a:ext>
                  </a:extLst>
                </p:cNvPr>
                <p:cNvSpPr txBox="1"/>
                <p:nvPr/>
              </p:nvSpPr>
              <p:spPr>
                <a:xfrm>
                  <a:off x="1137365" y="4228424"/>
                  <a:ext cx="1045605" cy="7931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000" dirty="0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94607B4-AFB9-7AC9-2C26-FEC735CB0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365" y="4228424"/>
                  <a:ext cx="1045605" cy="79312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矢印: 右 5">
              <a:extLst>
                <a:ext uri="{FF2B5EF4-FFF2-40B4-BE49-F238E27FC236}">
                  <a16:creationId xmlns:a16="http://schemas.microsoft.com/office/drawing/2014/main" id="{827B88A4-BEB0-5068-2FE3-E3457D24A978}"/>
                </a:ext>
              </a:extLst>
            </p:cNvPr>
            <p:cNvSpPr/>
            <p:nvPr/>
          </p:nvSpPr>
          <p:spPr>
            <a:xfrm>
              <a:off x="2055178" y="4431387"/>
              <a:ext cx="564663" cy="476518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矢印: 右 6">
              <a:extLst>
                <a:ext uri="{FF2B5EF4-FFF2-40B4-BE49-F238E27FC236}">
                  <a16:creationId xmlns:a16="http://schemas.microsoft.com/office/drawing/2014/main" id="{11EC9BC6-F15B-452C-B98D-A73584F6223C}"/>
                </a:ext>
              </a:extLst>
            </p:cNvPr>
            <p:cNvSpPr/>
            <p:nvPr/>
          </p:nvSpPr>
          <p:spPr>
            <a:xfrm flipH="1">
              <a:off x="615769" y="4431387"/>
              <a:ext cx="564663" cy="476518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0524E475-FAB6-CFAB-4774-D7C9F38F11AC}"/>
                    </a:ext>
                  </a:extLst>
                </p:cNvPr>
                <p:cNvSpPr txBox="1"/>
                <p:nvPr/>
              </p:nvSpPr>
              <p:spPr>
                <a:xfrm>
                  <a:off x="4655109" y="4300314"/>
                  <a:ext cx="1045605" cy="7931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4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000" dirty="0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0524E475-FAB6-CFAB-4774-D7C9F38F11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5109" y="4300314"/>
                  <a:ext cx="1045605" cy="79312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矢印: 環状 8">
              <a:extLst>
                <a:ext uri="{FF2B5EF4-FFF2-40B4-BE49-F238E27FC236}">
                  <a16:creationId xmlns:a16="http://schemas.microsoft.com/office/drawing/2014/main" id="{45A9D955-8A57-ADA1-A3D8-61647B3C68E3}"/>
                </a:ext>
              </a:extLst>
            </p:cNvPr>
            <p:cNvSpPr/>
            <p:nvPr/>
          </p:nvSpPr>
          <p:spPr>
            <a:xfrm flipH="1">
              <a:off x="4333028" y="3836365"/>
              <a:ext cx="1589540" cy="171289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51405"/>
                <a:gd name="adj5" fmla="val 125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1991750-2E38-E3F3-FFEE-1819F82BAFB0}"/>
                  </a:ext>
                </a:extLst>
              </p:cNvPr>
              <p:cNvSpPr txBox="1"/>
              <p:nvPr/>
            </p:nvSpPr>
            <p:spPr>
              <a:xfrm>
                <a:off x="3506071" y="1503655"/>
                <a:ext cx="63377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1991750-2E38-E3F3-FFEE-1819F82BA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071" y="1503655"/>
                <a:ext cx="63377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130D2DE-811D-E22C-4715-2962DFC3DF12}"/>
                  </a:ext>
                </a:extLst>
              </p:cNvPr>
              <p:cNvSpPr txBox="1"/>
              <p:nvPr/>
            </p:nvSpPr>
            <p:spPr>
              <a:xfrm>
                <a:off x="3514511" y="1868958"/>
                <a:ext cx="62533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130D2DE-811D-E22C-4715-2962DFC3D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511" y="1868958"/>
                <a:ext cx="62533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3310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D6579-AFAA-84EA-26FE-E05E5D25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ROS</a:t>
            </a:r>
            <a:r>
              <a:rPr kumimoji="1" lang="ja-JP" altLang="en-US" dirty="0"/>
              <a:t>メッセージ</a:t>
            </a:r>
            <a:r>
              <a:rPr lang="ja-JP" altLang="en-US" dirty="0"/>
              <a:t>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33CEA7-9625-6A37-4847-E840FB0F1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ROS</a:t>
            </a:r>
            <a:r>
              <a:rPr kumimoji="1" lang="ja-JP" altLang="en-US" dirty="0"/>
              <a:t>通信で送信／受信する値の型</a:t>
            </a:r>
            <a:endParaRPr kumimoji="1" lang="en-US" altLang="ja-JP" dirty="0"/>
          </a:p>
          <a:p>
            <a:r>
              <a:rPr lang="ja-JP" altLang="en-US" dirty="0"/>
              <a:t>デフォルトで多数定義されている</a:t>
            </a:r>
            <a:endParaRPr lang="en-US" altLang="ja-JP" dirty="0"/>
          </a:p>
          <a:p>
            <a:r>
              <a:rPr kumimoji="1" lang="ja-JP" altLang="en-US" dirty="0"/>
              <a:t>定義を追加することも可能</a:t>
            </a:r>
            <a:endParaRPr kumimoji="1" lang="en-US" altLang="ja-JP" dirty="0"/>
          </a:p>
          <a:p>
            <a:r>
              <a:rPr lang="ja-JP" altLang="en-US" dirty="0"/>
              <a:t>メッセージ型の一覧を表示</a:t>
            </a:r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メッセージ型の内容を表示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1B5E70-EC6F-1A80-071A-FFA73F0555B0}"/>
              </a:ext>
            </a:extLst>
          </p:cNvPr>
          <p:cNvSpPr txBox="1"/>
          <p:nvPr/>
        </p:nvSpPr>
        <p:spPr>
          <a:xfrm>
            <a:off x="1087026" y="3844344"/>
            <a:ext cx="5049758" cy="412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ros2 interface list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7D8C662-C657-DFB2-4071-962A84849770}"/>
              </a:ext>
            </a:extLst>
          </p:cNvPr>
          <p:cNvSpPr txBox="1"/>
          <p:nvPr/>
        </p:nvSpPr>
        <p:spPr>
          <a:xfrm>
            <a:off x="1087026" y="5464964"/>
            <a:ext cx="5049758" cy="412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ros2 interface show </a:t>
            </a:r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型名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E90924A-BE03-355A-FE4E-D3F82569D64A}"/>
              </a:ext>
            </a:extLst>
          </p:cNvPr>
          <p:cNvSpPr txBox="1"/>
          <p:nvPr/>
        </p:nvSpPr>
        <p:spPr>
          <a:xfrm>
            <a:off x="1087026" y="4391403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Messages: </a:t>
            </a:r>
            <a:r>
              <a:rPr lang="ja-JP" altLang="en-US" dirty="0"/>
              <a:t>以下に表示される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528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E4159-243C-56E0-988A-FCD4D94D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23" y="343146"/>
            <a:ext cx="8053754" cy="1325563"/>
          </a:xfrm>
        </p:spPr>
        <p:txBody>
          <a:bodyPr/>
          <a:lstStyle/>
          <a:p>
            <a:r>
              <a:rPr kumimoji="1" lang="en-US" altLang="ja-JP" dirty="0"/>
              <a:t>ROS</a:t>
            </a:r>
            <a:r>
              <a:rPr kumimoji="1" lang="ja-JP" altLang="en-US" dirty="0"/>
              <a:t>の</a:t>
            </a:r>
            <a:r>
              <a:rPr kumimoji="1" lang="en-US" altLang="ja-JP" dirty="0"/>
              <a:t>Twist</a:t>
            </a:r>
            <a:r>
              <a:rPr kumimoji="1" lang="ja-JP" altLang="en-US" dirty="0"/>
              <a:t>メッセージ型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B6ADCE-8B58-1143-2771-B4FB45652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987913"/>
          </a:xfrm>
        </p:spPr>
        <p:txBody>
          <a:bodyPr>
            <a:normAutofit lnSpcReduction="10000"/>
          </a:bodyPr>
          <a:lstStyle/>
          <a:p>
            <a:r>
              <a:rPr lang="en-US" altLang="ja-JP" dirty="0" err="1"/>
              <a:t>geometry_msgs</a:t>
            </a:r>
            <a:r>
              <a:rPr lang="en-US" altLang="ja-JP" dirty="0"/>
              <a:t>/msg/Twist</a:t>
            </a:r>
          </a:p>
          <a:p>
            <a:r>
              <a:rPr kumimoji="1" lang="ja-JP" altLang="en-US" dirty="0"/>
              <a:t>速度 </a:t>
            </a:r>
            <a:r>
              <a:rPr kumimoji="1" lang="en-US" altLang="ja-JP" dirty="0"/>
              <a:t>+ </a:t>
            </a:r>
            <a:r>
              <a:rPr kumimoji="1" lang="ja-JP" altLang="en-US" dirty="0"/>
              <a:t>角速度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7A7730-6F14-4704-639E-24FF657C3F16}"/>
              </a:ext>
            </a:extLst>
          </p:cNvPr>
          <p:cNvSpPr txBox="1"/>
          <p:nvPr/>
        </p:nvSpPr>
        <p:spPr>
          <a:xfrm>
            <a:off x="861645" y="3853360"/>
            <a:ext cx="6806318" cy="2582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Vector3 linear</a:t>
            </a:r>
          </a:p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float64 x</a:t>
            </a:r>
          </a:p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float64 y</a:t>
            </a:r>
          </a:p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float64 z</a:t>
            </a:r>
          </a:p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Vector3 angular</a:t>
            </a:r>
          </a:p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float64 x</a:t>
            </a:r>
          </a:p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float64 y</a:t>
            </a:r>
          </a:p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float64 z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56B4F1-D2AD-A7EB-1CC6-CC161D0544AA}"/>
              </a:ext>
            </a:extLst>
          </p:cNvPr>
          <p:cNvSpPr txBox="1"/>
          <p:nvPr/>
        </p:nvSpPr>
        <p:spPr>
          <a:xfrm>
            <a:off x="861645" y="3004640"/>
            <a:ext cx="6806318" cy="442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ros2 interface show 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geometry_msgs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/msg/Twist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BACC1DD-7A70-718F-9956-BCBF3723ADD9}"/>
              </a:ext>
            </a:extLst>
          </p:cNvPr>
          <p:cNvSpPr txBox="1"/>
          <p:nvPr/>
        </p:nvSpPr>
        <p:spPr>
          <a:xfrm>
            <a:off x="3453366" y="4056780"/>
            <a:ext cx="4091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 “Vector3” </a:t>
            </a:r>
            <a:r>
              <a:rPr lang="ja-JP" altLang="en-US" dirty="0">
                <a:solidFill>
                  <a:srgbClr val="FF0000"/>
                </a:solidFill>
              </a:rPr>
              <a:t>は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    “</a:t>
            </a:r>
            <a:r>
              <a:rPr lang="en-US" altLang="ja-JP" dirty="0" err="1">
                <a:solidFill>
                  <a:srgbClr val="FF0000"/>
                </a:solidFill>
              </a:rPr>
              <a:t>geometry_msgs</a:t>
            </a:r>
            <a:r>
              <a:rPr lang="en-US" altLang="ja-JP" dirty="0">
                <a:solidFill>
                  <a:srgbClr val="FF0000"/>
                </a:solidFill>
              </a:rPr>
              <a:t>/msg/Vector3”</a:t>
            </a:r>
            <a:r>
              <a:rPr lang="ja-JP" altLang="en-US" dirty="0">
                <a:solidFill>
                  <a:srgbClr val="FF0000"/>
                </a:solidFill>
              </a:rPr>
              <a:t> 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6413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05A468-3CDD-EDC5-4FCE-DA2729BE0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6600"/>
            <a:ext cx="7886700" cy="1325563"/>
          </a:xfrm>
        </p:spPr>
        <p:txBody>
          <a:bodyPr/>
          <a:lstStyle/>
          <a:p>
            <a:r>
              <a:rPr kumimoji="1" lang="en-US" altLang="ja-JP" dirty="0"/>
              <a:t>Twist</a:t>
            </a:r>
            <a:r>
              <a:rPr kumimoji="1" lang="ja-JP" altLang="en-US" dirty="0"/>
              <a:t>メッセージの入力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72912C-DBFC-AFCD-A322-15FDF252F4BC}"/>
              </a:ext>
            </a:extLst>
          </p:cNvPr>
          <p:cNvSpPr txBox="1"/>
          <p:nvPr/>
        </p:nvSpPr>
        <p:spPr>
          <a:xfrm>
            <a:off x="3232597" y="1392487"/>
            <a:ext cx="2891307" cy="8297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ja-JP" altLang="en-US" sz="2400" dirty="0"/>
              <a:t>何らかの</a:t>
            </a:r>
            <a:endParaRPr lang="en-US" altLang="ja-JP" sz="2400" dirty="0"/>
          </a:p>
          <a:p>
            <a:pPr algn="ctr"/>
            <a:r>
              <a:rPr kumimoji="1" lang="en-US" altLang="ja-JP" sz="2400" dirty="0"/>
              <a:t>ROS</a:t>
            </a:r>
            <a:r>
              <a:rPr kumimoji="1" lang="ja-JP" altLang="en-US" sz="2400" dirty="0"/>
              <a:t>ノード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1D5B76-916B-37ED-56AB-D9F8D9803484}"/>
              </a:ext>
            </a:extLst>
          </p:cNvPr>
          <p:cNvSpPr txBox="1"/>
          <p:nvPr/>
        </p:nvSpPr>
        <p:spPr>
          <a:xfrm>
            <a:off x="1014125" y="278253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トピック</a:t>
            </a:r>
            <a:endParaRPr kumimoji="1" lang="ja-JP" altLang="en-US" sz="28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FF316BD-E3CA-BD66-25D6-8F7658D42B2A}"/>
              </a:ext>
            </a:extLst>
          </p:cNvPr>
          <p:cNvSpPr/>
          <p:nvPr/>
        </p:nvSpPr>
        <p:spPr>
          <a:xfrm>
            <a:off x="1703476" y="3286708"/>
            <a:ext cx="5959845" cy="611746"/>
          </a:xfrm>
          <a:prstGeom prst="roundRect">
            <a:avLst>
              <a:gd name="adj" fmla="val 3561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/</a:t>
            </a:r>
            <a:r>
              <a:rPr lang="en-US" altLang="ja-JP" sz="2400" dirty="0" err="1">
                <a:solidFill>
                  <a:schemeClr val="tx1"/>
                </a:solidFill>
              </a:rPr>
              <a:t>cmd_vel</a:t>
            </a:r>
            <a:r>
              <a:rPr lang="en-US" altLang="ja-JP" sz="2400" dirty="0">
                <a:solidFill>
                  <a:schemeClr val="tx1"/>
                </a:solidFill>
              </a:rPr>
              <a:t> (</a:t>
            </a:r>
            <a:r>
              <a:rPr lang="en-US" altLang="ja-JP" sz="2400" dirty="0" err="1">
                <a:solidFill>
                  <a:schemeClr val="tx1"/>
                </a:solidFill>
              </a:rPr>
              <a:t>geometry_msgs</a:t>
            </a:r>
            <a:r>
              <a:rPr lang="en-US" altLang="ja-JP" sz="2400" dirty="0">
                <a:solidFill>
                  <a:schemeClr val="tx1"/>
                </a:solidFill>
              </a:rPr>
              <a:t>/msg/Twist)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7956F04-4811-17DE-E78C-596E0776AD2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678251" y="2222281"/>
            <a:ext cx="5148" cy="106442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0D627E5-AE5B-D4A6-DAE6-7E1D5592F01D}"/>
              </a:ext>
            </a:extLst>
          </p:cNvPr>
          <p:cNvSpPr txBox="1"/>
          <p:nvPr/>
        </p:nvSpPr>
        <p:spPr>
          <a:xfrm>
            <a:off x="4863275" y="2551705"/>
            <a:ext cx="237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Publish (</a:t>
            </a:r>
            <a:r>
              <a:rPr kumimoji="1" lang="ja-JP" altLang="en-US" sz="2400" dirty="0"/>
              <a:t>送信）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F5EE3E1-EBF3-440B-9602-B251C62A44D5}"/>
              </a:ext>
            </a:extLst>
          </p:cNvPr>
          <p:cNvSpPr txBox="1"/>
          <p:nvPr/>
        </p:nvSpPr>
        <p:spPr>
          <a:xfrm>
            <a:off x="4043184" y="5669957"/>
            <a:ext cx="1320867" cy="5344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2400" dirty="0"/>
              <a:t>指令値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94CC81F-91B7-6D81-9525-CDBC1AD6E4F7}"/>
              </a:ext>
            </a:extLst>
          </p:cNvPr>
          <p:cNvSpPr/>
          <p:nvPr/>
        </p:nvSpPr>
        <p:spPr>
          <a:xfrm>
            <a:off x="1824604" y="4816690"/>
            <a:ext cx="5658021" cy="16761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01133C-AE9A-7A0F-91CD-619CB373102B}"/>
              </a:ext>
            </a:extLst>
          </p:cNvPr>
          <p:cNvSpPr txBox="1"/>
          <p:nvPr/>
        </p:nvSpPr>
        <p:spPr>
          <a:xfrm>
            <a:off x="1895620" y="4555081"/>
            <a:ext cx="233910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コントローラ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42C0A88-2240-BB6A-18A5-5AEECFD98212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4683399" y="3898454"/>
            <a:ext cx="20219" cy="17715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15D02B0-300D-B607-F473-D7DAC8782741}"/>
              </a:ext>
            </a:extLst>
          </p:cNvPr>
          <p:cNvSpPr txBox="1"/>
          <p:nvPr/>
        </p:nvSpPr>
        <p:spPr>
          <a:xfrm>
            <a:off x="2279560" y="5141880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C++</a:t>
            </a:r>
            <a:r>
              <a:rPr kumimoji="1" lang="ja-JP" altLang="en-US" sz="2400" dirty="0"/>
              <a:t>コード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1DF84FA-CB30-EA79-2432-D5ADFDBF1E9F}"/>
              </a:ext>
            </a:extLst>
          </p:cNvPr>
          <p:cNvSpPr txBox="1"/>
          <p:nvPr/>
        </p:nvSpPr>
        <p:spPr>
          <a:xfrm>
            <a:off x="4863275" y="4201519"/>
            <a:ext cx="272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Subscribe (</a:t>
            </a:r>
            <a:r>
              <a:rPr kumimoji="1" lang="ja-JP" altLang="en-US" sz="2400" dirty="0"/>
              <a:t>受信）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93857E1-2B7E-8939-B81A-859CAFCE0625}"/>
              </a:ext>
            </a:extLst>
          </p:cNvPr>
          <p:cNvSpPr txBox="1"/>
          <p:nvPr/>
        </p:nvSpPr>
        <p:spPr>
          <a:xfrm>
            <a:off x="5547451" y="5407534"/>
            <a:ext cx="1723549" cy="10593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kumimoji="1" lang="ja-JP" altLang="en-US" sz="2400" dirty="0"/>
              <a:t>制御コード</a:t>
            </a:r>
            <a:endParaRPr kumimoji="1" lang="en-US" altLang="ja-JP" sz="2400" dirty="0"/>
          </a:p>
          <a:p>
            <a:r>
              <a:rPr lang="ja-JP" altLang="en-US" sz="2400" dirty="0"/>
              <a:t>で利用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85430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C0964-2B12-F57D-B9DE-B76B64D10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コントローラの作成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5E37EB-22DB-609E-B330-33404D959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2453"/>
            <a:ext cx="7886700" cy="4720532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package.xml</a:t>
            </a:r>
            <a:r>
              <a:rPr kumimoji="1" lang="ja-JP" altLang="en-US" dirty="0"/>
              <a:t>を編集</a:t>
            </a:r>
            <a:endParaRPr kumimoji="1" lang="en-US" altLang="ja-JP" dirty="0"/>
          </a:p>
          <a:p>
            <a:r>
              <a:rPr kumimoji="1" lang="en-US" altLang="ja-JP" dirty="0"/>
              <a:t>MobileRobotDriveTester.cpp</a:t>
            </a:r>
            <a:r>
              <a:rPr kumimoji="1" lang="ja-JP" altLang="en-US" dirty="0"/>
              <a:t>を改良して、</a:t>
            </a:r>
            <a:r>
              <a:rPr kumimoji="1" lang="en-US" altLang="ja-JP" dirty="0"/>
              <a:t>MobileRobotDriveController.cpp</a:t>
            </a:r>
            <a:r>
              <a:rPr kumimoji="1" lang="ja-JP" altLang="en-US" dirty="0"/>
              <a:t>を作成</a:t>
            </a:r>
            <a:endParaRPr kumimoji="1" lang="en-US" altLang="ja-JP" dirty="0"/>
          </a:p>
          <a:p>
            <a:r>
              <a:rPr kumimoji="1" lang="en-US" altLang="ja-JP" dirty="0" err="1"/>
              <a:t>rclcpp</a:t>
            </a:r>
            <a:r>
              <a:rPr kumimoji="1" lang="ja-JP" altLang="en-US" dirty="0"/>
              <a:t>ライブラリを利用</a:t>
            </a:r>
            <a:endParaRPr kumimoji="1" lang="en-US" altLang="ja-JP" dirty="0"/>
          </a:p>
          <a:p>
            <a:pPr lvl="1"/>
            <a:r>
              <a:rPr lang="en-US" altLang="ja-JP" dirty="0"/>
              <a:t>ROS</a:t>
            </a:r>
            <a:r>
              <a:rPr lang="ja-JP" altLang="en-US" dirty="0"/>
              <a:t>トピックの</a:t>
            </a:r>
            <a:r>
              <a:rPr lang="en-US" altLang="ja-JP" dirty="0" err="1"/>
              <a:t>subscrib</a:t>
            </a:r>
            <a:r>
              <a:rPr lang="ja-JP" altLang="en-US" dirty="0"/>
              <a:t>を実装</a:t>
            </a:r>
            <a:endParaRPr lang="en-US" altLang="ja-JP" dirty="0"/>
          </a:p>
          <a:p>
            <a:r>
              <a:rPr kumimoji="1" lang="en-US" altLang="ja-JP" dirty="0" err="1"/>
              <a:t>src</a:t>
            </a:r>
            <a:r>
              <a:rPr kumimoji="1" lang="en-US" altLang="ja-JP" dirty="0"/>
              <a:t>/CMakeLists.txt</a:t>
            </a:r>
            <a:r>
              <a:rPr kumimoji="1" lang="ja-JP" altLang="en-US" dirty="0"/>
              <a:t>に追記してビルド</a:t>
            </a:r>
            <a:endParaRPr kumimoji="1" lang="en-US" altLang="ja-JP" dirty="0"/>
          </a:p>
          <a:p>
            <a:r>
              <a:rPr lang="en-US" altLang="ja-JP" dirty="0" err="1"/>
              <a:t>SimpleController</a:t>
            </a:r>
            <a:r>
              <a:rPr lang="ja-JP" altLang="en-US" dirty="0"/>
              <a:t>アイテムのモジュールを入れ替える</a:t>
            </a:r>
            <a:endParaRPr lang="en-US" altLang="ja-JP" dirty="0"/>
          </a:p>
          <a:p>
            <a:pPr lvl="1"/>
            <a:r>
              <a:rPr kumimoji="1" lang="ja-JP" altLang="en-US" dirty="0"/>
              <a:t>お手本リポジトリの該当プロジェクトファイルは</a:t>
            </a:r>
            <a:r>
              <a:rPr kumimoji="1" lang="en-US" altLang="ja-JP" dirty="0"/>
              <a:t>“</a:t>
            </a:r>
            <a:r>
              <a:rPr kumimoji="1" lang="en-US" altLang="ja-JP" dirty="0" err="1"/>
              <a:t>mobile_robot</a:t>
            </a:r>
            <a:r>
              <a:rPr lang="en-US" altLang="ja-JP" dirty="0" err="1"/>
              <a:t>_drive_control.cnoid</a:t>
            </a:r>
            <a:r>
              <a:rPr lang="en-US" altLang="ja-JP" dirty="0"/>
              <a:t>” </a:t>
            </a:r>
            <a:r>
              <a:rPr lang="ja-JP" altLang="en-US" dirty="0"/>
              <a:t>になります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86726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C37C82-D97D-84A4-0495-22D6893D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package.xml</a:t>
            </a:r>
            <a:r>
              <a:rPr kumimoji="1" lang="ja-JP" altLang="en-US" dirty="0"/>
              <a:t>の編集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D0C47EF-F9DB-A389-8886-CF9A56CF9B5B}"/>
              </a:ext>
            </a:extLst>
          </p:cNvPr>
          <p:cNvSpPr txBox="1"/>
          <p:nvPr/>
        </p:nvSpPr>
        <p:spPr>
          <a:xfrm>
            <a:off x="738017" y="2371316"/>
            <a:ext cx="7301275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buildtool_depend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ament_cmake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&lt;/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buildtool_depend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</a:p>
          <a:p>
            <a:endParaRPr lang="en-US" altLang="ja-JP" sz="2000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&lt;depend&gt;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choreonoid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&lt;/depend&gt;</a:t>
            </a:r>
          </a:p>
          <a:p>
            <a:r>
              <a:rPr lang="en-US" altLang="ja-JP" sz="20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&lt;depend&gt;</a:t>
            </a:r>
            <a:r>
              <a:rPr lang="en-US" altLang="ja-JP" sz="20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choreonoid_ros</a:t>
            </a:r>
            <a:r>
              <a:rPr lang="en-US" altLang="ja-JP" sz="20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&lt;/depend&gt;</a:t>
            </a:r>
          </a:p>
          <a:p>
            <a:r>
              <a:rPr lang="en-US" altLang="ja-JP" sz="20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&lt;depend&gt;</a:t>
            </a:r>
            <a:r>
              <a:rPr lang="en-US" altLang="ja-JP" sz="20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rclcpp</a:t>
            </a:r>
            <a:r>
              <a:rPr lang="en-US" altLang="ja-JP" sz="20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&lt;/depend&gt;</a:t>
            </a:r>
          </a:p>
          <a:p>
            <a:r>
              <a:rPr lang="en-US" altLang="ja-JP" sz="20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&lt;depend&gt;</a:t>
            </a:r>
            <a:r>
              <a:rPr lang="en-US" altLang="ja-JP" sz="20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geometry_msgs</a:t>
            </a:r>
            <a:r>
              <a:rPr lang="en-US" altLang="ja-JP" sz="20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&lt;/depend&gt;</a:t>
            </a:r>
          </a:p>
          <a:p>
            <a:endParaRPr lang="en-US" altLang="ja-JP" sz="20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0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</a:t>
            </a:r>
            <a:r>
              <a:rPr lang="en-US" altLang="ja-JP" sz="20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exec_depend</a:t>
            </a:r>
            <a:r>
              <a:rPr lang="en-US" altLang="ja-JP" sz="20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&gt;joy&lt;/</a:t>
            </a:r>
            <a:r>
              <a:rPr lang="en-US" altLang="ja-JP" sz="20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exec_depend</a:t>
            </a:r>
            <a:r>
              <a:rPr lang="en-US" altLang="ja-JP" sz="20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</a:p>
          <a:p>
            <a:r>
              <a:rPr lang="en-US" altLang="ja-JP" sz="20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</a:t>
            </a:r>
            <a:r>
              <a:rPr lang="en-US" altLang="ja-JP" sz="20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exec_depend</a:t>
            </a:r>
            <a:r>
              <a:rPr lang="en-US" altLang="ja-JP" sz="20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  <a:r>
              <a:rPr lang="en-US" altLang="ja-JP" sz="20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joy_teleop</a:t>
            </a:r>
            <a:r>
              <a:rPr lang="en-US" altLang="ja-JP" sz="20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&lt;/</a:t>
            </a:r>
            <a:r>
              <a:rPr lang="en-US" altLang="ja-JP" sz="20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exec_depend</a:t>
            </a:r>
            <a:r>
              <a:rPr lang="en-US" altLang="ja-JP" sz="20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</a:p>
          <a:p>
            <a:r>
              <a:rPr lang="en-US" altLang="ja-JP" sz="20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</a:t>
            </a:r>
            <a:r>
              <a:rPr lang="en-US" altLang="ja-JP" sz="20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exec_depend</a:t>
            </a:r>
            <a:r>
              <a:rPr lang="en-US" altLang="ja-JP" sz="20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  <a:r>
              <a:rPr lang="en-US" altLang="ja-JP" sz="20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rqt_robot_steering</a:t>
            </a:r>
            <a:r>
              <a:rPr lang="en-US" altLang="ja-JP" sz="20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&lt;/</a:t>
            </a:r>
            <a:r>
              <a:rPr lang="en-US" altLang="ja-JP" sz="20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exec_depend</a:t>
            </a:r>
            <a:r>
              <a:rPr lang="en-US" altLang="ja-JP" sz="20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</a:p>
          <a:p>
            <a:r>
              <a:rPr lang="en-US" altLang="ja-JP" sz="20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</a:t>
            </a:r>
            <a:r>
              <a:rPr lang="en-US" altLang="ja-JP" sz="20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exec_depend</a:t>
            </a:r>
            <a:r>
              <a:rPr lang="en-US" altLang="ja-JP" sz="20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  <a:r>
              <a:rPr lang="en-US" altLang="ja-JP" sz="20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xacro</a:t>
            </a:r>
            <a:r>
              <a:rPr lang="en-US" altLang="ja-JP" sz="20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&lt;/</a:t>
            </a:r>
            <a:r>
              <a:rPr lang="en-US" altLang="ja-JP" sz="20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exec_depend</a:t>
            </a:r>
            <a:r>
              <a:rPr lang="en-US" altLang="ja-JP" sz="20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</a:p>
          <a:p>
            <a:endParaRPr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F89CF4A-CF8E-FCAB-29E5-BB7DFEEC09DC}"/>
              </a:ext>
            </a:extLst>
          </p:cNvPr>
          <p:cNvSpPr txBox="1"/>
          <p:nvPr/>
        </p:nvSpPr>
        <p:spPr>
          <a:xfrm>
            <a:off x="738017" y="1654379"/>
            <a:ext cx="5843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my_mobile_robot</a:t>
            </a:r>
            <a:r>
              <a:rPr kumimoji="1" lang="en-US" altLang="ja-JP" sz="2000" dirty="0"/>
              <a:t>/package.xml</a:t>
            </a:r>
            <a:r>
              <a:rPr kumimoji="1" lang="ja-JP" altLang="en-US" sz="2000" dirty="0"/>
              <a:t>に以下を追記する</a:t>
            </a:r>
          </a:p>
        </p:txBody>
      </p:sp>
    </p:spTree>
    <p:extLst>
      <p:ext uri="{BB962C8B-B14F-4D97-AF65-F5344CB8AC3E}">
        <p14:creationId xmlns:p14="http://schemas.microsoft.com/office/powerpoint/2010/main" val="17006731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72EACB-9D0D-4777-E3D1-2D152824F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55" y="137069"/>
            <a:ext cx="7886700" cy="1325563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依存パッケージのインストール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892B16-5B23-4C5F-CB2C-2486F11F3714}"/>
              </a:ext>
            </a:extLst>
          </p:cNvPr>
          <p:cNvSpPr txBox="1"/>
          <p:nvPr/>
        </p:nvSpPr>
        <p:spPr>
          <a:xfrm>
            <a:off x="564855" y="2358156"/>
            <a:ext cx="814689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 err="1"/>
              <a:t>r</a:t>
            </a:r>
            <a:r>
              <a:rPr kumimoji="1" lang="en-US" altLang="ja-JP" sz="2400" dirty="0" err="1"/>
              <a:t>osdep</a:t>
            </a:r>
            <a:r>
              <a:rPr kumimoji="1" lang="en-US" altLang="ja-JP" sz="2400" dirty="0"/>
              <a:t> install </a:t>
            </a:r>
            <a:r>
              <a:rPr lang="en-US" altLang="ja-JP" sz="2400" dirty="0"/>
              <a:t>--</a:t>
            </a:r>
            <a:r>
              <a:rPr kumimoji="1" lang="en-US" altLang="ja-JP" sz="2400" dirty="0"/>
              <a:t>from-paths</a:t>
            </a:r>
          </a:p>
          <a:p>
            <a:r>
              <a:rPr lang="en-US" altLang="ja-JP" sz="2400" dirty="0"/>
              <a:t>  </a:t>
            </a:r>
            <a:r>
              <a:rPr kumimoji="1" lang="en-US" altLang="ja-JP" sz="2400" dirty="0"/>
              <a:t>~/ros2_ws/</a:t>
            </a:r>
            <a:r>
              <a:rPr kumimoji="1" lang="en-US" altLang="ja-JP" sz="2400" dirty="0" err="1"/>
              <a:t>src</a:t>
            </a:r>
            <a:r>
              <a:rPr kumimoji="1" lang="en-US" altLang="ja-JP" sz="2400" dirty="0"/>
              <a:t>/choreonoid_ros2_mobile_robot_tutorial</a:t>
            </a:r>
          </a:p>
          <a:p>
            <a:r>
              <a:rPr lang="en-US" altLang="ja-JP" sz="2400" dirty="0"/>
              <a:t>  -y --ignore-</a:t>
            </a:r>
            <a:r>
              <a:rPr lang="en-US" altLang="ja-JP" sz="2400" dirty="0" err="1"/>
              <a:t>src</a:t>
            </a:r>
            <a:endParaRPr kumimoji="1" lang="ja-JP" altLang="en-US" sz="2400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0C96DB2E-BCFC-F6CA-EE7F-CAC080BA7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31945"/>
            <a:ext cx="7886700" cy="470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 err="1"/>
              <a:t>rosdep</a:t>
            </a:r>
            <a:r>
              <a:rPr lang="ja-JP" altLang="en-US" sz="2400" dirty="0"/>
              <a:t>を使用して必要なパッケージをインストールする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0C2111B-243E-BC0E-0081-B687C31829F8}"/>
              </a:ext>
            </a:extLst>
          </p:cNvPr>
          <p:cNvSpPr txBox="1"/>
          <p:nvPr/>
        </p:nvSpPr>
        <p:spPr>
          <a:xfrm>
            <a:off x="728734" y="3832341"/>
            <a:ext cx="72177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package.xml</a:t>
            </a:r>
            <a:r>
              <a:rPr kumimoji="1" lang="ja-JP" altLang="en-US" sz="2400" dirty="0"/>
              <a:t>に記述した</a:t>
            </a:r>
            <a:endParaRPr kumimoji="1" lang="en-US" altLang="ja-JP" sz="2400" dirty="0"/>
          </a:p>
          <a:p>
            <a:r>
              <a:rPr kumimoji="1" lang="ja-JP" altLang="en-US" sz="2400" dirty="0"/>
              <a:t>　・</a:t>
            </a:r>
            <a:r>
              <a:rPr kumimoji="1" lang="en-US" altLang="ja-JP" sz="2400" dirty="0"/>
              <a:t>joy</a:t>
            </a:r>
          </a:p>
          <a:p>
            <a:r>
              <a:rPr lang="ja-JP" altLang="en-US" sz="2400" dirty="0"/>
              <a:t>　・</a:t>
            </a:r>
            <a:r>
              <a:rPr lang="en-US" altLang="ja-JP" sz="2400" dirty="0" err="1"/>
              <a:t>joy_teleop</a:t>
            </a:r>
            <a:endParaRPr lang="en-US" altLang="ja-JP" sz="2400" dirty="0"/>
          </a:p>
          <a:p>
            <a:r>
              <a:rPr kumimoji="1" lang="ja-JP" altLang="en-US" sz="2400" dirty="0"/>
              <a:t>　・</a:t>
            </a:r>
            <a:r>
              <a:rPr kumimoji="1" lang="en-US" altLang="ja-JP" sz="2400" dirty="0" err="1"/>
              <a:t>rqt_robot_steering</a:t>
            </a:r>
            <a:endParaRPr kumimoji="1" lang="en-US" altLang="ja-JP" sz="2400" dirty="0"/>
          </a:p>
          <a:p>
            <a:r>
              <a:rPr lang="ja-JP" altLang="en-US" sz="2400" dirty="0"/>
              <a:t>　・</a:t>
            </a:r>
            <a:r>
              <a:rPr lang="en-US" altLang="ja-JP" sz="2400" dirty="0" err="1"/>
              <a:t>xacro</a:t>
            </a:r>
            <a:endParaRPr lang="en-US" altLang="ja-JP" sz="2400" dirty="0"/>
          </a:p>
          <a:p>
            <a:r>
              <a:rPr lang="ja-JP" altLang="en-US" sz="2400" dirty="0"/>
              <a:t>といったパッケージが（まだインストールされていなければ）インストールされる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169797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F6AE8D-CF0F-EE63-6116-3FCEBFC8E054}"/>
              </a:ext>
            </a:extLst>
          </p:cNvPr>
          <p:cNvSpPr txBox="1"/>
          <p:nvPr/>
        </p:nvSpPr>
        <p:spPr>
          <a:xfrm>
            <a:off x="738553" y="1176101"/>
            <a:ext cx="7394331" cy="4670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#include &lt;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cnoid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SimpleController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#include &lt;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rclcpp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/rclcpp.hpp&gt;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#include &lt;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geometry_msgs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/msg/twist.hpp&gt;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#include &lt;memory&gt;</a:t>
            </a:r>
          </a:p>
          <a:p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MobileRobotDrive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Controller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: public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cnoid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SimpleController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public: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virtual bool configure(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cnoid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SimpleControllerConfig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 config) override;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virtual bool initialize(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cnoid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SimpleControllerIO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 io) override;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virtual bool control() override;</a:t>
            </a:r>
          </a:p>
          <a:p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private: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cnoid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::Link* wheels[2];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rclcpp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::Node::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SharedPtr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node;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rclcpp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::Subscription&lt;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geometry_msgs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::msg::Twist&gt;::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SharedPtr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subscription;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geometry_msgs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::msg::Twist command;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rclcpp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::executors::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StaticSingleThreadedExecutor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UniquePtr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executor;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};</a:t>
            </a:r>
          </a:p>
          <a:p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CNOID_IMPLEMENT_SIMPLE_CONTROLLER_FACTORY(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MobileRobotDrive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Controller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9CBE08CC-415D-AD8B-3468-2F3C3EAB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845"/>
            <a:ext cx="7886700" cy="729516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MobileRobotDriveController.cpp</a:t>
            </a:r>
            <a:r>
              <a:rPr lang="ja-JP" altLang="en-US" sz="3200" dirty="0"/>
              <a:t> </a:t>
            </a:r>
            <a:r>
              <a:rPr lang="en-US" altLang="ja-JP" sz="3200" dirty="0"/>
              <a:t>(1/4)</a:t>
            </a:r>
            <a:endParaRPr lang="ja-JP" altLang="en-US" sz="32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85ED4C9-3048-DFD9-D333-D6037607CA3A}"/>
              </a:ext>
            </a:extLst>
          </p:cNvPr>
          <p:cNvSpPr txBox="1"/>
          <p:nvPr/>
        </p:nvSpPr>
        <p:spPr>
          <a:xfrm>
            <a:off x="862884" y="6156101"/>
            <a:ext cx="6987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※ </a:t>
            </a:r>
            <a:r>
              <a:rPr lang="ja-JP" altLang="en-US" b="1" dirty="0">
                <a:solidFill>
                  <a:srgbClr val="FF0000"/>
                </a:solidFill>
              </a:rPr>
              <a:t>赤字は</a:t>
            </a:r>
            <a:r>
              <a:rPr lang="en-US" altLang="ja-JP" b="1" dirty="0">
                <a:solidFill>
                  <a:srgbClr val="FF0000"/>
                </a:solidFill>
              </a:rPr>
              <a:t>MobileRobotDriveTester.cpp</a:t>
            </a:r>
            <a:r>
              <a:rPr lang="ja-JP" altLang="en-US" b="1" dirty="0">
                <a:solidFill>
                  <a:srgbClr val="FF0000"/>
                </a:solidFill>
              </a:rPr>
              <a:t>から修正／追加する部分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2871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F6AE8D-CF0F-EE63-6116-3FCEBFC8E054}"/>
              </a:ext>
            </a:extLst>
          </p:cNvPr>
          <p:cNvSpPr txBox="1"/>
          <p:nvPr/>
        </p:nvSpPr>
        <p:spPr>
          <a:xfrm>
            <a:off x="738552" y="1176101"/>
            <a:ext cx="7632715" cy="3442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bool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MobileRobotDriveController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::configure(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cnoid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SimpleControllerConfig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 config)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node = std::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make_shared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rclcpp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::Node&gt;(config-&gt;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controllerName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());</a:t>
            </a:r>
          </a:p>
          <a:p>
            <a:endParaRPr lang="en-US" altLang="ja-JP" sz="14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subscription = node-&gt;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create_subscription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geometry_msgs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::msg::Twist&gt;(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"/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cmd_vel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", 1,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[this](const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geometry_msgs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::msg::Twist::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SharedPtr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msg){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command = *msg;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});</a:t>
            </a:r>
          </a:p>
          <a:p>
            <a:endParaRPr lang="en-US" altLang="ja-JP" sz="14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executor = std::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make_unique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rclcpp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::executors::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StaticSingleThreadedExecutor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&gt;();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executor-&gt;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add_node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(node);</a:t>
            </a:r>
          </a:p>
          <a:p>
            <a:endParaRPr lang="en-US" altLang="ja-JP" sz="14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return true;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endParaRPr lang="en-US" altLang="ja-JP" sz="14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9CBE08CC-415D-AD8B-3468-2F3C3EAB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845"/>
            <a:ext cx="7886700" cy="729516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MobileRobotDriveController.cpp</a:t>
            </a:r>
            <a:r>
              <a:rPr lang="ja-JP" altLang="en-US" sz="3200" dirty="0"/>
              <a:t> </a:t>
            </a:r>
            <a:r>
              <a:rPr lang="en-US" altLang="ja-JP" sz="3200" dirty="0"/>
              <a:t>(2/4)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0073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4F7060-D4C0-1259-E96D-EEB2F635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注：</a:t>
            </a:r>
            <a:r>
              <a:rPr kumimoji="1" lang="en-US" altLang="ja-JP" dirty="0"/>
              <a:t>ROS</a:t>
            </a:r>
            <a:r>
              <a:rPr lang="en-US" altLang="ja-JP" dirty="0"/>
              <a:t> 2</a:t>
            </a:r>
            <a:r>
              <a:rPr kumimoji="1" lang="ja-JP" altLang="en-US" dirty="0"/>
              <a:t>の必要性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471D27-7041-2EF1-2C12-656292239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シミュレーションするにあたって、必ずしも</a:t>
            </a:r>
            <a:r>
              <a:rPr kumimoji="1" lang="en-US" altLang="ja-JP" dirty="0"/>
              <a:t>ROS 2</a:t>
            </a:r>
            <a:r>
              <a:rPr kumimoji="1" lang="ja-JP" altLang="en-US" dirty="0"/>
              <a:t>を使う必要はありません</a:t>
            </a:r>
            <a:endParaRPr kumimoji="1" lang="en-US" altLang="ja-JP" dirty="0"/>
          </a:p>
          <a:p>
            <a:r>
              <a:rPr kumimoji="1" lang="ja-JP" altLang="en-US" dirty="0"/>
              <a:t>本</a:t>
            </a:r>
            <a:r>
              <a:rPr lang="ja-JP" altLang="en-US" dirty="0"/>
              <a:t>チュートリアルは</a:t>
            </a:r>
            <a:endParaRPr lang="en-US" altLang="ja-JP" dirty="0"/>
          </a:p>
          <a:p>
            <a:pPr lvl="1"/>
            <a:r>
              <a:rPr lang="en-US" altLang="ja-JP" dirty="0"/>
              <a:t>ROS 2</a:t>
            </a:r>
            <a:r>
              <a:rPr lang="ja-JP" altLang="en-US" dirty="0"/>
              <a:t>の基本</a:t>
            </a:r>
            <a:endParaRPr lang="en-US" altLang="ja-JP" dirty="0"/>
          </a:p>
          <a:p>
            <a:pPr lvl="1"/>
            <a:r>
              <a:rPr lang="en-US" altLang="ja-JP" dirty="0" err="1"/>
              <a:t>Choreonoid</a:t>
            </a:r>
            <a:r>
              <a:rPr lang="ja-JP" altLang="en-US" dirty="0"/>
              <a:t>と</a:t>
            </a:r>
            <a:r>
              <a:rPr lang="en-US" altLang="ja-JP" dirty="0"/>
              <a:t>ROS 2</a:t>
            </a:r>
            <a:r>
              <a:rPr lang="ja-JP" altLang="en-US" dirty="0"/>
              <a:t>の連携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の習得を目的としているため、あえて</a:t>
            </a:r>
            <a:r>
              <a:rPr lang="en-US" altLang="ja-JP" dirty="0"/>
              <a:t>ROS 2</a:t>
            </a:r>
            <a:r>
              <a:rPr lang="ja-JP" altLang="en-US" dirty="0"/>
              <a:t>を使用しています</a:t>
            </a:r>
            <a:endParaRPr lang="en-US" altLang="ja-JP" dirty="0"/>
          </a:p>
          <a:p>
            <a:r>
              <a:rPr lang="ja-JP" altLang="en-US" dirty="0"/>
              <a:t>本チュートリアルの大部分は</a:t>
            </a:r>
            <a:r>
              <a:rPr lang="en-US" altLang="ja-JP" dirty="0"/>
              <a:t>ROS 2</a:t>
            </a:r>
            <a:r>
              <a:rPr lang="ja-JP" altLang="en-US" dirty="0"/>
              <a:t>は無くても</a:t>
            </a:r>
            <a:r>
              <a:rPr lang="en-US" altLang="ja-JP" dirty="0" err="1"/>
              <a:t>Choreonoid</a:t>
            </a:r>
            <a:r>
              <a:rPr lang="ja-JP" altLang="en-US" dirty="0"/>
              <a:t>だけで同様のことが実現可能です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3977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F6AE8D-CF0F-EE63-6116-3FCEBFC8E054}"/>
              </a:ext>
            </a:extLst>
          </p:cNvPr>
          <p:cNvSpPr txBox="1"/>
          <p:nvPr/>
        </p:nvSpPr>
        <p:spPr>
          <a:xfrm>
            <a:off x="738553" y="1176101"/>
            <a:ext cx="7394331" cy="4838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bool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MobileRobotDriveController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::initialize(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cnoid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SimpleControllerIO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 io)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auto body = io-&gt;body();</a:t>
            </a:r>
          </a:p>
          <a:p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wheels[0] = body-&gt;joint("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LeftWheel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wheels[1] = body-&gt;joint("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RightWheel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for(int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=0;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&lt; 2; ++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){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auto wheel = wheels[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wheel-&gt;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setActuationMode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JointTorque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io-&gt;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enableInput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(wheel,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JointVelocity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io-&gt;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enableOutput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(wheel,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JointTorque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}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return true;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9CBE08CC-415D-AD8B-3468-2F3C3EAB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845"/>
            <a:ext cx="7886700" cy="729516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MobileRobotDriveController.cpp</a:t>
            </a:r>
            <a:r>
              <a:rPr lang="ja-JP" altLang="en-US" sz="3200" dirty="0"/>
              <a:t> </a:t>
            </a:r>
            <a:r>
              <a:rPr lang="en-US" altLang="ja-JP" sz="3200" dirty="0"/>
              <a:t>(3/4)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6504520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F6AE8D-CF0F-EE63-6116-3FCEBFC8E054}"/>
              </a:ext>
            </a:extLst>
          </p:cNvPr>
          <p:cNvSpPr txBox="1"/>
          <p:nvPr/>
        </p:nvSpPr>
        <p:spPr>
          <a:xfrm>
            <a:off x="738553" y="1176101"/>
            <a:ext cx="7394331" cy="4838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bool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MobileRobotDrive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Controller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::control()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constexpr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double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wheelRadius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0.076;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constexpr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double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halfAxleWidth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0.145;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constexpr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double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kd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0.5;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double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dq_target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[2];</a:t>
            </a:r>
          </a:p>
          <a:p>
            <a:endParaRPr lang="en-US" altLang="ja-JP" sz="14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executor-&gt;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spin_some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endParaRPr lang="en-US" altLang="ja-JP" sz="14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double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dq_x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command.linear.x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/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wheelRadius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double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dq_yaw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command.angular.z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*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halfAxleWidth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/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wheelRadius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dq_target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[0] =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dq_x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-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dq_yaw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dq_target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[1] =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dq_x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+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dq_yaw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for(int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=0;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&lt; 2; ++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){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auto wheel = wheels[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];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wheel-&gt;u() = 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kd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* (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dq_target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 - wheel-&gt;</a:t>
            </a:r>
            <a:r>
              <a:rPr lang="en-US" altLang="ja-JP" sz="1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dq</a:t>
            </a:r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());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}</a:t>
            </a:r>
          </a:p>
          <a:p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return true;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9CBE08CC-415D-AD8B-3468-2F3C3EAB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845"/>
            <a:ext cx="7886700" cy="729516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MobileRobotDriveController.cpp</a:t>
            </a:r>
            <a:r>
              <a:rPr lang="ja-JP" altLang="en-US" sz="3200" dirty="0"/>
              <a:t> </a:t>
            </a:r>
            <a:r>
              <a:rPr lang="en-US" altLang="ja-JP" sz="3200" dirty="0"/>
              <a:t>(4/4)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885318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9881CF-6B79-234F-3C6B-E818BD10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src</a:t>
            </a:r>
            <a:r>
              <a:rPr kumimoji="1" lang="ja-JP" altLang="en-US" dirty="0"/>
              <a:t>の</a:t>
            </a:r>
            <a:r>
              <a:rPr kumimoji="1" lang="en-US" altLang="ja-JP" dirty="0"/>
              <a:t>CMakeLists.txt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D55C0E-8FAD-6B28-5B68-E3557BF60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662662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src</a:t>
            </a:r>
            <a:r>
              <a:rPr kumimoji="1" lang="en-US" altLang="ja-JP" dirty="0"/>
              <a:t>/CMakeLists.txt</a:t>
            </a:r>
            <a:r>
              <a:rPr kumimoji="1" lang="ja-JP" altLang="en-US" dirty="0"/>
              <a:t>を</a:t>
            </a:r>
            <a:r>
              <a:rPr lang="ja-JP" altLang="en-US" dirty="0"/>
              <a:t>以下のように編集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86594E-749B-4D85-58CE-1349D7B4C2A2}"/>
              </a:ext>
            </a:extLst>
          </p:cNvPr>
          <p:cNvSpPr txBox="1"/>
          <p:nvPr/>
        </p:nvSpPr>
        <p:spPr>
          <a:xfrm>
            <a:off x="759119" y="2565340"/>
            <a:ext cx="7354571" cy="2309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choreonoid_add_simple_controller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</a:p>
          <a:p>
            <a:r>
              <a:rPr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MyMobileRobotDriveTester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MobileRobotDriveTester.cpp)</a:t>
            </a:r>
          </a:p>
          <a:p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choreonoid_add_simple_controller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</a:p>
          <a:p>
            <a:r>
              <a:rPr lang="ja-JP" altLang="en-US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MyMobileRobotDriveController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MobileRobotDriveController.cpp)</a:t>
            </a:r>
          </a:p>
          <a:p>
            <a:endParaRPr lang="en-US" altLang="ja-JP" sz="16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ament_target_dependencies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MyMobileRobotDriveController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rclcpp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geometry_msgs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4BA9BC0-AC43-C189-91AE-BCEE5BA6A9AB}"/>
              </a:ext>
            </a:extLst>
          </p:cNvPr>
          <p:cNvSpPr txBox="1"/>
          <p:nvPr/>
        </p:nvSpPr>
        <p:spPr>
          <a:xfrm>
            <a:off x="503418" y="5191509"/>
            <a:ext cx="8137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rgbClr val="FF0000"/>
                </a:solidFill>
              </a:rPr>
              <a:t>※ </a:t>
            </a:r>
            <a:r>
              <a:rPr kumimoji="1" lang="ja-JP" altLang="en-US" sz="2000" b="1" dirty="0">
                <a:solidFill>
                  <a:srgbClr val="FF0000"/>
                </a:solidFill>
              </a:rPr>
              <a:t>お手本パッケージとの競合を避けるため、</a:t>
            </a:r>
            <a:r>
              <a:rPr kumimoji="1" lang="en-US" altLang="ja-JP" sz="2000" b="1" dirty="0">
                <a:solidFill>
                  <a:srgbClr val="FF0000"/>
                </a:solidFill>
              </a:rPr>
              <a:t>”My” </a:t>
            </a:r>
            <a:r>
              <a:rPr kumimoji="1" lang="ja-JP" altLang="en-US" sz="2000" b="1" dirty="0">
                <a:solidFill>
                  <a:srgbClr val="FF0000"/>
                </a:solidFill>
              </a:rPr>
              <a:t>をつけておきます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0B96917-6873-140A-0913-FB1100C18272}"/>
              </a:ext>
            </a:extLst>
          </p:cNvPr>
          <p:cNvCxnSpPr>
            <a:cxnSpLocks/>
          </p:cNvCxnSpPr>
          <p:nvPr/>
        </p:nvCxnSpPr>
        <p:spPr>
          <a:xfrm>
            <a:off x="991982" y="3910839"/>
            <a:ext cx="3796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6235618-3B34-ECEA-C65F-98E6167CEACF}"/>
              </a:ext>
            </a:extLst>
          </p:cNvPr>
          <p:cNvCxnSpPr>
            <a:cxnSpLocks/>
          </p:cNvCxnSpPr>
          <p:nvPr/>
        </p:nvCxnSpPr>
        <p:spPr>
          <a:xfrm>
            <a:off x="991982" y="4617030"/>
            <a:ext cx="3796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9718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20FD78-D139-7F1D-78EB-BA0B6488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プロジェクトの構成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01F2F6-71ED-E20E-8E9C-DA0BEBBB4EF3}"/>
              </a:ext>
            </a:extLst>
          </p:cNvPr>
          <p:cNvSpPr txBox="1"/>
          <p:nvPr/>
        </p:nvSpPr>
        <p:spPr>
          <a:xfrm>
            <a:off x="878958" y="2320649"/>
            <a:ext cx="369304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World</a:t>
            </a: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+ 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MobileRobot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DriveController</a:t>
            </a:r>
            <a:endParaRPr lang="en-US" altLang="ja-JP" sz="24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Floor</a:t>
            </a: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AISTSimulator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D6D64B9-30A0-A4D0-0AB1-669912DCEC44}"/>
              </a:ext>
            </a:extLst>
          </p:cNvPr>
          <p:cNvSpPr txBox="1"/>
          <p:nvPr/>
        </p:nvSpPr>
        <p:spPr>
          <a:xfrm>
            <a:off x="4915049" y="2782314"/>
            <a:ext cx="4035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solidFill>
                  <a:srgbClr val="FF0000"/>
                </a:solidFill>
              </a:rPr>
              <a:t>※</a:t>
            </a:r>
            <a:r>
              <a:rPr lang="ja-JP" altLang="en-US" sz="2000" b="1" dirty="0">
                <a:solidFill>
                  <a:srgbClr val="FF0000"/>
                </a:solidFill>
              </a:rPr>
              <a:t>「コントローラモジュール」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r>
              <a:rPr lang="ja-JP" altLang="en-US" sz="2000" b="1" dirty="0">
                <a:solidFill>
                  <a:srgbClr val="FF0000"/>
                </a:solidFill>
              </a:rPr>
              <a:t>プロパティに </a:t>
            </a:r>
            <a:r>
              <a:rPr lang="en-US" altLang="ja-JP" sz="2000" b="1" dirty="0">
                <a:solidFill>
                  <a:srgbClr val="FF0000"/>
                </a:solidFill>
              </a:rPr>
              <a:t>“</a:t>
            </a:r>
            <a:r>
              <a:rPr lang="en-US" altLang="ja-JP" sz="2000" b="1" dirty="0" err="1">
                <a:solidFill>
                  <a:srgbClr val="FF0000"/>
                </a:solidFill>
              </a:rPr>
              <a:t>MyMobileRobot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r>
              <a:rPr lang="en-US" altLang="ja-JP" sz="2000" b="1" dirty="0">
                <a:solidFill>
                  <a:srgbClr val="FF0000"/>
                </a:solidFill>
              </a:rPr>
              <a:t>DriveController.so”</a:t>
            </a:r>
            <a:r>
              <a:rPr lang="ja-JP" altLang="en-US" sz="2000" b="1" dirty="0">
                <a:solidFill>
                  <a:srgbClr val="FF0000"/>
                </a:solidFill>
              </a:rPr>
              <a:t>を設定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16086FB-FFA8-E5EC-6EFC-2B90607434FA}"/>
              </a:ext>
            </a:extLst>
          </p:cNvPr>
          <p:cNvSpPr txBox="1"/>
          <p:nvPr/>
        </p:nvSpPr>
        <p:spPr>
          <a:xfrm>
            <a:off x="896153" y="4996630"/>
            <a:ext cx="73516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※ </a:t>
            </a:r>
            <a:r>
              <a:rPr kumimoji="1" lang="ja-JP" altLang="en-US" sz="2400" dirty="0"/>
              <a:t>お手本パッケージの該当プロジェクトファイルは</a:t>
            </a:r>
            <a:endParaRPr kumimoji="1" lang="en-US" altLang="ja-JP" sz="2400" dirty="0"/>
          </a:p>
          <a:p>
            <a:r>
              <a:rPr lang="en-US" altLang="ja-JP" sz="2400" dirty="0"/>
              <a:t>“project/</a:t>
            </a:r>
            <a:r>
              <a:rPr lang="en-US" altLang="ja-JP" sz="2400" dirty="0" err="1"/>
              <a:t>mobile_robot_drive_control.cnoid</a:t>
            </a:r>
            <a:r>
              <a:rPr lang="en-US" altLang="ja-JP" sz="2400" dirty="0"/>
              <a:t>”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23551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0C9403-BE0A-62C9-C7B8-26C0999A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6970"/>
            <a:ext cx="7886700" cy="1325563"/>
          </a:xfrm>
        </p:spPr>
        <p:txBody>
          <a:bodyPr/>
          <a:lstStyle/>
          <a:p>
            <a:r>
              <a:rPr lang="ja-JP" altLang="en-US" dirty="0"/>
              <a:t>シミュレーションの実行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9DF14A0-E691-2217-D37A-421FBCBDDE7C}"/>
              </a:ext>
            </a:extLst>
          </p:cNvPr>
          <p:cNvSpPr txBox="1"/>
          <p:nvPr/>
        </p:nvSpPr>
        <p:spPr>
          <a:xfrm>
            <a:off x="1839158" y="5920029"/>
            <a:ext cx="4031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シミュレーション開始</a:t>
            </a:r>
            <a:r>
              <a:rPr lang="ja-JP" altLang="en-US" sz="2000" dirty="0"/>
              <a:t>しても、</a:t>
            </a:r>
            <a:endParaRPr lang="en-US" altLang="ja-JP" sz="2000" dirty="0"/>
          </a:p>
          <a:p>
            <a:r>
              <a:rPr lang="ja-JP" altLang="en-US" sz="2000" dirty="0"/>
              <a:t>そのままではロボットは動かない</a:t>
            </a:r>
            <a:endParaRPr kumimoji="1" lang="ja-JP" altLang="en-US" sz="2000" dirty="0"/>
          </a:p>
        </p:txBody>
      </p:sp>
      <p:pic>
        <p:nvPicPr>
          <p:cNvPr id="4" name="図 3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B1287BEF-E7EB-0079-FF8A-5885F3FA6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507" y="1310372"/>
            <a:ext cx="5518403" cy="448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447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8E049E-53BC-AD76-E043-D791EF39D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トピックの確認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5B899A-67BC-87D8-3F98-49D24E3F2294}"/>
              </a:ext>
            </a:extLst>
          </p:cNvPr>
          <p:cNvSpPr txBox="1"/>
          <p:nvPr/>
        </p:nvSpPr>
        <p:spPr>
          <a:xfrm>
            <a:off x="545122" y="2544245"/>
            <a:ext cx="79702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ros2 topic list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43CBA62-4DAC-209C-69C6-3CC53FF98881}"/>
              </a:ext>
            </a:extLst>
          </p:cNvPr>
          <p:cNvSpPr txBox="1"/>
          <p:nvPr/>
        </p:nvSpPr>
        <p:spPr>
          <a:xfrm>
            <a:off x="545122" y="191898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利用可能なトピックを表示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F3171AE-37FC-9D67-20AF-A711CCE25035}"/>
              </a:ext>
            </a:extLst>
          </p:cNvPr>
          <p:cNvSpPr txBox="1"/>
          <p:nvPr/>
        </p:nvSpPr>
        <p:spPr>
          <a:xfrm>
            <a:off x="545122" y="4500076"/>
            <a:ext cx="79702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ros2 topic info /</a:t>
            </a:r>
            <a:r>
              <a:rPr kumimoji="1" lang="en-US" altLang="ja-JP" sz="2400" dirty="0" err="1"/>
              <a:t>cmd_vel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2C47B8F-7633-C70F-50B8-8C8D8F070493}"/>
              </a:ext>
            </a:extLst>
          </p:cNvPr>
          <p:cNvSpPr txBox="1"/>
          <p:nvPr/>
        </p:nvSpPr>
        <p:spPr>
          <a:xfrm>
            <a:off x="545122" y="398621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内容の確認</a:t>
            </a:r>
            <a:endParaRPr kumimoji="1" lang="ja-JP" altLang="en-US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4B042C7-2CB1-3118-244A-73B28F0B1014}"/>
              </a:ext>
            </a:extLst>
          </p:cNvPr>
          <p:cNvSpPr txBox="1"/>
          <p:nvPr/>
        </p:nvSpPr>
        <p:spPr>
          <a:xfrm>
            <a:off x="588660" y="3253548"/>
            <a:ext cx="4568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/</a:t>
            </a:r>
            <a:r>
              <a:rPr kumimoji="1" lang="en-US" altLang="ja-JP" sz="2400" dirty="0" err="1"/>
              <a:t>cmd_vel</a:t>
            </a:r>
            <a:r>
              <a:rPr kumimoji="1" lang="ja-JP" altLang="en-US" sz="2400" dirty="0"/>
              <a:t>が表示されているか？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4080DAB-457A-B552-770D-EC924E5D4192}"/>
              </a:ext>
            </a:extLst>
          </p:cNvPr>
          <p:cNvSpPr txBox="1"/>
          <p:nvPr/>
        </p:nvSpPr>
        <p:spPr>
          <a:xfrm>
            <a:off x="545122" y="5458309"/>
            <a:ext cx="7970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※ </a:t>
            </a:r>
            <a:r>
              <a:rPr lang="en-US" altLang="ja-JP" dirty="0" err="1"/>
              <a:t>Choreonoid</a:t>
            </a:r>
            <a:r>
              <a:rPr lang="ja-JP" altLang="en-US" dirty="0"/>
              <a:t>を起動したのとは別の端末上で実行します</a:t>
            </a:r>
            <a:endParaRPr lang="en-US" altLang="ja-JP" dirty="0"/>
          </a:p>
          <a:p>
            <a:r>
              <a:rPr kumimoji="1" lang="en-US" altLang="ja-JP" dirty="0"/>
              <a:t>※ Ubuntu</a:t>
            </a:r>
            <a:r>
              <a:rPr kumimoji="1" lang="ja-JP" altLang="en-US" dirty="0"/>
              <a:t>標準の端末であれば </a:t>
            </a:r>
            <a:r>
              <a:rPr kumimoji="1" lang="en-US" altLang="ja-JP" dirty="0"/>
              <a:t>“Shift + Ctrl + N” </a:t>
            </a:r>
            <a:r>
              <a:rPr kumimoji="1" lang="ja-JP" altLang="en-US" dirty="0"/>
              <a:t>や </a:t>
            </a:r>
            <a:r>
              <a:rPr kumimoji="1" lang="en-US" altLang="ja-JP" dirty="0"/>
              <a:t>“Shift + Ctrl + T” </a:t>
            </a:r>
            <a:r>
              <a:rPr kumimoji="1" lang="ja-JP" altLang="en-US" dirty="0"/>
              <a:t>で</a:t>
            </a:r>
            <a:endParaRPr kumimoji="1" lang="en-US" altLang="ja-JP" dirty="0"/>
          </a:p>
          <a:p>
            <a:r>
              <a:rPr lang="en-US" altLang="ja-JP" dirty="0"/>
              <a:t>     </a:t>
            </a:r>
            <a:r>
              <a:rPr kumimoji="1" lang="ja-JP" altLang="en-US" dirty="0"/>
              <a:t>端末を追加できます</a:t>
            </a:r>
          </a:p>
        </p:txBody>
      </p:sp>
    </p:spTree>
    <p:extLst>
      <p:ext uri="{BB962C8B-B14F-4D97-AF65-F5344CB8AC3E}">
        <p14:creationId xmlns:p14="http://schemas.microsoft.com/office/powerpoint/2010/main" val="291737205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95203A-738F-BEE8-9B24-A2FCA3B2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/</a:t>
            </a:r>
            <a:r>
              <a:rPr lang="en-US" altLang="ja-JP" dirty="0" err="1"/>
              <a:t>cmd_vel</a:t>
            </a:r>
            <a:r>
              <a:rPr lang="ja-JP" altLang="en-US" dirty="0"/>
              <a:t>トピックの</a:t>
            </a:r>
            <a:r>
              <a:rPr lang="en-US" altLang="ja-JP" dirty="0"/>
              <a:t>Publish</a:t>
            </a:r>
            <a:endParaRPr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A6713A-15D8-4A0D-A88D-4050038ED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759254"/>
          </a:xfrm>
        </p:spPr>
        <p:txBody>
          <a:bodyPr/>
          <a:lstStyle/>
          <a:p>
            <a:r>
              <a:rPr lang="ja-JP" altLang="en-US" dirty="0"/>
              <a:t>様々な手段がある</a:t>
            </a:r>
            <a:endParaRPr lang="en-US" altLang="ja-JP" dirty="0"/>
          </a:p>
          <a:p>
            <a:pPr lvl="1"/>
            <a:r>
              <a:rPr lang="en-US" altLang="ja-JP" dirty="0"/>
              <a:t>“ros2 topic pub” </a:t>
            </a:r>
            <a:r>
              <a:rPr lang="ja-JP" altLang="en-US" dirty="0"/>
              <a:t>コマンド</a:t>
            </a:r>
            <a:endParaRPr lang="en-US" altLang="ja-JP" dirty="0"/>
          </a:p>
          <a:p>
            <a:pPr lvl="1"/>
            <a:r>
              <a:rPr lang="en-US" altLang="ja-JP" dirty="0" err="1"/>
              <a:t>rqt_robot_steering</a:t>
            </a:r>
            <a:r>
              <a:rPr lang="ja-JP" altLang="en-US" dirty="0"/>
              <a:t>ツール</a:t>
            </a:r>
            <a:endParaRPr lang="en-US" altLang="ja-JP" dirty="0"/>
          </a:p>
          <a:p>
            <a:pPr lvl="1"/>
            <a:r>
              <a:rPr lang="ja-JP" altLang="en-US" dirty="0"/>
              <a:t>ゲームパッド </a:t>
            </a:r>
            <a:r>
              <a:rPr lang="en-US" altLang="ja-JP" dirty="0"/>
              <a:t>+ joy</a:t>
            </a:r>
            <a:r>
              <a:rPr lang="ja-JP" altLang="en-US" dirty="0"/>
              <a:t>ノード</a:t>
            </a:r>
          </a:p>
        </p:txBody>
      </p:sp>
    </p:spTree>
    <p:extLst>
      <p:ext uri="{BB962C8B-B14F-4D97-AF65-F5344CB8AC3E}">
        <p14:creationId xmlns:p14="http://schemas.microsoft.com/office/powerpoint/2010/main" val="123169324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F3C435-7253-D3B7-C43F-8321E613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ros2 topic</a:t>
            </a:r>
            <a:r>
              <a:rPr kumimoji="1" lang="ja-JP" altLang="en-US" dirty="0"/>
              <a:t>コマンドによる操作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BFEAEF0-AB93-45EB-2820-0173BEE66420}"/>
              </a:ext>
            </a:extLst>
          </p:cNvPr>
          <p:cNvSpPr txBox="1"/>
          <p:nvPr/>
        </p:nvSpPr>
        <p:spPr>
          <a:xfrm>
            <a:off x="545122" y="1954211"/>
            <a:ext cx="79702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ros2 topic pub /</a:t>
            </a:r>
            <a:r>
              <a:rPr kumimoji="1" lang="en-US" altLang="ja-JP" sz="2400" dirty="0" err="1"/>
              <a:t>cmd_vel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geometry_msgs</a:t>
            </a:r>
            <a:r>
              <a:rPr kumimoji="1" lang="en-US" altLang="ja-JP" sz="2400" dirty="0"/>
              <a:t>/msg/Twist "{linear: {x: 0.5, y: 0, z: 0}, angular: {x: 0, y: 0, z: 0}}“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90EA9-7C7B-EB2E-1694-4F4D494DB47B}"/>
              </a:ext>
            </a:extLst>
          </p:cNvPr>
          <p:cNvSpPr txBox="1"/>
          <p:nvPr/>
        </p:nvSpPr>
        <p:spPr>
          <a:xfrm>
            <a:off x="1666768" y="304873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rgbClr val="FF0000"/>
                </a:solidFill>
              </a:rPr>
              <a:t>前後方向速度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1442135-A4EB-49DF-7026-77B8AF974A56}"/>
              </a:ext>
            </a:extLst>
          </p:cNvPr>
          <p:cNvCxnSpPr>
            <a:cxnSpLocks/>
          </p:cNvCxnSpPr>
          <p:nvPr/>
        </p:nvCxnSpPr>
        <p:spPr>
          <a:xfrm>
            <a:off x="1979609" y="2889456"/>
            <a:ext cx="8044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0ADEF34-3A3A-7DF2-007D-83444148BF58}"/>
              </a:ext>
            </a:extLst>
          </p:cNvPr>
          <p:cNvSpPr txBox="1"/>
          <p:nvPr/>
        </p:nvSpPr>
        <p:spPr>
          <a:xfrm>
            <a:off x="6256370" y="304873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rgbClr val="FF0000"/>
                </a:solidFill>
              </a:rPr>
              <a:t>旋回角速度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013AD84-6CD0-F9DD-C7F6-CA534E286918}"/>
              </a:ext>
            </a:extLst>
          </p:cNvPr>
          <p:cNvCxnSpPr>
            <a:cxnSpLocks/>
          </p:cNvCxnSpPr>
          <p:nvPr/>
        </p:nvCxnSpPr>
        <p:spPr>
          <a:xfrm>
            <a:off x="6982145" y="2889456"/>
            <a:ext cx="61399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449B164-7675-F0C7-FC97-1803E90A993D}"/>
              </a:ext>
            </a:extLst>
          </p:cNvPr>
          <p:cNvSpPr txBox="1"/>
          <p:nvPr/>
        </p:nvSpPr>
        <p:spPr>
          <a:xfrm>
            <a:off x="1525249" y="3984560"/>
            <a:ext cx="6070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FF0000"/>
                </a:solidFill>
              </a:rPr>
              <a:t>※ </a:t>
            </a:r>
            <a:r>
              <a:rPr lang="ja-JP" altLang="en-US" sz="2800" b="1" dirty="0">
                <a:solidFill>
                  <a:srgbClr val="FF0000"/>
                </a:solidFill>
              </a:rPr>
              <a:t>コロン</a:t>
            </a:r>
            <a:r>
              <a:rPr lang="en-US" altLang="ja-JP" sz="2800" b="1" dirty="0">
                <a:solidFill>
                  <a:srgbClr val="FF0000"/>
                </a:solidFill>
              </a:rPr>
              <a:t>(:)</a:t>
            </a:r>
            <a:r>
              <a:rPr lang="ja-JP" altLang="en-US" sz="2800" b="1" dirty="0">
                <a:solidFill>
                  <a:srgbClr val="FF0000"/>
                </a:solidFill>
              </a:rPr>
              <a:t>の後にスペースが必要！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B747AE-1D76-5754-10E6-55275FCB652B}"/>
              </a:ext>
            </a:extLst>
          </p:cNvPr>
          <p:cNvSpPr txBox="1"/>
          <p:nvPr/>
        </p:nvSpPr>
        <p:spPr>
          <a:xfrm>
            <a:off x="555757" y="5716729"/>
            <a:ext cx="79702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ros2 topic echo /</a:t>
            </a:r>
            <a:r>
              <a:rPr kumimoji="1" lang="en-US" altLang="ja-JP" sz="2400" dirty="0" err="1"/>
              <a:t>cmd_vel</a:t>
            </a:r>
            <a:r>
              <a:rPr kumimoji="1" lang="en-US" altLang="ja-JP" sz="2400" dirty="0"/>
              <a:t> 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C8D5648-92E8-6555-43A0-C159F55256C6}"/>
              </a:ext>
            </a:extLst>
          </p:cNvPr>
          <p:cNvSpPr txBox="1"/>
          <p:nvPr/>
        </p:nvSpPr>
        <p:spPr>
          <a:xfrm>
            <a:off x="555757" y="5202870"/>
            <a:ext cx="4293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publish</a:t>
            </a:r>
            <a:r>
              <a:rPr lang="ja-JP" altLang="en-US" sz="2400" dirty="0"/>
              <a:t>されている内容を確認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030150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77357-CECC-24C4-A3E2-CD03A030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rqt_robot_steering</a:t>
            </a:r>
            <a:r>
              <a:rPr lang="en-US" altLang="ja-JP" dirty="0"/>
              <a:t> </a:t>
            </a:r>
            <a:r>
              <a:rPr kumimoji="1" lang="ja-JP" altLang="en-US" dirty="0"/>
              <a:t>による操作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B62617-BB53-C680-9DCB-F9681C4BBE27}"/>
              </a:ext>
            </a:extLst>
          </p:cNvPr>
          <p:cNvSpPr txBox="1"/>
          <p:nvPr/>
        </p:nvSpPr>
        <p:spPr>
          <a:xfrm>
            <a:off x="545122" y="1909135"/>
            <a:ext cx="79702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ros2 run </a:t>
            </a:r>
            <a:r>
              <a:rPr kumimoji="1" lang="en-US" altLang="ja-JP" sz="2400" dirty="0" err="1"/>
              <a:t>rqt_robot_steering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rqt_robot_steering</a:t>
            </a:r>
            <a:endParaRPr kumimoji="1" lang="ja-JP" altLang="en-US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38E240E-E3E3-427B-E478-9E7ED407F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227" y="2740516"/>
            <a:ext cx="2853341" cy="367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5273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60812-3A95-055D-4687-CE6DAB5A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ゲームパッド</a:t>
            </a:r>
            <a:r>
              <a:rPr lang="ja-JP" altLang="en-US" dirty="0"/>
              <a:t>による操作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3261E3-8253-0BE1-733C-9FEDEC585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30843"/>
          </a:xfrm>
        </p:spPr>
        <p:txBody>
          <a:bodyPr/>
          <a:lstStyle/>
          <a:p>
            <a:r>
              <a:rPr kumimoji="1" lang="ja-JP" altLang="en-US" dirty="0"/>
              <a:t>ゲームパッドを接続する</a:t>
            </a:r>
            <a:endParaRPr lang="en-US" altLang="ja-JP" dirty="0"/>
          </a:p>
          <a:p>
            <a:r>
              <a:rPr kumimoji="1" lang="en-US" altLang="ja-JP" dirty="0"/>
              <a:t>joy</a:t>
            </a:r>
            <a:r>
              <a:rPr kumimoji="1" lang="ja-JP" altLang="en-US" dirty="0"/>
              <a:t>ノードを用いてゲームパッドからの入力を</a:t>
            </a:r>
            <a:r>
              <a:rPr kumimoji="1" lang="en-US" altLang="ja-JP" dirty="0"/>
              <a:t>joy</a:t>
            </a:r>
            <a:r>
              <a:rPr kumimoji="1" lang="ja-JP" altLang="en-US" dirty="0"/>
              <a:t>トピックとして</a:t>
            </a:r>
            <a:r>
              <a:rPr kumimoji="1" lang="en-US" altLang="ja-JP" dirty="0"/>
              <a:t>publish</a:t>
            </a:r>
            <a:r>
              <a:rPr kumimoji="1" lang="ja-JP" altLang="en-US" dirty="0"/>
              <a:t>する</a:t>
            </a:r>
            <a:endParaRPr lang="en-US" altLang="ja-JP" dirty="0"/>
          </a:p>
          <a:p>
            <a:r>
              <a:rPr kumimoji="1" lang="en-US" altLang="ja-JP" dirty="0" err="1"/>
              <a:t>joy_teleop</a:t>
            </a:r>
            <a:r>
              <a:rPr kumimoji="1" lang="ja-JP" altLang="en-US" dirty="0"/>
              <a:t>ノードを用いて</a:t>
            </a:r>
            <a:r>
              <a:rPr kumimoji="1" lang="en-US" altLang="ja-JP" dirty="0"/>
              <a:t>joy</a:t>
            </a:r>
            <a:r>
              <a:rPr kumimoji="1" lang="ja-JP" altLang="en-US" dirty="0"/>
              <a:t>トピックを</a:t>
            </a:r>
            <a:r>
              <a:rPr kumimoji="1" lang="en-US" altLang="ja-JP" dirty="0"/>
              <a:t>twist</a:t>
            </a:r>
            <a:r>
              <a:rPr kumimoji="1" lang="ja-JP" altLang="en-US" dirty="0"/>
              <a:t>トピックに変換する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5EBB1D4-C3AD-901C-EA2B-BD5A9704A581}"/>
              </a:ext>
            </a:extLst>
          </p:cNvPr>
          <p:cNvSpPr txBox="1"/>
          <p:nvPr/>
        </p:nvSpPr>
        <p:spPr>
          <a:xfrm>
            <a:off x="2253009" y="4972471"/>
            <a:ext cx="110837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2400" dirty="0"/>
              <a:t>joy</a:t>
            </a:r>
          </a:p>
          <a:p>
            <a:pPr algn="ctr"/>
            <a:r>
              <a:rPr lang="ja-JP" altLang="en-US" sz="2400" dirty="0"/>
              <a:t>ノード</a:t>
            </a:r>
            <a:endParaRPr kumimoji="1" lang="ja-JP" altLang="en-US" sz="24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E1D815A-72CA-9199-8AF2-EA085219BDCA}"/>
              </a:ext>
            </a:extLst>
          </p:cNvPr>
          <p:cNvSpPr/>
          <p:nvPr/>
        </p:nvSpPr>
        <p:spPr>
          <a:xfrm>
            <a:off x="3745354" y="5061158"/>
            <a:ext cx="936118" cy="653621"/>
          </a:xfrm>
          <a:prstGeom prst="roundRect">
            <a:avLst>
              <a:gd name="adj" fmla="val 3243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/joy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193C067-D82E-57A9-E5B6-DDFBF247C30C}"/>
              </a:ext>
            </a:extLst>
          </p:cNvPr>
          <p:cNvSpPr/>
          <p:nvPr/>
        </p:nvSpPr>
        <p:spPr>
          <a:xfrm>
            <a:off x="7175952" y="5112790"/>
            <a:ext cx="1600985" cy="55035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/</a:t>
            </a:r>
            <a:r>
              <a:rPr lang="en-US" altLang="ja-JP" sz="2400" dirty="0" err="1">
                <a:solidFill>
                  <a:schemeClr val="tx1"/>
                </a:solidFill>
              </a:rPr>
              <a:t>cmd_vel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D86EAE-C854-ABD1-080A-B6EEF6C5E3EA}"/>
              </a:ext>
            </a:extLst>
          </p:cNvPr>
          <p:cNvSpPr txBox="1"/>
          <p:nvPr/>
        </p:nvSpPr>
        <p:spPr>
          <a:xfrm>
            <a:off x="5138413" y="4972469"/>
            <a:ext cx="16495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2400" dirty="0" err="1"/>
              <a:t>joy_teleop</a:t>
            </a:r>
            <a:r>
              <a:rPr lang="ja-JP" altLang="en-US" sz="2400" dirty="0"/>
              <a:t>ノード</a:t>
            </a:r>
            <a:endParaRPr kumimoji="1" lang="ja-JP" altLang="en-US" sz="2400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ABFF664-ECD9-B42E-7284-9CBE1D7575D2}"/>
              </a:ext>
            </a:extLst>
          </p:cNvPr>
          <p:cNvSpPr/>
          <p:nvPr/>
        </p:nvSpPr>
        <p:spPr>
          <a:xfrm>
            <a:off x="222968" y="4929473"/>
            <a:ext cx="1611202" cy="9315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ゲームパッド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ED946AB-3927-5C56-8ACE-E80A7F6F52AA}"/>
              </a:ext>
            </a:extLst>
          </p:cNvPr>
          <p:cNvCxnSpPr>
            <a:cxnSpLocks/>
            <a:stCxn id="10" idx="6"/>
            <a:endCxn id="5" idx="1"/>
          </p:cNvCxnSpPr>
          <p:nvPr/>
        </p:nvCxnSpPr>
        <p:spPr>
          <a:xfrm flipV="1">
            <a:off x="1834170" y="5387970"/>
            <a:ext cx="418839" cy="72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8575AFB-D708-9CE5-0B6B-D65CA2A7C8B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361386" y="5387969"/>
            <a:ext cx="38396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5F5F0C4-C106-5069-7D67-032819472BE4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4681472" y="5387968"/>
            <a:ext cx="45694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33556AE6-91FE-DC2B-D9FE-CEEAC0A98338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6787962" y="5387967"/>
            <a:ext cx="38799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576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71C676-4AE6-0794-B801-FE6D81949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6592"/>
            <a:ext cx="7886700" cy="1325563"/>
          </a:xfrm>
        </p:spPr>
        <p:txBody>
          <a:bodyPr/>
          <a:lstStyle/>
          <a:p>
            <a:r>
              <a:rPr kumimoji="1" lang="ja-JP" altLang="en-US" dirty="0"/>
              <a:t>情報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543D95-A36A-DD51-2178-D8F0D5778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4264"/>
            <a:ext cx="8074396" cy="5086461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Choreonoid</a:t>
            </a:r>
            <a:r>
              <a:rPr lang="ja-JP" altLang="en-US" dirty="0"/>
              <a:t>公式サイト</a:t>
            </a:r>
            <a:endParaRPr lang="en-US" altLang="ja-JP" dirty="0"/>
          </a:p>
          <a:p>
            <a:pPr lvl="1"/>
            <a:r>
              <a:rPr kumimoji="1" lang="en-US" altLang="ja-JP" dirty="0">
                <a:hlinkClick r:id="rId2"/>
              </a:rPr>
              <a:t>https://choreonoid.org/</a:t>
            </a:r>
            <a:endParaRPr kumimoji="1" lang="en-US" altLang="ja-JP" dirty="0"/>
          </a:p>
          <a:p>
            <a:r>
              <a:rPr lang="en-US" altLang="ja-JP" dirty="0" err="1"/>
              <a:t>Choreonoid</a:t>
            </a:r>
            <a:r>
              <a:rPr lang="ja-JP" altLang="en-US" dirty="0"/>
              <a:t>マニュアル</a:t>
            </a:r>
            <a:endParaRPr lang="en-US" altLang="ja-JP" dirty="0"/>
          </a:p>
          <a:p>
            <a:pPr lvl="1"/>
            <a:r>
              <a:rPr lang="en-US" altLang="ja-JP" sz="2000" dirty="0">
                <a:hlinkClick r:id="rId3"/>
              </a:rPr>
              <a:t>https://choreonoid.org/ja/documents/latest/index.html</a:t>
            </a:r>
            <a:endParaRPr lang="en-US" altLang="ja-JP" sz="2000" dirty="0"/>
          </a:p>
          <a:p>
            <a:r>
              <a:rPr lang="ja-JP" altLang="en-US" dirty="0"/>
              <a:t>ソースコード</a:t>
            </a:r>
            <a:endParaRPr kumimoji="1" lang="en-US" altLang="ja-JP" dirty="0"/>
          </a:p>
          <a:p>
            <a:pPr lvl="1"/>
            <a:r>
              <a:rPr kumimoji="1" lang="en-US" altLang="ja-JP" sz="1700" dirty="0">
                <a:hlinkClick r:id="rId4"/>
              </a:rPr>
              <a:t>https://github.com/choreonoid/choreonoid</a:t>
            </a:r>
            <a:endParaRPr kumimoji="1" lang="en-US" altLang="ja-JP" sz="1700" dirty="0"/>
          </a:p>
          <a:p>
            <a:pPr lvl="1"/>
            <a:r>
              <a:rPr lang="en-US" altLang="ja-JP" sz="1700" dirty="0">
                <a:hlinkClick r:id="rId5"/>
              </a:rPr>
              <a:t>https://github.com/choreonoid/choreonoid_ros</a:t>
            </a:r>
            <a:endParaRPr lang="en-US" altLang="ja-JP" sz="1700" dirty="0"/>
          </a:p>
          <a:p>
            <a:pPr lvl="1"/>
            <a:r>
              <a:rPr lang="en-US" altLang="ja-JP" sz="1700" dirty="0">
                <a:hlinkClick r:id="rId6"/>
              </a:rPr>
              <a:t>https://github.com/choreonoid/choreonoid_ros2_mobile_robot_tutorial</a:t>
            </a:r>
            <a:endParaRPr lang="en-US" altLang="ja-JP" sz="1700" dirty="0"/>
          </a:p>
          <a:p>
            <a:r>
              <a:rPr kumimoji="1" lang="en-US" altLang="ja-JP" dirty="0" err="1"/>
              <a:t>Choreonoid</a:t>
            </a:r>
            <a:r>
              <a:rPr kumimoji="1" lang="ja-JP" altLang="en-US" dirty="0"/>
              <a:t>フォーラム</a:t>
            </a:r>
            <a:endParaRPr kumimoji="1" lang="en-US" altLang="ja-JP" dirty="0"/>
          </a:p>
          <a:p>
            <a:pPr lvl="1"/>
            <a:r>
              <a:rPr kumimoji="1" lang="en-US" altLang="ja-JP" dirty="0">
                <a:hlinkClick r:id="rId7"/>
              </a:rPr>
              <a:t>https://discourse.choreonoid.org/</a:t>
            </a:r>
            <a:endParaRPr kumimoji="1" lang="en-US" altLang="ja-JP" dirty="0"/>
          </a:p>
          <a:p>
            <a:r>
              <a:rPr kumimoji="1" lang="en-US" altLang="ja-JP" dirty="0"/>
              <a:t>ROS 2 </a:t>
            </a:r>
            <a:r>
              <a:rPr kumimoji="1" lang="ja-JP" altLang="en-US" dirty="0"/>
              <a:t>ドキュメント（</a:t>
            </a:r>
            <a:r>
              <a:rPr kumimoji="1" lang="en-US" altLang="ja-JP" dirty="0"/>
              <a:t>Humble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>
                <a:hlinkClick r:id="rId8"/>
              </a:rPr>
              <a:t>https://docs.ros.org/en/humble/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9522780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696785-25E0-9A7B-6EF4-34000F38B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57" y="-55194"/>
            <a:ext cx="7886700" cy="1325563"/>
          </a:xfrm>
        </p:spPr>
        <p:txBody>
          <a:bodyPr/>
          <a:lstStyle/>
          <a:p>
            <a:r>
              <a:rPr lang="en-US" altLang="ja-JP" dirty="0"/>
              <a:t>joy</a:t>
            </a:r>
            <a:r>
              <a:rPr kumimoji="1" lang="ja-JP" altLang="en-US" dirty="0"/>
              <a:t>トピック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5523F6-40B3-1C43-FCBC-568A0133EF91}"/>
              </a:ext>
            </a:extLst>
          </p:cNvPr>
          <p:cNvSpPr txBox="1"/>
          <p:nvPr/>
        </p:nvSpPr>
        <p:spPr>
          <a:xfrm>
            <a:off x="545122" y="1691941"/>
            <a:ext cx="79702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ros2 run joy </a:t>
            </a:r>
            <a:r>
              <a:rPr kumimoji="1" lang="en-US" altLang="ja-JP" sz="2400" dirty="0" err="1"/>
              <a:t>joy_node</a:t>
            </a:r>
            <a:endParaRPr kumimoji="1"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CB7D3E3-2C17-A1C2-88F6-BE92698BABA0}"/>
              </a:ext>
            </a:extLst>
          </p:cNvPr>
          <p:cNvSpPr txBox="1"/>
          <p:nvPr/>
        </p:nvSpPr>
        <p:spPr>
          <a:xfrm>
            <a:off x="545122" y="2825980"/>
            <a:ext cx="79702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ros2 topic list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FCD9AB5-8C59-50DC-5D2A-0D898ABF2EC3}"/>
              </a:ext>
            </a:extLst>
          </p:cNvPr>
          <p:cNvSpPr txBox="1"/>
          <p:nvPr/>
        </p:nvSpPr>
        <p:spPr>
          <a:xfrm>
            <a:off x="545122" y="1148316"/>
            <a:ext cx="24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joy</a:t>
            </a:r>
            <a:r>
              <a:rPr kumimoji="1" lang="ja-JP" altLang="en-US" sz="2400" dirty="0"/>
              <a:t>ノードを起動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3389F91-F813-8A57-E820-FB20644F8C7D}"/>
              </a:ext>
            </a:extLst>
          </p:cNvPr>
          <p:cNvSpPr txBox="1"/>
          <p:nvPr/>
        </p:nvSpPr>
        <p:spPr>
          <a:xfrm>
            <a:off x="545122" y="2312121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利用可能なトピックを表示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F6E28A-A0CA-84A4-C231-3903D6A3231F}"/>
              </a:ext>
            </a:extLst>
          </p:cNvPr>
          <p:cNvSpPr txBox="1"/>
          <p:nvPr/>
        </p:nvSpPr>
        <p:spPr>
          <a:xfrm>
            <a:off x="548666" y="3942398"/>
            <a:ext cx="79702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ros2 topic info /joy</a:t>
            </a:r>
            <a:endParaRPr kumimoji="1" lang="ja-JP" altLang="en-US" sz="2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9819F4C-AABE-8A23-24E3-B6CA42827A44}"/>
              </a:ext>
            </a:extLst>
          </p:cNvPr>
          <p:cNvSpPr txBox="1"/>
          <p:nvPr/>
        </p:nvSpPr>
        <p:spPr>
          <a:xfrm>
            <a:off x="548666" y="3428539"/>
            <a:ext cx="3677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joy</a:t>
            </a:r>
            <a:r>
              <a:rPr kumimoji="1" lang="ja-JP" altLang="en-US" sz="2400" dirty="0"/>
              <a:t>トピックの内容を表示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BE2979B-B642-E5E3-C777-2B6592DBD0AC}"/>
              </a:ext>
            </a:extLst>
          </p:cNvPr>
          <p:cNvSpPr txBox="1"/>
          <p:nvPr/>
        </p:nvSpPr>
        <p:spPr>
          <a:xfrm>
            <a:off x="559300" y="5051724"/>
            <a:ext cx="79702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ros2 interface show </a:t>
            </a:r>
            <a:r>
              <a:rPr kumimoji="1" lang="en-US" altLang="ja-JP" sz="2400" dirty="0" err="1"/>
              <a:t>sensor_msgs</a:t>
            </a:r>
            <a:r>
              <a:rPr kumimoji="1" lang="en-US" altLang="ja-JP" sz="2400" dirty="0"/>
              <a:t>/msg/Joy 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D49FEFC-6109-AD85-ED26-6CA5E240E1BC}"/>
              </a:ext>
            </a:extLst>
          </p:cNvPr>
          <p:cNvSpPr txBox="1"/>
          <p:nvPr/>
        </p:nvSpPr>
        <p:spPr>
          <a:xfrm>
            <a:off x="559300" y="4537865"/>
            <a:ext cx="432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Joy</a:t>
            </a:r>
            <a:r>
              <a:rPr lang="ja-JP" altLang="en-US" sz="2400" dirty="0"/>
              <a:t>メッセージ型の</a:t>
            </a:r>
            <a:r>
              <a:rPr kumimoji="1" lang="ja-JP" altLang="en-US" sz="2400" dirty="0"/>
              <a:t>内容を表示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5039C5C-F012-1ADC-275A-C632C95AC4E2}"/>
              </a:ext>
            </a:extLst>
          </p:cNvPr>
          <p:cNvSpPr txBox="1"/>
          <p:nvPr/>
        </p:nvSpPr>
        <p:spPr>
          <a:xfrm>
            <a:off x="555757" y="6161050"/>
            <a:ext cx="79702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ros2 topic echo /joy 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BC24D3E-F783-8281-244B-D2E6B60C2098}"/>
              </a:ext>
            </a:extLst>
          </p:cNvPr>
          <p:cNvSpPr txBox="1"/>
          <p:nvPr/>
        </p:nvSpPr>
        <p:spPr>
          <a:xfrm>
            <a:off x="555757" y="5647191"/>
            <a:ext cx="8140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publish</a:t>
            </a:r>
            <a:r>
              <a:rPr lang="ja-JP" altLang="en-US" sz="2400" dirty="0"/>
              <a:t>されている内容を確認</a:t>
            </a:r>
            <a:r>
              <a:rPr lang="ja-JP" altLang="en-US" sz="2000" dirty="0"/>
              <a:t>（ゲームパッドを操作してみる）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702496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30D4B0-FD84-8DB6-E9E4-177DEC77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トピックの変換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FB2A9B-44CF-E2FF-6B83-C6AC6A1C6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/joy</a:t>
            </a:r>
            <a:r>
              <a:rPr lang="ja-JP" altLang="en-US" dirty="0"/>
              <a:t>トピックから</a:t>
            </a:r>
            <a:r>
              <a:rPr lang="en-US" altLang="ja-JP" dirty="0"/>
              <a:t>/</a:t>
            </a:r>
            <a:r>
              <a:rPr lang="en-US" altLang="ja-JP" dirty="0" err="1"/>
              <a:t>cmd_vel</a:t>
            </a:r>
            <a:r>
              <a:rPr lang="ja-JP" altLang="en-US" dirty="0"/>
              <a:t>トピック</a:t>
            </a:r>
            <a:r>
              <a:rPr lang="en-US" altLang="ja-JP" dirty="0"/>
              <a:t>(Twist</a:t>
            </a:r>
            <a:r>
              <a:rPr lang="ja-JP" altLang="en-US" dirty="0"/>
              <a:t>型）に変換する</a:t>
            </a:r>
            <a:endParaRPr lang="en-US" altLang="ja-JP" dirty="0"/>
          </a:p>
          <a:p>
            <a:r>
              <a:rPr lang="en-US" altLang="ja-JP" dirty="0" err="1"/>
              <a:t>joy_teleop</a:t>
            </a:r>
            <a:r>
              <a:rPr lang="ja-JP" altLang="en-US" dirty="0"/>
              <a:t>ノードによる変換が可能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手順</a:t>
            </a:r>
            <a:endParaRPr lang="en-US" altLang="ja-JP" dirty="0"/>
          </a:p>
          <a:p>
            <a:r>
              <a:rPr lang="en-US" altLang="ja-JP" dirty="0"/>
              <a:t>YAML</a:t>
            </a:r>
            <a:r>
              <a:rPr lang="ja-JP" altLang="en-US" dirty="0"/>
              <a:t>形式の設定ファイルを作成する</a:t>
            </a:r>
            <a:endParaRPr lang="en-US" altLang="ja-JP" dirty="0"/>
          </a:p>
          <a:p>
            <a:r>
              <a:rPr lang="en-US" altLang="ja-JP" dirty="0"/>
              <a:t>ros2 param</a:t>
            </a:r>
            <a:r>
              <a:rPr lang="ja-JP" altLang="en-US" dirty="0"/>
              <a:t>コマンドで読み込む</a:t>
            </a:r>
            <a:endParaRPr lang="en-US" altLang="ja-JP" dirty="0"/>
          </a:p>
          <a:p>
            <a:r>
              <a:rPr lang="en-US" altLang="ja-JP" dirty="0" err="1"/>
              <a:t>joy_teleop</a:t>
            </a:r>
            <a:r>
              <a:rPr lang="ja-JP" altLang="en-US" dirty="0"/>
              <a:t>ノードを起動する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4761774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70489-9DB3-8F92-241F-52513528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9898"/>
            <a:ext cx="7886700" cy="1325563"/>
          </a:xfrm>
        </p:spPr>
        <p:txBody>
          <a:bodyPr/>
          <a:lstStyle/>
          <a:p>
            <a:r>
              <a:rPr lang="ja-JP" altLang="en-US" dirty="0"/>
              <a:t>設定ファイル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704D48-19F1-8464-E593-EBE9AE1D0E4F}"/>
              </a:ext>
            </a:extLst>
          </p:cNvPr>
          <p:cNvSpPr txBox="1"/>
          <p:nvPr/>
        </p:nvSpPr>
        <p:spPr>
          <a:xfrm>
            <a:off x="737872" y="2023279"/>
            <a:ext cx="7535009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joy_teleop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ros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__parameters:</a:t>
            </a:r>
          </a:p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move:</a:t>
            </a:r>
          </a:p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type: topic</a:t>
            </a:r>
          </a:p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interface_type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geometry_msgs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/msg/Twist</a:t>
            </a:r>
          </a:p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topic_name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/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cmd_vel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deadman_buttons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[0]</a:t>
            </a:r>
          </a:p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axis_mappings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linear-x:</a:t>
            </a:r>
          </a:p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axis: 1</a:t>
            </a:r>
          </a:p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scale: 1.0</a:t>
            </a:r>
          </a:p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offset: 0</a:t>
            </a:r>
          </a:p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angular-z:</a:t>
            </a:r>
          </a:p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axis: 0</a:t>
            </a:r>
          </a:p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scale: 2.0</a:t>
            </a:r>
          </a:p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offset: 0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CF7C8CB-0688-30AC-2C3D-AE217D9B61EE}"/>
              </a:ext>
            </a:extLst>
          </p:cNvPr>
          <p:cNvSpPr txBox="1"/>
          <p:nvPr/>
        </p:nvSpPr>
        <p:spPr>
          <a:xfrm>
            <a:off x="737872" y="1426672"/>
            <a:ext cx="5641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config/</a:t>
            </a:r>
            <a:r>
              <a:rPr lang="en-US" altLang="ja-JP" sz="2400" dirty="0" err="1"/>
              <a:t>joy_teleop.yaml</a:t>
            </a:r>
            <a:r>
              <a:rPr lang="en-US" altLang="ja-JP" sz="2400" dirty="0"/>
              <a:t> </a:t>
            </a:r>
            <a:r>
              <a:rPr lang="ja-JP" altLang="en-US" sz="2400" dirty="0"/>
              <a:t>として作成する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7DFE692-146B-703A-3160-32F5D882591B}"/>
              </a:ext>
            </a:extLst>
          </p:cNvPr>
          <p:cNvSpPr txBox="1"/>
          <p:nvPr/>
        </p:nvSpPr>
        <p:spPr>
          <a:xfrm>
            <a:off x="4131842" y="5431328"/>
            <a:ext cx="3856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※ </a:t>
            </a:r>
            <a:r>
              <a:rPr kumimoji="1" lang="ja-JP" altLang="en-US" sz="2000" dirty="0"/>
              <a:t>お手本パッケージの完成版は</a:t>
            </a:r>
            <a:r>
              <a:rPr kumimoji="1" lang="en-US" altLang="ja-JP" sz="2000" dirty="0"/>
              <a:t>config/</a:t>
            </a:r>
            <a:r>
              <a:rPr kumimoji="1" lang="en-US" altLang="ja-JP" sz="2000" dirty="0" err="1"/>
              <a:t>joy_teleop_twist.yaml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36069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709E43-0FB1-5215-567D-E2E9C3E2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joy_teleop</a:t>
            </a:r>
            <a:r>
              <a:rPr kumimoji="1" lang="ja-JP" altLang="en-US" dirty="0"/>
              <a:t>ノードの起動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B366EB-3BD2-39D3-325B-D17B1785D22A}"/>
              </a:ext>
            </a:extLst>
          </p:cNvPr>
          <p:cNvSpPr txBox="1"/>
          <p:nvPr/>
        </p:nvSpPr>
        <p:spPr>
          <a:xfrm>
            <a:off x="757190" y="2166801"/>
            <a:ext cx="738421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ros2 run 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joy_teleop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joy_teleop</a:t>
            </a:r>
            <a:endParaRPr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--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ros-args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--params-file</a:t>
            </a:r>
          </a:p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~/ros2_ws/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src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my_mobile_robot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/config/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joy_teleop.yaml</a:t>
            </a:r>
            <a:endParaRPr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90A1FD-EB74-02A2-D128-83714D73E5CE}"/>
              </a:ext>
            </a:extLst>
          </p:cNvPr>
          <p:cNvSpPr txBox="1"/>
          <p:nvPr/>
        </p:nvSpPr>
        <p:spPr>
          <a:xfrm>
            <a:off x="757190" y="3607875"/>
            <a:ext cx="5301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/</a:t>
            </a:r>
            <a:r>
              <a:rPr kumimoji="1" lang="en-US" altLang="ja-JP" sz="2800" dirty="0" err="1"/>
              <a:t>cmd_vel</a:t>
            </a:r>
            <a:r>
              <a:rPr kumimoji="1" lang="ja-JP" altLang="en-US" sz="2800" dirty="0"/>
              <a:t>トピックの内容を確認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B61F45F-5F8E-5111-2B69-C44253B9C547}"/>
              </a:ext>
            </a:extLst>
          </p:cNvPr>
          <p:cNvSpPr txBox="1"/>
          <p:nvPr/>
        </p:nvSpPr>
        <p:spPr>
          <a:xfrm>
            <a:off x="804495" y="4292676"/>
            <a:ext cx="753500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ros2 topic echo /</a:t>
            </a:r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cmd_vel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755E186-C398-0C3D-333B-4818BEDD5127}"/>
              </a:ext>
            </a:extLst>
          </p:cNvPr>
          <p:cNvSpPr txBox="1"/>
          <p:nvPr/>
        </p:nvSpPr>
        <p:spPr>
          <a:xfrm>
            <a:off x="679915" y="5390291"/>
            <a:ext cx="79875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シミュレーション</a:t>
            </a:r>
            <a:r>
              <a:rPr lang="ja-JP" altLang="en-US" sz="2800" dirty="0"/>
              <a:t>中の</a:t>
            </a:r>
            <a:r>
              <a:rPr kumimoji="1" lang="ja-JP" altLang="en-US" sz="2800" dirty="0"/>
              <a:t>ロボットを</a:t>
            </a:r>
            <a:endParaRPr kumimoji="1" lang="en-US" altLang="ja-JP" sz="2800" dirty="0"/>
          </a:p>
          <a:p>
            <a:r>
              <a:rPr kumimoji="1" lang="ja-JP" altLang="en-US" sz="2800" dirty="0"/>
              <a:t>ゲームパッドで操作する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337A7B5-7EBF-B000-54D4-E89F5B152DF1}"/>
              </a:ext>
            </a:extLst>
          </p:cNvPr>
          <p:cNvSpPr txBox="1"/>
          <p:nvPr/>
        </p:nvSpPr>
        <p:spPr>
          <a:xfrm>
            <a:off x="757190" y="1574499"/>
            <a:ext cx="4964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※ joy</a:t>
            </a:r>
            <a:r>
              <a:rPr lang="ja-JP" altLang="en-US" sz="2000" dirty="0"/>
              <a:t>ノードは起動したままとすること！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0158747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256D6F-641B-57A8-8FA3-4CC0EFC5C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ノード接続グラフの表示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7CF044-10E5-3AF8-BBE3-8BE7259F2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66" y="1621554"/>
            <a:ext cx="7886700" cy="1015049"/>
          </a:xfrm>
        </p:spPr>
        <p:txBody>
          <a:bodyPr/>
          <a:lstStyle/>
          <a:p>
            <a:r>
              <a:rPr kumimoji="1" lang="en-US" altLang="ja-JP" dirty="0" err="1"/>
              <a:t>qrt_graph</a:t>
            </a:r>
            <a:r>
              <a:rPr kumimoji="1" lang="ja-JP" altLang="en-US" dirty="0"/>
              <a:t>を用いることで、ノード、トピック等の接続関係をグラフ表示できる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CCF982C-98B9-94E2-17BF-72F954561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98" y="3744548"/>
            <a:ext cx="6818547" cy="29837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A9C2C2-E2EF-A158-F843-5CB9FB610547}"/>
              </a:ext>
            </a:extLst>
          </p:cNvPr>
          <p:cNvSpPr txBox="1"/>
          <p:nvPr/>
        </p:nvSpPr>
        <p:spPr>
          <a:xfrm>
            <a:off x="1151121" y="3028890"/>
            <a:ext cx="661170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rqt_graph</a:t>
            </a:r>
            <a:endParaRPr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02E745-5A0E-7197-C128-A3D09B02B100}"/>
              </a:ext>
            </a:extLst>
          </p:cNvPr>
          <p:cNvSpPr txBox="1"/>
          <p:nvPr/>
        </p:nvSpPr>
        <p:spPr>
          <a:xfrm>
            <a:off x="1113989" y="26480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以下を実行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256974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8B22F6-25FB-9688-A727-E172B70B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11313" cy="1325563"/>
          </a:xfrm>
        </p:spPr>
        <p:txBody>
          <a:bodyPr/>
          <a:lstStyle/>
          <a:p>
            <a:r>
              <a:rPr kumimoji="1" lang="en-US" altLang="ja-JP" dirty="0"/>
              <a:t>Launch</a:t>
            </a:r>
            <a:r>
              <a:rPr kumimoji="1" lang="ja-JP" altLang="en-US" dirty="0"/>
              <a:t>ファイルによる一括起動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C3F8B82-FAD4-5760-5464-BD31F5E84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388431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Launch</a:t>
            </a:r>
            <a:r>
              <a:rPr kumimoji="1" lang="ja-JP" altLang="en-US" dirty="0"/>
              <a:t>ファイルとは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ノードの起動の仕方を記述したもの</a:t>
            </a:r>
            <a:endParaRPr kumimoji="1" lang="en-US" altLang="ja-JP" dirty="0"/>
          </a:p>
          <a:p>
            <a:pPr lvl="1"/>
            <a:r>
              <a:rPr lang="ja-JP" altLang="en-US" dirty="0"/>
              <a:t>複数のノードの起動も可能</a:t>
            </a:r>
            <a:endParaRPr lang="en-US" altLang="ja-JP" dirty="0"/>
          </a:p>
          <a:p>
            <a:pPr lvl="1"/>
            <a:r>
              <a:rPr kumimoji="1" lang="ja-JP" altLang="en-US" dirty="0"/>
              <a:t>起動コマンドが複雑になる場合は</a:t>
            </a:r>
            <a:r>
              <a:rPr kumimoji="1" lang="en-US" altLang="ja-JP" dirty="0"/>
              <a:t>Launch</a:t>
            </a:r>
            <a:r>
              <a:rPr kumimoji="1" lang="ja-JP" altLang="en-US" dirty="0"/>
              <a:t>ファイルにまとめておく</a:t>
            </a:r>
            <a:endParaRPr kumimoji="1" lang="en-US" altLang="ja-JP" dirty="0"/>
          </a:p>
          <a:p>
            <a:pPr lvl="1"/>
            <a:r>
              <a:rPr lang="ja-JP" altLang="en-US" dirty="0"/>
              <a:t>各パッケージの</a:t>
            </a:r>
            <a:r>
              <a:rPr lang="en-US" altLang="ja-JP" dirty="0"/>
              <a:t>launch</a:t>
            </a:r>
            <a:r>
              <a:rPr lang="ja-JP" altLang="en-US" dirty="0"/>
              <a:t>ディレクトリに入れておく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これまでのシミュレーションを一括起動する</a:t>
            </a:r>
            <a:r>
              <a:rPr lang="en-US" altLang="ja-JP" dirty="0"/>
              <a:t>Launch</a:t>
            </a:r>
            <a:r>
              <a:rPr lang="ja-JP" altLang="en-US" dirty="0"/>
              <a:t>ファイルを作成する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080017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8B22F6-25FB-9688-A727-E172B70B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62098"/>
            <a:ext cx="8111313" cy="1325563"/>
          </a:xfrm>
        </p:spPr>
        <p:txBody>
          <a:bodyPr/>
          <a:lstStyle/>
          <a:p>
            <a:r>
              <a:rPr kumimoji="1" lang="en-US" altLang="ja-JP" dirty="0"/>
              <a:t>Launch</a:t>
            </a:r>
            <a:r>
              <a:rPr kumimoji="1" lang="ja-JP" altLang="en-US" dirty="0"/>
              <a:t>ファイルの作成 </a:t>
            </a:r>
            <a:r>
              <a:rPr kumimoji="1" lang="en-US" altLang="ja-JP" dirty="0"/>
              <a:t>(1/2)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8BB396-A9EB-5D31-BA70-4FD3B2F8531D}"/>
              </a:ext>
            </a:extLst>
          </p:cNvPr>
          <p:cNvSpPr txBox="1"/>
          <p:nvPr/>
        </p:nvSpPr>
        <p:spPr>
          <a:xfrm>
            <a:off x="688802" y="2136338"/>
            <a:ext cx="800960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&lt;launch&gt;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&lt;node pkg="joy" exec="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joy_node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 name="joy" respawn="true"/&gt;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&lt;node pkg="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joy_teleop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 exec="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joy_teleop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 name="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joy_teleop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"&gt;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&lt;param from=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"$(find-pkg-share 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my_mobile_robot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)/config/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joy_teleop_all.yaml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"/&gt;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&lt;/node&gt;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&lt;/launch&gt;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22ABA2-7D78-594B-9638-AE1FFE65EAA0}"/>
              </a:ext>
            </a:extLst>
          </p:cNvPr>
          <p:cNvSpPr txBox="1"/>
          <p:nvPr/>
        </p:nvSpPr>
        <p:spPr>
          <a:xfrm>
            <a:off x="688802" y="4142980"/>
            <a:ext cx="7069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“launch/joy_teleop_launch.xml” </a:t>
            </a:r>
            <a:r>
              <a:rPr kumimoji="1" lang="ja-JP" altLang="en-US" sz="2400" dirty="0"/>
              <a:t>として保存する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6A1ADBF-0F75-EFDE-487B-DB5AF7A57807}"/>
              </a:ext>
            </a:extLst>
          </p:cNvPr>
          <p:cNvSpPr txBox="1"/>
          <p:nvPr/>
        </p:nvSpPr>
        <p:spPr>
          <a:xfrm>
            <a:off x="675065" y="1410782"/>
            <a:ext cx="7223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joy</a:t>
            </a:r>
            <a:r>
              <a:rPr lang="en-US" altLang="ja-JP" sz="2400" dirty="0"/>
              <a:t>,</a:t>
            </a:r>
            <a:r>
              <a:rPr lang="ja-JP" altLang="en-US" sz="2400" dirty="0"/>
              <a:t> </a:t>
            </a:r>
            <a:r>
              <a:rPr lang="en-US" altLang="ja-JP" sz="2400" dirty="0" err="1"/>
              <a:t>joy_teleop</a:t>
            </a:r>
            <a:r>
              <a:rPr lang="ja-JP" altLang="en-US" sz="2400" dirty="0"/>
              <a:t>ノードを起動する</a:t>
            </a:r>
            <a:r>
              <a:rPr lang="en-US" altLang="ja-JP" sz="2400" dirty="0"/>
              <a:t>Launch</a:t>
            </a:r>
            <a:r>
              <a:rPr lang="ja-JP" altLang="en-US" sz="2400" dirty="0"/>
              <a:t>ファイル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FA2C27A-5049-C656-462F-37CC4D6C5137}"/>
              </a:ext>
            </a:extLst>
          </p:cNvPr>
          <p:cNvSpPr txBox="1"/>
          <p:nvPr/>
        </p:nvSpPr>
        <p:spPr>
          <a:xfrm>
            <a:off x="675064" y="5732239"/>
            <a:ext cx="802333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ros2 launch 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my_mobile_robot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joy_teleop_launch.xml 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5E6608F-97C3-F6C1-8E0C-EF854A02435A}"/>
              </a:ext>
            </a:extLst>
          </p:cNvPr>
          <p:cNvSpPr txBox="1"/>
          <p:nvPr/>
        </p:nvSpPr>
        <p:spPr>
          <a:xfrm>
            <a:off x="675065" y="5079814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以下のコマンドで起動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452840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8B22F6-25FB-9688-A727-E172B70B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62098"/>
            <a:ext cx="8111313" cy="1325563"/>
          </a:xfrm>
        </p:spPr>
        <p:txBody>
          <a:bodyPr/>
          <a:lstStyle/>
          <a:p>
            <a:r>
              <a:rPr kumimoji="1" lang="en-US" altLang="ja-JP" dirty="0"/>
              <a:t>Launch</a:t>
            </a:r>
            <a:r>
              <a:rPr kumimoji="1" lang="ja-JP" altLang="en-US" dirty="0"/>
              <a:t>ファイルの作成 </a:t>
            </a:r>
            <a:r>
              <a:rPr kumimoji="1" lang="en-US" altLang="ja-JP" dirty="0"/>
              <a:t>(2/2)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8BB396-A9EB-5D31-BA70-4FD3B2F8531D}"/>
              </a:ext>
            </a:extLst>
          </p:cNvPr>
          <p:cNvSpPr txBox="1"/>
          <p:nvPr/>
        </p:nvSpPr>
        <p:spPr>
          <a:xfrm>
            <a:off x="344401" y="2303060"/>
            <a:ext cx="845519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&lt;launch&gt;</a:t>
            </a:r>
          </a:p>
          <a:p>
            <a:r>
              <a:rPr lang="en-US" altLang="ja-JP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&lt;include file=</a:t>
            </a:r>
          </a:p>
          <a:p>
            <a:r>
              <a:rPr lang="en-US" altLang="ja-JP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"$(find-pkg-share </a:t>
            </a:r>
            <a:r>
              <a:rPr lang="en-US" altLang="ja-JP" sz="15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my_mobile_robot</a:t>
            </a:r>
            <a:r>
              <a:rPr lang="en-US" altLang="ja-JP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)/launch/joy_teleop_launch.xml"/&gt;</a:t>
            </a:r>
          </a:p>
          <a:p>
            <a:r>
              <a:rPr lang="en-US" altLang="ja-JP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&lt;node pkg="</a:t>
            </a:r>
            <a:r>
              <a:rPr lang="en-US" altLang="ja-JP" sz="15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choreonoid_ros</a:t>
            </a:r>
            <a:r>
              <a:rPr lang="en-US" altLang="ja-JP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 exec="</a:t>
            </a:r>
            <a:r>
              <a:rPr lang="en-US" altLang="ja-JP" sz="15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choreonoid</a:t>
            </a:r>
            <a:r>
              <a:rPr lang="en-US" altLang="ja-JP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“</a:t>
            </a:r>
          </a:p>
          <a:p>
            <a:r>
              <a:rPr lang="en-US" altLang="ja-JP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5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args</a:t>
            </a:r>
            <a:r>
              <a:rPr lang="en-US" altLang="ja-JP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="--start-simulation</a:t>
            </a:r>
          </a:p>
          <a:p>
            <a:r>
              <a:rPr lang="en-US" altLang="ja-JP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$(find-pkg-share </a:t>
            </a:r>
            <a:r>
              <a:rPr lang="en-US" altLang="ja-JP" sz="15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my_mobile_robot</a:t>
            </a:r>
            <a:r>
              <a:rPr lang="en-US" altLang="ja-JP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)/project/</a:t>
            </a:r>
            <a:r>
              <a:rPr lang="en-US" altLang="ja-JP" sz="15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mobile_robot_drive_control.cnoid</a:t>
            </a:r>
            <a:r>
              <a:rPr lang="en-US" altLang="ja-JP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 /&gt;</a:t>
            </a:r>
          </a:p>
          <a:p>
            <a:r>
              <a:rPr lang="en-US" altLang="ja-JP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&lt;/launch&gt;</a:t>
            </a:r>
          </a:p>
          <a:p>
            <a:endParaRPr lang="en-US" altLang="ja-JP" sz="15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22ABA2-7D78-594B-9638-AE1FFE65EAA0}"/>
              </a:ext>
            </a:extLst>
          </p:cNvPr>
          <p:cNvSpPr txBox="1"/>
          <p:nvPr/>
        </p:nvSpPr>
        <p:spPr>
          <a:xfrm>
            <a:off x="628649" y="1587661"/>
            <a:ext cx="5044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“launch/drive_control_launch.xml”</a:t>
            </a:r>
            <a:endParaRPr kumimoji="1" lang="ja-JP" altLang="en-US" sz="2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5D0619F-9D26-9040-8EA8-256168EBACEC}"/>
              </a:ext>
            </a:extLst>
          </p:cNvPr>
          <p:cNvSpPr txBox="1"/>
          <p:nvPr/>
        </p:nvSpPr>
        <p:spPr>
          <a:xfrm>
            <a:off x="3294566" y="4376660"/>
            <a:ext cx="5505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</a:rPr>
              <a:t>※ 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実際のプロジェクトファイルを指定</a:t>
            </a:r>
            <a:endParaRPr kumimoji="1" lang="en-US" altLang="ja-JP" sz="2400" b="1" dirty="0">
              <a:solidFill>
                <a:srgbClr val="FF0000"/>
              </a:solidFill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351EFA1-5E71-8992-DB6B-CB2F62DFED60}"/>
              </a:ext>
            </a:extLst>
          </p:cNvPr>
          <p:cNvCxnSpPr>
            <a:cxnSpLocks/>
          </p:cNvCxnSpPr>
          <p:nvPr/>
        </p:nvCxnSpPr>
        <p:spPr>
          <a:xfrm>
            <a:off x="5137220" y="3816303"/>
            <a:ext cx="31991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1DE1ADA-891E-8D12-A3D7-27B04E303BC1}"/>
              </a:ext>
            </a:extLst>
          </p:cNvPr>
          <p:cNvSpPr txBox="1"/>
          <p:nvPr/>
        </p:nvSpPr>
        <p:spPr>
          <a:xfrm>
            <a:off x="672635" y="5644927"/>
            <a:ext cx="802333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ros2 launch </a:t>
            </a:r>
            <a:r>
              <a:rPr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my_mobile_robot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drive_control_launch.xml 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5CB78-A59A-E261-29EF-334E5E319099}"/>
              </a:ext>
            </a:extLst>
          </p:cNvPr>
          <p:cNvSpPr txBox="1"/>
          <p:nvPr/>
        </p:nvSpPr>
        <p:spPr>
          <a:xfrm>
            <a:off x="675065" y="5079814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以下のコマンドで起動</a:t>
            </a:r>
            <a:endParaRPr kumimoji="1" lang="ja-JP" altLang="en-US" sz="2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AE1E41A-0694-BD27-6CCE-55C79923082C}"/>
              </a:ext>
            </a:extLst>
          </p:cNvPr>
          <p:cNvSpPr txBox="1"/>
          <p:nvPr/>
        </p:nvSpPr>
        <p:spPr>
          <a:xfrm>
            <a:off x="670289" y="6241200"/>
            <a:ext cx="4735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※ joy_teleop_launch.xml </a:t>
            </a:r>
            <a:r>
              <a:rPr kumimoji="1" lang="ja-JP" altLang="en-US" sz="2000" dirty="0"/>
              <a:t>も同時に起動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87187947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8B22F6-25FB-9688-A727-E172B70B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62098"/>
            <a:ext cx="8111313" cy="1325563"/>
          </a:xfrm>
        </p:spPr>
        <p:txBody>
          <a:bodyPr/>
          <a:lstStyle/>
          <a:p>
            <a:r>
              <a:rPr kumimoji="1" lang="en-US" altLang="ja-JP" dirty="0"/>
              <a:t>Launch</a:t>
            </a:r>
            <a:r>
              <a:rPr kumimoji="1" lang="ja-JP" altLang="en-US" dirty="0"/>
              <a:t>の</a:t>
            </a:r>
            <a:r>
              <a:rPr lang="ja-JP" altLang="en-US" dirty="0"/>
              <a:t>終了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C59E86-BBFE-D717-280C-65EE0A94880A}"/>
              </a:ext>
            </a:extLst>
          </p:cNvPr>
          <p:cNvSpPr txBox="1"/>
          <p:nvPr/>
        </p:nvSpPr>
        <p:spPr>
          <a:xfrm>
            <a:off x="578580" y="2293512"/>
            <a:ext cx="7390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終了するときは端末から</a:t>
            </a:r>
            <a:r>
              <a:rPr kumimoji="1" lang="en-US" altLang="ja-JP" sz="2400" dirty="0"/>
              <a:t>”Ctrl + C” </a:t>
            </a:r>
            <a:r>
              <a:rPr kumimoji="1" lang="ja-JP" altLang="en-US" sz="2400" dirty="0"/>
              <a:t>を入力すると、</a:t>
            </a:r>
            <a:endParaRPr kumimoji="1" lang="en-US" altLang="ja-JP" sz="2400" dirty="0"/>
          </a:p>
          <a:p>
            <a:r>
              <a:rPr lang="en-US" altLang="ja-JP" sz="2400" dirty="0"/>
              <a:t>Launch</a:t>
            </a:r>
            <a:r>
              <a:rPr lang="ja-JP" altLang="en-US" sz="2400" dirty="0"/>
              <a:t>ファイルで起動した全てのノードが終了する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115754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0252F3-F3A8-0BDB-581F-6575CD602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コントローラの実行効率向上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102EBF-FB29-5372-700F-5C6757C4C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Executor</a:t>
            </a:r>
            <a:r>
              <a:rPr kumimoji="1" lang="ja-JP" altLang="en-US" dirty="0"/>
              <a:t>を専用のスレッドで動かす</a:t>
            </a:r>
            <a:endParaRPr kumimoji="1" lang="en-US" altLang="ja-JP" dirty="0"/>
          </a:p>
          <a:p>
            <a:r>
              <a:rPr lang="ja-JP" altLang="en-US" dirty="0"/>
              <a:t>スレッドの話を深く話す</a:t>
            </a:r>
            <a:endParaRPr lang="en-US" altLang="ja-JP" dirty="0"/>
          </a:p>
          <a:p>
            <a:r>
              <a:rPr kumimoji="1" lang="en-US" altLang="ja-JP" dirty="0"/>
              <a:t>control</a:t>
            </a:r>
            <a:r>
              <a:rPr kumimoji="1" lang="ja-JP" altLang="en-US" dirty="0"/>
              <a:t>関数がスレッドになる得ることについても</a:t>
            </a:r>
            <a:endParaRPr kumimoji="1" lang="en-US" altLang="ja-JP" dirty="0"/>
          </a:p>
          <a:p>
            <a:r>
              <a:rPr lang="ja-JP" altLang="en-US" dirty="0"/>
              <a:t>模式図を書くとよいかも</a:t>
            </a:r>
            <a:endParaRPr lang="en-US" altLang="ja-JP" dirty="0"/>
          </a:p>
          <a:p>
            <a:pPr lvl="1"/>
            <a:r>
              <a:rPr kumimoji="1" lang="ja-JP" altLang="en-US" dirty="0"/>
              <a:t>シミュレータのスレッドとかも含むような</a:t>
            </a:r>
          </a:p>
        </p:txBody>
      </p:sp>
    </p:spTree>
    <p:extLst>
      <p:ext uri="{BB962C8B-B14F-4D97-AF65-F5344CB8AC3E}">
        <p14:creationId xmlns:p14="http://schemas.microsoft.com/office/powerpoint/2010/main" val="52956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8290</TotalTime>
  <Words>11052</Words>
  <Application>Microsoft Office PowerPoint</Application>
  <PresentationFormat>画面に合わせる (4:3)</PresentationFormat>
  <Paragraphs>1829</Paragraphs>
  <Slides>165</Slides>
  <Notes>23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165</vt:i4>
      </vt:variant>
    </vt:vector>
  </HeadingPairs>
  <TitlesOfParts>
    <vt:vector size="171" baseType="lpstr">
      <vt:lpstr>ＭＳ ゴシック</vt:lpstr>
      <vt:lpstr>游ゴシック</vt:lpstr>
      <vt:lpstr>游ゴシック Light</vt:lpstr>
      <vt:lpstr>Arial</vt:lpstr>
      <vt:lpstr>Cambria Math</vt:lpstr>
      <vt:lpstr>Office テーマ</vt:lpstr>
      <vt:lpstr>Choreonoid ROS 2 モバイルロボット チュートリアル</vt:lpstr>
      <vt:lpstr>Part1</vt:lpstr>
      <vt:lpstr>チュートリアルの目的</vt:lpstr>
      <vt:lpstr>内容</vt:lpstr>
      <vt:lpstr>シミュレーションするにあたって</vt:lpstr>
      <vt:lpstr>シミュレータの構成</vt:lpstr>
      <vt:lpstr>利用するROS 2要素</vt:lpstr>
      <vt:lpstr>注：ROS 2の必要性</vt:lpstr>
      <vt:lpstr>情報</vt:lpstr>
      <vt:lpstr>関連チュートリアル</vt:lpstr>
      <vt:lpstr>Part2</vt:lpstr>
      <vt:lpstr>対象環境</vt:lpstr>
      <vt:lpstr>推奨スペック</vt:lpstr>
      <vt:lpstr>ROS 2環境の構築</vt:lpstr>
      <vt:lpstr>ROS 2のインストール</vt:lpstr>
      <vt:lpstr>rosdepのインストール</vt:lpstr>
      <vt:lpstr>ROS 2ワークスペースの作成 </vt:lpstr>
      <vt:lpstr>Choreonoid関連パッケージの追加</vt:lpstr>
      <vt:lpstr>Choreonoid関連パッケージのビルド</vt:lpstr>
      <vt:lpstr>ワークスペースセットアップスクリプトの取り込み</vt:lpstr>
      <vt:lpstr>Choreonoidの起動</vt:lpstr>
      <vt:lpstr>サンプルの実行</vt:lpstr>
      <vt:lpstr>実習用のROSパッケージ</vt:lpstr>
      <vt:lpstr>my_mobile_robotパッケージの作成</vt:lpstr>
      <vt:lpstr>Part3</vt:lpstr>
      <vt:lpstr>モデルの作成</vt:lpstr>
      <vt:lpstr>モデルファイル記述形式</vt:lpstr>
      <vt:lpstr>モデリング座標の方針</vt:lpstr>
      <vt:lpstr>モデルファイルの作成</vt:lpstr>
      <vt:lpstr>車体の記述 (Body形式)</vt:lpstr>
      <vt:lpstr>慣性行列の計算</vt:lpstr>
      <vt:lpstr>直方体(Box)の慣性行列</vt:lpstr>
      <vt:lpstr>円柱(Cylinder)の慣性行列</vt:lpstr>
      <vt:lpstr>球(Sphere)の慣性行列</vt:lpstr>
      <vt:lpstr>モデルの読み込み</vt:lpstr>
      <vt:lpstr>シーンビューの操作</vt:lpstr>
      <vt:lpstr>プロジェクトファイルの保存</vt:lpstr>
      <vt:lpstr>プロジェクトファイルの読込</vt:lpstr>
      <vt:lpstr>左車輪の追加</vt:lpstr>
      <vt:lpstr>再読み込み機能</vt:lpstr>
      <vt:lpstr>右車輪の追加</vt:lpstr>
      <vt:lpstr>モデルの操作</vt:lpstr>
      <vt:lpstr>シミュレーションの実行</vt:lpstr>
      <vt:lpstr>なぜWorldもSimulatorもアイテム？</vt:lpstr>
      <vt:lpstr>利用可能な物理エンジン</vt:lpstr>
      <vt:lpstr>床の追加</vt:lpstr>
      <vt:lpstr>接触マテリアル</vt:lpstr>
      <vt:lpstr>タイムステップの設定</vt:lpstr>
      <vt:lpstr>メッシュファイルの利用(車体）</vt:lpstr>
      <vt:lpstr>メッシュファイルの利用(ホイール）</vt:lpstr>
      <vt:lpstr>利用可能なメッシュファイル</vt:lpstr>
      <vt:lpstr>補足：影の設定について</vt:lpstr>
      <vt:lpstr>Part4</vt:lpstr>
      <vt:lpstr>ロボット車体の制御</vt:lpstr>
      <vt:lpstr>制御プログラムの導入</vt:lpstr>
      <vt:lpstr>制御のためのアイテム</vt:lpstr>
      <vt:lpstr>シンプルコントローラの導入</vt:lpstr>
      <vt:lpstr>まずとにかく動かしてみる</vt:lpstr>
      <vt:lpstr>コントローラ本体の作成</vt:lpstr>
      <vt:lpstr>マニュアルの関連ページ</vt:lpstr>
      <vt:lpstr>MobileRobotDriveTester.cpp (1/2)</vt:lpstr>
      <vt:lpstr>MobileRobotDriveTester.cpp (2/2)</vt:lpstr>
      <vt:lpstr>package.xmlの編集</vt:lpstr>
      <vt:lpstr>トップのCMakeLists.txt</vt:lpstr>
      <vt:lpstr>srcのCMakeLists.txt</vt:lpstr>
      <vt:lpstr>ビルド</vt:lpstr>
      <vt:lpstr>補足：アイテム名の修正</vt:lpstr>
      <vt:lpstr>シミュレーションの実行</vt:lpstr>
      <vt:lpstr>Part5</vt:lpstr>
      <vt:lpstr>外部入力に基づく制御</vt:lpstr>
      <vt:lpstr>速度指令値</vt:lpstr>
      <vt:lpstr>ROSメッセージ型</vt:lpstr>
      <vt:lpstr>ROSのTwistメッセージ型</vt:lpstr>
      <vt:lpstr>Twistメッセージの入力</vt:lpstr>
      <vt:lpstr>コントローラの作成</vt:lpstr>
      <vt:lpstr>package.xmlの編集</vt:lpstr>
      <vt:lpstr>依存パッケージのインストール</vt:lpstr>
      <vt:lpstr>MobileRobotDriveController.cpp (1/4)</vt:lpstr>
      <vt:lpstr>MobileRobotDriveController.cpp (2/4)</vt:lpstr>
      <vt:lpstr>MobileRobotDriveController.cpp (3/4)</vt:lpstr>
      <vt:lpstr>MobileRobotDriveController.cpp (4/4)</vt:lpstr>
      <vt:lpstr>srcのCMakeLists.txt</vt:lpstr>
      <vt:lpstr>プロジェクトの構成</vt:lpstr>
      <vt:lpstr>シミュレーションの実行</vt:lpstr>
      <vt:lpstr>トピックの確認</vt:lpstr>
      <vt:lpstr>/cmd_velトピックのPublish</vt:lpstr>
      <vt:lpstr>ros2 topicコマンドによる操作</vt:lpstr>
      <vt:lpstr>rqt_robot_steering による操作</vt:lpstr>
      <vt:lpstr>ゲームパッドによる操作</vt:lpstr>
      <vt:lpstr>joyトピック</vt:lpstr>
      <vt:lpstr>トピックの変換</vt:lpstr>
      <vt:lpstr>設定ファイル</vt:lpstr>
      <vt:lpstr>joy_teleopノードの起動</vt:lpstr>
      <vt:lpstr>ノード接続グラフの表示</vt:lpstr>
      <vt:lpstr>Launchファイルによる一括起動</vt:lpstr>
      <vt:lpstr>Launchファイルの作成 (1/2)</vt:lpstr>
      <vt:lpstr>Launchファイルの作成 (2/2)</vt:lpstr>
      <vt:lpstr>Launchの終了</vt:lpstr>
      <vt:lpstr>コントローラの実行効率向上</vt:lpstr>
      <vt:lpstr>MobileRobotDriveController.cpp (1/5)</vt:lpstr>
      <vt:lpstr>MobileRobotDriveController.cpp (2/5)</vt:lpstr>
      <vt:lpstr>MobileRobotDriveController.cpp (3/5)</vt:lpstr>
      <vt:lpstr>MobileRobotDriveController.cpp (4/5)</vt:lpstr>
      <vt:lpstr>MobileRobotDriveController.cpp (5/5)</vt:lpstr>
      <vt:lpstr>Part6</vt:lpstr>
      <vt:lpstr>関節の追加</vt:lpstr>
      <vt:lpstr>パン関節の追加(1/2)</vt:lpstr>
      <vt:lpstr>パン関節の追加(2/2)</vt:lpstr>
      <vt:lpstr>チルト関節の追加</vt:lpstr>
      <vt:lpstr>関節リミット値の設定</vt:lpstr>
      <vt:lpstr>表示するリンクの選択</vt:lpstr>
      <vt:lpstr>Part7</vt:lpstr>
      <vt:lpstr>パン・チルト軸の目標角速度制御</vt:lpstr>
      <vt:lpstr>コントローラの作成と導入</vt:lpstr>
      <vt:lpstr>MobileRobotPanTiltController.cpp (1/5)</vt:lpstr>
      <vt:lpstr>MobileRobotPanTiltController.cpp (2/5)</vt:lpstr>
      <vt:lpstr>MobileRobotPanTiltController.cpp (3/5)</vt:lpstr>
      <vt:lpstr>MobileRobotPanTiltController.cpp (4/5)</vt:lpstr>
      <vt:lpstr>MobileRobotPanTiltController.cpp (5/5)</vt:lpstr>
      <vt:lpstr>srcのCMakeLists.txt</vt:lpstr>
      <vt:lpstr>プロジェクトの構成</vt:lpstr>
      <vt:lpstr>ros2 topicコマンドによる操作</vt:lpstr>
      <vt:lpstr>joy_teleop追加設定</vt:lpstr>
      <vt:lpstr>joy_teleopノードの起動</vt:lpstr>
      <vt:lpstr>補足</vt:lpstr>
      <vt:lpstr>Part8</vt:lpstr>
      <vt:lpstr>環境モデルの導入</vt:lpstr>
      <vt:lpstr>シーン描画設定</vt:lpstr>
      <vt:lpstr>センサの追加</vt:lpstr>
      <vt:lpstr>レンジセンサ(LiDAR)の追加</vt:lpstr>
      <vt:lpstr>光学フレーム座標系</vt:lpstr>
      <vt:lpstr>RGB-Dカメラの追加（1/2）</vt:lpstr>
      <vt:lpstr>RGB-Dカメラの追加（2/2）</vt:lpstr>
      <vt:lpstr>視覚センサ情報の可視化</vt:lpstr>
      <vt:lpstr>カメラの切り替え</vt:lpstr>
      <vt:lpstr>シーンビューの追加</vt:lpstr>
      <vt:lpstr>視覚センサのシミュレーション</vt:lpstr>
      <vt:lpstr>センサデータの出力と表示</vt:lpstr>
      <vt:lpstr>Choreonoid上で表示（1/3）</vt:lpstr>
      <vt:lpstr>Choreonoid上で表示（2/3）</vt:lpstr>
      <vt:lpstr>Choreonoid上で表示（3/3）</vt:lpstr>
      <vt:lpstr>PowerPoint プレゼンテーション</vt:lpstr>
      <vt:lpstr>お手本パッケージの該当ファイル</vt:lpstr>
      <vt:lpstr>Part9</vt:lpstr>
      <vt:lpstr>URDFによるモデル記述</vt:lpstr>
      <vt:lpstr>Bodyファイル vs URDF</vt:lpstr>
      <vt:lpstr>モバイルロボットのURDF</vt:lpstr>
      <vt:lpstr>URDFファイルの読み込み</vt:lpstr>
      <vt:lpstr>Body &lt;-&gt; URDF 変換</vt:lpstr>
      <vt:lpstr>Part10</vt:lpstr>
      <vt:lpstr>状態外部出力の方法</vt:lpstr>
      <vt:lpstr>BodyROS2アイテムの導入</vt:lpstr>
      <vt:lpstr>効率化のための補足</vt:lpstr>
      <vt:lpstr>BodyROS2アイテムの出力対象</vt:lpstr>
      <vt:lpstr>トピックの確認</vt:lpstr>
      <vt:lpstr>センサOn/OffのROSサービス</vt:lpstr>
      <vt:lpstr>仮想世界全体情報のPublish</vt:lpstr>
      <vt:lpstr>Clockトピック</vt:lpstr>
      <vt:lpstr>お手本パッケージの該当ファイル</vt:lpstr>
      <vt:lpstr>RVizによる状態表示</vt:lpstr>
      <vt:lpstr>RViz用launchファイル</vt:lpstr>
      <vt:lpstr>Rvizの起動と設定</vt:lpstr>
      <vt:lpstr>joint_statesからrobot_statesへの変換</vt:lpstr>
      <vt:lpstr>画像トピックの可視化</vt:lpstr>
      <vt:lpstr>全起動launchファイル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Choreonoid (コレオノイド) で学ぶ ROSとロボットシミュレーション</dc:title>
  <dc:creator>慎一郎 中岡</dc:creator>
  <cp:lastModifiedBy>中岡慎一郎</cp:lastModifiedBy>
  <cp:revision>470</cp:revision>
  <dcterms:created xsi:type="dcterms:W3CDTF">2022-08-25T14:05:06Z</dcterms:created>
  <dcterms:modified xsi:type="dcterms:W3CDTF">2024-05-14T05:55:12Z</dcterms:modified>
</cp:coreProperties>
</file>