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C0334B-A58A-4BE5-9EB3-03DF373FAF10}">
  <a:tblStyle styleId="{44C0334B-A58A-4BE5-9EB3-03DF373FAF10}" styleName="Table_0">
    <a:wholeTbl>
      <a:tcTxStyle b="off" i="off">
        <a:font>
          <a:latin typeface="Pretendard"/>
          <a:ea typeface="Pretendard"/>
          <a:cs typeface="Pretendard"/>
        </a:font>
        <a:schemeClr val="dk1"/>
      </a:tcTxStyle>
      <a:tcStyle>
        <a:tcBdr>
          <a:lef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12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9d95fdbb29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29d95fdbb29_4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29d95fdbb29_4_1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17e8614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2617e86149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2617e86149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d95fdbb29_4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29d95fdbb29_4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29d95fdbb29_4_1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9d95fdbb2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29d95fdbb29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29d95fdbb29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9d95fdbb29_4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29d95fdbb29_4_1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프로젝트 수행 결과를 말씀드리겠습니다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아파트 연식 빈도수를 확인 해보면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2022년 기준 건축년도 기반 연식 데이터로 분석을 해본 결과 18, 19년 된 아파트가 제일 거래량이 높았습니다.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아파트 매매가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29d95fdbb29_4_1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9d2bfbc0e0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29d2bfbc0e0_9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29d2bfbc0e0_9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9d95fdbb29_4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g29d95fdbb29_4_1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29d95fdbb29_4_1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xtx</a:t>
            </a:r>
            <a:endParaRPr/>
          </a:p>
        </p:txBody>
      </p:sp>
      <p:sp>
        <p:nvSpPr>
          <p:cNvPr id="38" name="Google Shape;3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9d95fdbb29_4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g29d95fdbb29_4_1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g29d95fdbb29_4_1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9d2bfbc0e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g29d2bfbc0e0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g29d2bfbc0e0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6194aab415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g26194aab415_1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g26194aab415_1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6194aab415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g26194aab415_1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g26194aab415_1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17e86149d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2617e86149d_6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2617e86149d_6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d95fdbb29_4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29d95fdbb29_4_1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9d95fdbb29_4_1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</a:t>
            </a:r>
            <a:r>
              <a:rPr lang="ko-KR">
                <a:solidFill>
                  <a:schemeClr val="dk1"/>
                </a:solidFill>
              </a:rPr>
              <a:t>00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>
  <p:cSld name="빈 화면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/00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/>
        </p:nvSpPr>
        <p:spPr>
          <a:xfrm>
            <a:off x="1126299" y="1018147"/>
            <a:ext cx="650049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빅데이터를 통한</a:t>
            </a:r>
            <a:b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아파트 가격 변동 요인 분석</a:t>
            </a:r>
            <a:endParaRPr sz="13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4"/>
          <p:cNvCxnSpPr/>
          <p:nvPr/>
        </p:nvCxnSpPr>
        <p:spPr>
          <a:xfrm rot="10800000" flipH="1">
            <a:off x="186732" y="629207"/>
            <a:ext cx="1879135" cy="19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4"/>
          <p:cNvSpPr/>
          <p:nvPr/>
        </p:nvSpPr>
        <p:spPr>
          <a:xfrm>
            <a:off x="9956800" y="6468533"/>
            <a:ext cx="2235200" cy="2709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/>
        </p:nvSpPr>
        <p:spPr>
          <a:xfrm>
            <a:off x="136397" y="259875"/>
            <a:ext cx="23706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K-Digital Training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7636933" y="3810204"/>
            <a:ext cx="5164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5조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윤용호 이유진 유용재 현기호 김진아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34;p4"/>
          <p:cNvCxnSpPr/>
          <p:nvPr/>
        </p:nvCxnSpPr>
        <p:spPr>
          <a:xfrm rot="10800000" flipH="1">
            <a:off x="1126299" y="2341586"/>
            <a:ext cx="6646101" cy="2068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Google Shape;193;p13"/>
          <p:cNvCxnSpPr/>
          <p:nvPr/>
        </p:nvCxnSpPr>
        <p:spPr>
          <a:xfrm>
            <a:off x="144378" y="176464"/>
            <a:ext cx="12060000" cy="0"/>
          </a:xfrm>
          <a:prstGeom prst="straightConnector1">
            <a:avLst/>
          </a:prstGeom>
          <a:noFill/>
          <a:ln w="76200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4" name="Google Shape;194;p13"/>
          <p:cNvSpPr txBox="1"/>
          <p:nvPr/>
        </p:nvSpPr>
        <p:spPr>
          <a:xfrm>
            <a:off x="476016" y="428993"/>
            <a:ext cx="381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프로젝트 수행절차 및 방법</a:t>
            </a:r>
            <a:endParaRPr/>
          </a:p>
        </p:txBody>
      </p:sp>
      <p:sp>
        <p:nvSpPr>
          <p:cNvPr id="195" name="Google Shape;195;p13"/>
          <p:cNvSpPr txBox="1"/>
          <p:nvPr/>
        </p:nvSpPr>
        <p:spPr>
          <a:xfrm>
            <a:off x="647466" y="1409701"/>
            <a:ext cx="381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전처리 </a:t>
            </a:r>
            <a:endParaRPr sz="36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3"/>
          <p:cNvSpPr txBox="1"/>
          <p:nvPr/>
        </p:nvSpPr>
        <p:spPr>
          <a:xfrm>
            <a:off x="647466" y="3814238"/>
            <a:ext cx="41859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38100" y="2261025"/>
            <a:ext cx="3815100" cy="12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chemeClr val="dk1"/>
                </a:solidFill>
              </a:rPr>
              <a:t>세대수</a:t>
            </a:r>
            <a:r>
              <a:rPr lang="ko-KR" sz="1800" dirty="0">
                <a:solidFill>
                  <a:schemeClr val="dk1"/>
                </a:solidFill>
              </a:rPr>
              <a:t> + 변동률 + 정책 + 금리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368" y="2913753"/>
            <a:ext cx="9296778" cy="3508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Google Shape;204;p14"/>
          <p:cNvCxnSpPr/>
          <p:nvPr/>
        </p:nvCxnSpPr>
        <p:spPr>
          <a:xfrm>
            <a:off x="144378" y="176464"/>
            <a:ext cx="12060000" cy="0"/>
          </a:xfrm>
          <a:prstGeom prst="straightConnector1">
            <a:avLst/>
          </a:prstGeom>
          <a:noFill/>
          <a:ln w="76200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5" name="Google Shape;205;p14"/>
          <p:cNvSpPr txBox="1"/>
          <p:nvPr/>
        </p:nvSpPr>
        <p:spPr>
          <a:xfrm>
            <a:off x="476016" y="428993"/>
            <a:ext cx="381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프로젝트 수행절차 및 방법</a:t>
            </a:r>
            <a:endParaRPr/>
          </a:p>
        </p:txBody>
      </p:sp>
      <p:sp>
        <p:nvSpPr>
          <p:cNvPr id="206" name="Google Shape;206;p14"/>
          <p:cNvSpPr txBox="1"/>
          <p:nvPr/>
        </p:nvSpPr>
        <p:spPr>
          <a:xfrm>
            <a:off x="574091" y="1081726"/>
            <a:ext cx="3815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1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전처리 </a:t>
            </a:r>
            <a:endParaRPr sz="3100" b="1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/>
          <p:nvPr/>
        </p:nvSpPr>
        <p:spPr>
          <a:xfrm>
            <a:off x="647466" y="3833663"/>
            <a:ext cx="41859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4"/>
          <p:cNvSpPr txBox="1"/>
          <p:nvPr/>
        </p:nvSpPr>
        <p:spPr>
          <a:xfrm>
            <a:off x="1920775" y="1220325"/>
            <a:ext cx="2045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부동산 </a:t>
            </a:r>
            <a:r>
              <a:rPr lang="ko-KR" sz="1800" dirty="0" err="1">
                <a:solidFill>
                  <a:schemeClr val="dk1"/>
                </a:solidFill>
              </a:rPr>
              <a:t>실거래가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</a:endParaRPr>
          </a:p>
        </p:txBody>
      </p:sp>
      <p:pic>
        <p:nvPicPr>
          <p:cNvPr id="209" name="Google Shape;20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75" y="2220050"/>
            <a:ext cx="4648425" cy="36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0650" y="2667649"/>
            <a:ext cx="5659324" cy="27628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오른쪽 화살표 8"/>
          <p:cNvSpPr/>
          <p:nvPr/>
        </p:nvSpPr>
        <p:spPr>
          <a:xfrm>
            <a:off x="5666378" y="3484413"/>
            <a:ext cx="508000" cy="698500"/>
          </a:xfrm>
          <a:prstGeom prst="rightArrow">
            <a:avLst>
              <a:gd name="adj1" fmla="val 39091"/>
              <a:gd name="adj2" fmla="val 35000"/>
            </a:avLst>
          </a:prstGeom>
          <a:noFill/>
          <a:ln w="127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" name="Google Shape;216;p15"/>
          <p:cNvCxnSpPr/>
          <p:nvPr/>
        </p:nvCxnSpPr>
        <p:spPr>
          <a:xfrm>
            <a:off x="144378" y="176464"/>
            <a:ext cx="12060000" cy="0"/>
          </a:xfrm>
          <a:prstGeom prst="straightConnector1">
            <a:avLst/>
          </a:prstGeom>
          <a:noFill/>
          <a:ln w="76200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7" name="Google Shape;217;p15"/>
          <p:cNvSpPr txBox="1"/>
          <p:nvPr/>
        </p:nvSpPr>
        <p:spPr>
          <a:xfrm>
            <a:off x="476016" y="428993"/>
            <a:ext cx="381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프로젝트 수행절차 및 방법</a:t>
            </a:r>
            <a:endParaRPr/>
          </a:p>
        </p:txBody>
      </p:sp>
      <p:pic>
        <p:nvPicPr>
          <p:cNvPr id="218" name="Google Shape;2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116" y="3125786"/>
            <a:ext cx="7389685" cy="341677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5"/>
          <p:cNvSpPr txBox="1"/>
          <p:nvPr/>
        </p:nvSpPr>
        <p:spPr>
          <a:xfrm>
            <a:off x="574091" y="1081726"/>
            <a:ext cx="3815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1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전처리 </a:t>
            </a:r>
            <a:endParaRPr sz="31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5"/>
          <p:cNvSpPr txBox="1"/>
          <p:nvPr/>
        </p:nvSpPr>
        <p:spPr>
          <a:xfrm>
            <a:off x="683750" y="1651125"/>
            <a:ext cx="6095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 dirty="0" err="1">
                <a:solidFill>
                  <a:schemeClr val="dk1"/>
                </a:solidFill>
              </a:rPr>
              <a:t>계약년</a:t>
            </a:r>
            <a:r>
              <a:rPr lang="ko-KR" sz="1800" dirty="0">
                <a:solidFill>
                  <a:schemeClr val="dk1"/>
                </a:solidFill>
              </a:rPr>
              <a:t>, </a:t>
            </a:r>
            <a:r>
              <a:rPr lang="ko-KR" sz="1800" dirty="0" err="1">
                <a:solidFill>
                  <a:schemeClr val="dk1"/>
                </a:solidFill>
              </a:rPr>
              <a:t>계약월</a:t>
            </a:r>
            <a:r>
              <a:rPr lang="ko-KR" sz="1800" dirty="0">
                <a:solidFill>
                  <a:schemeClr val="dk1"/>
                </a:solidFill>
              </a:rPr>
              <a:t> 기준으로 위에서 만들어 놓은 데이터 합침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</a:endParaRPr>
          </a:p>
        </p:txBody>
      </p:sp>
      <p:pic>
        <p:nvPicPr>
          <p:cNvPr id="221" name="Google Shape;22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273" y="2161119"/>
            <a:ext cx="6427256" cy="810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oogle Shape;227;p16"/>
          <p:cNvCxnSpPr/>
          <p:nvPr/>
        </p:nvCxnSpPr>
        <p:spPr>
          <a:xfrm>
            <a:off x="144378" y="176464"/>
            <a:ext cx="12060000" cy="0"/>
          </a:xfrm>
          <a:prstGeom prst="straightConnector1">
            <a:avLst/>
          </a:prstGeom>
          <a:noFill/>
          <a:ln w="76200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8" name="Google Shape;228;p16"/>
          <p:cNvSpPr txBox="1"/>
          <p:nvPr/>
        </p:nvSpPr>
        <p:spPr>
          <a:xfrm>
            <a:off x="476016" y="428993"/>
            <a:ext cx="381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프로젝트 수행절차 및 방법</a:t>
            </a:r>
            <a:endParaRPr/>
          </a:p>
        </p:txBody>
      </p:sp>
      <p:sp>
        <p:nvSpPr>
          <p:cNvPr id="229" name="Google Shape;229;p16"/>
          <p:cNvSpPr txBox="1"/>
          <p:nvPr/>
        </p:nvSpPr>
        <p:spPr>
          <a:xfrm>
            <a:off x="647466" y="1409701"/>
            <a:ext cx="381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전처리 </a:t>
            </a:r>
            <a:endParaRPr sz="36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6"/>
          <p:cNvSpPr txBox="1"/>
          <p:nvPr/>
        </p:nvSpPr>
        <p:spPr>
          <a:xfrm>
            <a:off x="647466" y="3833663"/>
            <a:ext cx="41859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400" y="2171125"/>
            <a:ext cx="7133450" cy="240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0925" y="1611700"/>
            <a:ext cx="4978075" cy="111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475" y="3465525"/>
            <a:ext cx="4098824" cy="29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875" y="3649593"/>
            <a:ext cx="4436281" cy="2594237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930050" y="3297437"/>
            <a:ext cx="6918714" cy="3039100"/>
            <a:chOff x="4930050" y="3297437"/>
            <a:chExt cx="6918714" cy="3039100"/>
          </a:xfrm>
        </p:grpSpPr>
        <p:pic>
          <p:nvPicPr>
            <p:cNvPr id="234" name="Google Shape;234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930050" y="3297437"/>
              <a:ext cx="6835224" cy="3039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타원 2"/>
            <p:cNvSpPr/>
            <p:nvPr/>
          </p:nvSpPr>
          <p:spPr>
            <a:xfrm>
              <a:off x="10747933" y="3320980"/>
              <a:ext cx="1100831" cy="53622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" name="Google Shape;240;p17"/>
          <p:cNvCxnSpPr/>
          <p:nvPr/>
        </p:nvCxnSpPr>
        <p:spPr>
          <a:xfrm>
            <a:off x="144378" y="176464"/>
            <a:ext cx="12060000" cy="0"/>
          </a:xfrm>
          <a:prstGeom prst="straightConnector1">
            <a:avLst/>
          </a:prstGeom>
          <a:noFill/>
          <a:ln w="76200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1" name="Google Shape;241;p17"/>
          <p:cNvSpPr txBox="1"/>
          <p:nvPr/>
        </p:nvSpPr>
        <p:spPr>
          <a:xfrm>
            <a:off x="476016" y="3105751"/>
            <a:ext cx="381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accent1"/>
                </a:solidFill>
              </a:rPr>
              <a:t>연식 빈도수 확인</a:t>
            </a:r>
            <a:endParaRPr sz="36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7"/>
          <p:cNvSpPr txBox="1"/>
          <p:nvPr/>
        </p:nvSpPr>
        <p:spPr>
          <a:xfrm>
            <a:off x="647466" y="3833663"/>
            <a:ext cx="41859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7"/>
          <p:cNvSpPr txBox="1"/>
          <p:nvPr/>
        </p:nvSpPr>
        <p:spPr>
          <a:xfrm>
            <a:off x="476016" y="428993"/>
            <a:ext cx="381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sz="2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366188"/>
            <a:ext cx="5123426" cy="61256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251;p18"/>
          <p:cNvCxnSpPr/>
          <p:nvPr/>
        </p:nvCxnSpPr>
        <p:spPr>
          <a:xfrm>
            <a:off x="144378" y="176464"/>
            <a:ext cx="12060000" cy="0"/>
          </a:xfrm>
          <a:prstGeom prst="straightConnector1">
            <a:avLst/>
          </a:prstGeom>
          <a:noFill/>
          <a:ln w="76200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2" name="Google Shape;252;p18"/>
          <p:cNvSpPr txBox="1"/>
          <p:nvPr/>
        </p:nvSpPr>
        <p:spPr>
          <a:xfrm>
            <a:off x="476016" y="3105751"/>
            <a:ext cx="381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accent1"/>
                </a:solidFill>
              </a:rPr>
              <a:t>평수 빈도수 확인</a:t>
            </a:r>
            <a:r>
              <a:rPr lang="ko-KR"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6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8"/>
          <p:cNvSpPr txBox="1"/>
          <p:nvPr/>
        </p:nvSpPr>
        <p:spPr>
          <a:xfrm>
            <a:off x="647466" y="3833663"/>
            <a:ext cx="41859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730" y="1409705"/>
            <a:ext cx="6553793" cy="46349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6" name="Google Shape;256;p18"/>
          <p:cNvSpPr txBox="1"/>
          <p:nvPr/>
        </p:nvSpPr>
        <p:spPr>
          <a:xfrm>
            <a:off x="476016" y="428993"/>
            <a:ext cx="381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sz="2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2" name="Google Shape;262;p19"/>
          <p:cNvCxnSpPr/>
          <p:nvPr/>
        </p:nvCxnSpPr>
        <p:spPr>
          <a:xfrm>
            <a:off x="144378" y="176464"/>
            <a:ext cx="12060000" cy="0"/>
          </a:xfrm>
          <a:prstGeom prst="straightConnector1">
            <a:avLst/>
          </a:prstGeom>
          <a:noFill/>
          <a:ln w="76200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3" name="Google Shape;263;p19"/>
          <p:cNvSpPr txBox="1"/>
          <p:nvPr/>
        </p:nvSpPr>
        <p:spPr>
          <a:xfrm>
            <a:off x="476016" y="3105751"/>
            <a:ext cx="381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accent1"/>
                </a:solidFill>
              </a:rPr>
              <a:t>금리 빈도수 확인</a:t>
            </a:r>
            <a:endParaRPr sz="36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 txBox="1"/>
          <p:nvPr/>
        </p:nvSpPr>
        <p:spPr>
          <a:xfrm>
            <a:off x="647466" y="3833663"/>
            <a:ext cx="41859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 txBox="1"/>
          <p:nvPr/>
        </p:nvSpPr>
        <p:spPr>
          <a:xfrm>
            <a:off x="476016" y="428993"/>
            <a:ext cx="381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sz="2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475" y="1092413"/>
            <a:ext cx="6351566" cy="47462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3" name="Google Shape;273;p20"/>
          <p:cNvCxnSpPr/>
          <p:nvPr/>
        </p:nvCxnSpPr>
        <p:spPr>
          <a:xfrm>
            <a:off x="144378" y="176464"/>
            <a:ext cx="12060000" cy="0"/>
          </a:xfrm>
          <a:prstGeom prst="straightConnector1">
            <a:avLst/>
          </a:prstGeom>
          <a:noFill/>
          <a:ln w="76200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4" name="Google Shape;274;p20"/>
          <p:cNvSpPr txBox="1"/>
          <p:nvPr/>
        </p:nvSpPr>
        <p:spPr>
          <a:xfrm>
            <a:off x="476016" y="428993"/>
            <a:ext cx="38151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sz="2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0"/>
          <p:cNvSpPr txBox="1"/>
          <p:nvPr/>
        </p:nvSpPr>
        <p:spPr>
          <a:xfrm>
            <a:off x="628416" y="1438703"/>
            <a:ext cx="38151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매매가 변동률</a:t>
            </a:r>
            <a:endParaRPr sz="36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p20"/>
          <p:cNvCxnSpPr/>
          <p:nvPr/>
        </p:nvCxnSpPr>
        <p:spPr>
          <a:xfrm>
            <a:off x="144378" y="6667501"/>
            <a:ext cx="12060000" cy="0"/>
          </a:xfrm>
          <a:prstGeom prst="straightConnector1">
            <a:avLst/>
          </a:prstGeom>
          <a:noFill/>
          <a:ln w="9525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7" name="Google Shape;277;p20"/>
          <p:cNvSpPr/>
          <p:nvPr/>
        </p:nvSpPr>
        <p:spPr>
          <a:xfrm>
            <a:off x="9258000" y="1218800"/>
            <a:ext cx="375300" cy="219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 txBox="1"/>
          <p:nvPr/>
        </p:nvSpPr>
        <p:spPr>
          <a:xfrm>
            <a:off x="9159725" y="1136175"/>
            <a:ext cx="242100" cy="2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</a:endParaRPr>
          </a:p>
        </p:txBody>
      </p:sp>
      <p:pic>
        <p:nvPicPr>
          <p:cNvPr id="279" name="Google Shape;2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3975" y="1438709"/>
            <a:ext cx="5133975" cy="4467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20"/>
          <p:cNvCxnSpPr/>
          <p:nvPr/>
        </p:nvCxnSpPr>
        <p:spPr>
          <a:xfrm>
            <a:off x="6096000" y="3125950"/>
            <a:ext cx="59202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Google Shape;286;p21"/>
          <p:cNvCxnSpPr/>
          <p:nvPr/>
        </p:nvCxnSpPr>
        <p:spPr>
          <a:xfrm>
            <a:off x="144378" y="176464"/>
            <a:ext cx="12060000" cy="0"/>
          </a:xfrm>
          <a:prstGeom prst="straightConnector1">
            <a:avLst/>
          </a:prstGeom>
          <a:noFill/>
          <a:ln w="76200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7" name="Google Shape;287;p21"/>
          <p:cNvSpPr txBox="1"/>
          <p:nvPr/>
        </p:nvSpPr>
        <p:spPr>
          <a:xfrm>
            <a:off x="476016" y="428993"/>
            <a:ext cx="38151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sz="2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1"/>
          <p:cNvSpPr txBox="1"/>
          <p:nvPr/>
        </p:nvSpPr>
        <p:spPr>
          <a:xfrm>
            <a:off x="666516" y="1495853"/>
            <a:ext cx="38151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금리</a:t>
            </a:r>
            <a:endParaRPr sz="36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21" descr="https://lh7-us.googleusercontent.com/cDW9Jw5Hl6wtZTRQfJeOvOSL1Esvm5ynWQVnb5pljhyzwzk2xzxK4rmjpNv-tVaKAorMgJZg5OmRi48JvCDYGzDbJnt0qejwMePGVxp9GnYm0pgv0er9Vox_PGa9roGpdkH_fcEm2oaL7JV8a1h98WLNbA=s20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7925" y="1495853"/>
            <a:ext cx="5622925" cy="4829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21"/>
          <p:cNvCxnSpPr/>
          <p:nvPr/>
        </p:nvCxnSpPr>
        <p:spPr>
          <a:xfrm>
            <a:off x="144378" y="6667501"/>
            <a:ext cx="12060000" cy="0"/>
          </a:xfrm>
          <a:prstGeom prst="straightConnector1">
            <a:avLst/>
          </a:prstGeom>
          <a:noFill/>
          <a:ln w="9525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" name="Google Shape;296;p22"/>
          <p:cNvCxnSpPr/>
          <p:nvPr/>
        </p:nvCxnSpPr>
        <p:spPr>
          <a:xfrm>
            <a:off x="144378" y="176464"/>
            <a:ext cx="12060000" cy="0"/>
          </a:xfrm>
          <a:prstGeom prst="straightConnector1">
            <a:avLst/>
          </a:prstGeom>
          <a:noFill/>
          <a:ln w="76200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7" name="Google Shape;297;p22"/>
          <p:cNvSpPr txBox="1"/>
          <p:nvPr/>
        </p:nvSpPr>
        <p:spPr>
          <a:xfrm>
            <a:off x="476016" y="428993"/>
            <a:ext cx="38151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sz="2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22" descr="https://lh7-us.googleusercontent.com/sdsfkkzLOoSpAspM63GIUUWewvK5bM94_J4oc1noxEthZapYb0Q6w51LGCjUNc8IGS4qMhYyzRhS4-GpnGU0l372km0ZznGxbvmb7_HHY5iGaJY0Nl6dn7AvHFftiy2w97tgp2if6FE6eCDgLoakEEqhwA=s20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0076" y="1143000"/>
            <a:ext cx="5363304" cy="4666772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2"/>
          <p:cNvSpPr txBox="1"/>
          <p:nvPr/>
        </p:nvSpPr>
        <p:spPr>
          <a:xfrm>
            <a:off x="558665" y="1447801"/>
            <a:ext cx="38151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금리에 따른 </a:t>
            </a:r>
            <a:endParaRPr sz="36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accent1"/>
                </a:solidFill>
              </a:rPr>
              <a:t>아파트 가격 </a:t>
            </a:r>
            <a:r>
              <a:rPr lang="ko-KR"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변동률</a:t>
            </a:r>
            <a:endParaRPr sz="36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" name="Google Shape;300;p22"/>
          <p:cNvGrpSpPr/>
          <p:nvPr/>
        </p:nvGrpSpPr>
        <p:grpSpPr>
          <a:xfrm>
            <a:off x="6229350" y="1447801"/>
            <a:ext cx="1524000" cy="2492802"/>
            <a:chOff x="6229350" y="1447801"/>
            <a:chExt cx="1524000" cy="2492802"/>
          </a:xfrm>
        </p:grpSpPr>
        <p:cxnSp>
          <p:nvCxnSpPr>
            <p:cNvPr id="301" name="Google Shape;301;p22"/>
            <p:cNvCxnSpPr/>
            <p:nvPr/>
          </p:nvCxnSpPr>
          <p:spPr>
            <a:xfrm>
              <a:off x="6229350" y="1447801"/>
              <a:ext cx="1524000" cy="1066800"/>
            </a:xfrm>
            <a:prstGeom prst="straightConnector1">
              <a:avLst/>
            </a:prstGeom>
            <a:noFill/>
            <a:ln w="5715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02" name="Google Shape;302;p22"/>
            <p:cNvCxnSpPr/>
            <p:nvPr/>
          </p:nvCxnSpPr>
          <p:spPr>
            <a:xfrm rot="10800000" flipH="1">
              <a:off x="6229350" y="3012168"/>
              <a:ext cx="1504950" cy="928435"/>
            </a:xfrm>
            <a:prstGeom prst="straightConnector1">
              <a:avLst/>
            </a:prstGeom>
            <a:noFill/>
            <a:ln w="5715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303" name="Google Shape;303;p22"/>
          <p:cNvGrpSpPr/>
          <p:nvPr/>
        </p:nvGrpSpPr>
        <p:grpSpPr>
          <a:xfrm>
            <a:off x="9982200" y="1588612"/>
            <a:ext cx="914400" cy="3326288"/>
            <a:chOff x="9982200" y="1588612"/>
            <a:chExt cx="914400" cy="3326288"/>
          </a:xfrm>
        </p:grpSpPr>
        <p:cxnSp>
          <p:nvCxnSpPr>
            <p:cNvPr id="304" name="Google Shape;304;p22"/>
            <p:cNvCxnSpPr/>
            <p:nvPr/>
          </p:nvCxnSpPr>
          <p:spPr>
            <a:xfrm rot="10800000" flipH="1">
              <a:off x="9982200" y="1588612"/>
              <a:ext cx="914400" cy="1425824"/>
            </a:xfrm>
            <a:prstGeom prst="straightConnector1">
              <a:avLst/>
            </a:prstGeom>
            <a:noFill/>
            <a:ln w="5715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05" name="Google Shape;305;p22"/>
            <p:cNvCxnSpPr/>
            <p:nvPr/>
          </p:nvCxnSpPr>
          <p:spPr>
            <a:xfrm>
              <a:off x="10363200" y="3304935"/>
              <a:ext cx="438150" cy="1609965"/>
            </a:xfrm>
            <a:prstGeom prst="straightConnector1">
              <a:avLst/>
            </a:prstGeom>
            <a:noFill/>
            <a:ln w="5715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306" name="Google Shape;306;p22"/>
          <p:cNvSpPr txBox="1"/>
          <p:nvPr/>
        </p:nvSpPr>
        <p:spPr>
          <a:xfrm>
            <a:off x="7600950" y="5899129"/>
            <a:ext cx="217428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음의 상관관계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" name="Google Shape;307;p22"/>
          <p:cNvCxnSpPr/>
          <p:nvPr/>
        </p:nvCxnSpPr>
        <p:spPr>
          <a:xfrm>
            <a:off x="144378" y="6667501"/>
            <a:ext cx="12060000" cy="0"/>
          </a:xfrm>
          <a:prstGeom prst="straightConnector1">
            <a:avLst/>
          </a:prstGeom>
          <a:noFill/>
          <a:ln w="9525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8" name="Google Shape;308;p22"/>
          <p:cNvSpPr txBox="1"/>
          <p:nvPr/>
        </p:nvSpPr>
        <p:spPr>
          <a:xfrm>
            <a:off x="7131800" y="1059000"/>
            <a:ext cx="2705100" cy="36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금리에 따른 매매가격 변동률 변화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309" name="Google Shape;309;p22"/>
          <p:cNvCxnSpPr/>
          <p:nvPr/>
        </p:nvCxnSpPr>
        <p:spPr>
          <a:xfrm>
            <a:off x="5456325" y="3375150"/>
            <a:ext cx="59202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5"/>
          <p:cNvCxnSpPr/>
          <p:nvPr/>
        </p:nvCxnSpPr>
        <p:spPr>
          <a:xfrm>
            <a:off x="144378" y="176464"/>
            <a:ext cx="12060000" cy="0"/>
          </a:xfrm>
          <a:prstGeom prst="straightConnector1">
            <a:avLst/>
          </a:prstGeom>
          <a:noFill/>
          <a:ln w="76200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" name="Google Shape;41;p5"/>
          <p:cNvCxnSpPr/>
          <p:nvPr/>
        </p:nvCxnSpPr>
        <p:spPr>
          <a:xfrm>
            <a:off x="144378" y="6705601"/>
            <a:ext cx="12060000" cy="0"/>
          </a:xfrm>
          <a:prstGeom prst="straightConnector1">
            <a:avLst/>
          </a:prstGeom>
          <a:noFill/>
          <a:ln w="9525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" name="Google Shape;42;p5"/>
          <p:cNvSpPr txBox="1"/>
          <p:nvPr/>
        </p:nvSpPr>
        <p:spPr>
          <a:xfrm>
            <a:off x="1229698" y="721900"/>
            <a:ext cx="1259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accent1"/>
                </a:solidFill>
              </a:rPr>
              <a:t>목</a:t>
            </a:r>
            <a:r>
              <a:rPr lang="ko-KR"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차</a:t>
            </a:r>
            <a:endParaRPr/>
          </a:p>
        </p:txBody>
      </p:sp>
      <p:sp>
        <p:nvSpPr>
          <p:cNvPr id="43" name="Google Shape;43;p5"/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5"/>
          <p:cNvGrpSpPr/>
          <p:nvPr/>
        </p:nvGrpSpPr>
        <p:grpSpPr>
          <a:xfrm>
            <a:off x="1557143" y="2290404"/>
            <a:ext cx="482824" cy="3270022"/>
            <a:chOff x="1856247" y="2362199"/>
            <a:chExt cx="482824" cy="3270022"/>
          </a:xfrm>
        </p:grpSpPr>
        <p:sp>
          <p:nvSpPr>
            <p:cNvPr id="45" name="Google Shape;45;p5"/>
            <p:cNvSpPr txBox="1"/>
            <p:nvPr/>
          </p:nvSpPr>
          <p:spPr>
            <a:xfrm>
              <a:off x="1856247" y="2362199"/>
              <a:ext cx="48282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"/>
            <p:cNvSpPr txBox="1"/>
            <p:nvPr/>
          </p:nvSpPr>
          <p:spPr>
            <a:xfrm>
              <a:off x="1856247" y="3797155"/>
              <a:ext cx="48282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"/>
            <p:cNvSpPr txBox="1"/>
            <p:nvPr/>
          </p:nvSpPr>
          <p:spPr>
            <a:xfrm>
              <a:off x="1856247" y="4514633"/>
              <a:ext cx="48282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"/>
            <p:cNvSpPr txBox="1"/>
            <p:nvPr/>
          </p:nvSpPr>
          <p:spPr>
            <a:xfrm>
              <a:off x="1856247" y="5232111"/>
              <a:ext cx="48282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"/>
            <p:cNvSpPr txBox="1"/>
            <p:nvPr/>
          </p:nvSpPr>
          <p:spPr>
            <a:xfrm>
              <a:off x="1856247" y="3079677"/>
              <a:ext cx="48282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5"/>
          <p:cNvGrpSpPr/>
          <p:nvPr/>
        </p:nvGrpSpPr>
        <p:grpSpPr>
          <a:xfrm>
            <a:off x="2212668" y="2256519"/>
            <a:ext cx="3345788" cy="3270025"/>
            <a:chOff x="2585007" y="2659383"/>
            <a:chExt cx="3345788" cy="3270025"/>
          </a:xfrm>
        </p:grpSpPr>
        <p:sp>
          <p:nvSpPr>
            <p:cNvPr id="51" name="Google Shape;51;p5"/>
            <p:cNvSpPr txBox="1"/>
            <p:nvPr/>
          </p:nvSpPr>
          <p:spPr>
            <a:xfrm>
              <a:off x="2585007" y="2659383"/>
              <a:ext cx="180850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rgbClr val="2C4952"/>
                  </a:solidFill>
                  <a:latin typeface="Arial"/>
                  <a:ea typeface="Arial"/>
                  <a:cs typeface="Arial"/>
                  <a:sym typeface="Arial"/>
                </a:rPr>
                <a:t>프로젝트 개요</a:t>
              </a:r>
              <a:endParaRPr sz="2000">
                <a:solidFill>
                  <a:srgbClr val="2C495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"/>
            <p:cNvSpPr txBox="1"/>
            <p:nvPr/>
          </p:nvSpPr>
          <p:spPr>
            <a:xfrm>
              <a:off x="2585007" y="4094339"/>
              <a:ext cx="334578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rgbClr val="2C4952"/>
                  </a:solidFill>
                  <a:latin typeface="Arial"/>
                  <a:ea typeface="Arial"/>
                  <a:cs typeface="Arial"/>
                  <a:sym typeface="Arial"/>
                </a:rPr>
                <a:t>프로젝트 수행 절차 및 방법</a:t>
              </a:r>
              <a:endParaRPr sz="2000">
                <a:solidFill>
                  <a:srgbClr val="2C495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"/>
            <p:cNvSpPr txBox="1"/>
            <p:nvPr/>
          </p:nvSpPr>
          <p:spPr>
            <a:xfrm>
              <a:off x="2585007" y="4811817"/>
              <a:ext cx="240642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rgbClr val="2C4952"/>
                  </a:solidFill>
                  <a:latin typeface="Arial"/>
                  <a:ea typeface="Arial"/>
                  <a:cs typeface="Arial"/>
                  <a:sym typeface="Arial"/>
                </a:rPr>
                <a:t>프로젝트 수행 결과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rgbClr val="2C4952"/>
                  </a:solidFill>
                  <a:latin typeface="Arial"/>
                  <a:ea typeface="Arial"/>
                  <a:cs typeface="Arial"/>
                  <a:sym typeface="Arial"/>
                </a:rPr>
                <a:t/>
              </a:r>
              <a:br>
                <a:rPr lang="ko-KR" sz="2000">
                  <a:solidFill>
                    <a:srgbClr val="2C4952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sz="2000">
                <a:solidFill>
                  <a:srgbClr val="2C495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"/>
            <p:cNvSpPr txBox="1"/>
            <p:nvPr/>
          </p:nvSpPr>
          <p:spPr>
            <a:xfrm>
              <a:off x="2585007" y="5529298"/>
              <a:ext cx="1893467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rgbClr val="2C4952"/>
                  </a:solidFill>
                  <a:latin typeface="Arial"/>
                  <a:ea typeface="Arial"/>
                  <a:cs typeface="Arial"/>
                  <a:sym typeface="Arial"/>
                </a:rPr>
                <a:t>자체 평가 의견</a:t>
              </a:r>
              <a:endParaRPr sz="2000">
                <a:solidFill>
                  <a:srgbClr val="2C495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 txBox="1"/>
            <p:nvPr/>
          </p:nvSpPr>
          <p:spPr>
            <a:xfrm>
              <a:off x="2585007" y="3376861"/>
              <a:ext cx="30893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dirty="0">
                  <a:solidFill>
                    <a:srgbClr val="2C4952"/>
                  </a:solidFill>
                  <a:latin typeface="Arial"/>
                  <a:ea typeface="Arial"/>
                  <a:cs typeface="Arial"/>
                  <a:sym typeface="Arial"/>
                </a:rPr>
                <a:t>프로젝트 팀 구성 및 역할</a:t>
              </a:r>
              <a:endParaRPr sz="2000" dirty="0">
                <a:solidFill>
                  <a:srgbClr val="2C495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5"/>
          <p:cNvSpPr/>
          <p:nvPr/>
        </p:nvSpPr>
        <p:spPr>
          <a:xfrm>
            <a:off x="9889067" y="6468534"/>
            <a:ext cx="2302933" cy="2370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그림 23" descr="송도 베르디움 더퍼스트 | PROJECT | 해안건축 | 도시 디자인, &lt;strong&gt;아파트&lt;/strong&gt; 디자인, &lt;strong&gt;아파트&lt;/strong&g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6" r="18743" b="7301"/>
          <a:stretch/>
        </p:blipFill>
        <p:spPr bwMode="auto">
          <a:xfrm>
            <a:off x="6174378" y="1594977"/>
            <a:ext cx="5411082" cy="4593106"/>
          </a:xfrm>
          <a:custGeom>
            <a:avLst/>
            <a:gdLst>
              <a:gd name="connsiteX0" fmla="*/ 0 w 10562282"/>
              <a:gd name="connsiteY0" fmla="*/ 0 h 4930440"/>
              <a:gd name="connsiteX1" fmla="*/ 10562282 w 10562282"/>
              <a:gd name="connsiteY1" fmla="*/ 0 h 4930440"/>
              <a:gd name="connsiteX2" fmla="*/ 10562282 w 10562282"/>
              <a:gd name="connsiteY2" fmla="*/ 4930440 h 4930440"/>
              <a:gd name="connsiteX3" fmla="*/ 0 w 10562282"/>
              <a:gd name="connsiteY3" fmla="*/ 4930440 h 493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2282" h="4930440">
                <a:moveTo>
                  <a:pt x="0" y="0"/>
                </a:moveTo>
                <a:lnTo>
                  <a:pt x="10562282" y="0"/>
                </a:lnTo>
                <a:lnTo>
                  <a:pt x="10562282" y="4930440"/>
                </a:lnTo>
                <a:lnTo>
                  <a:pt x="0" y="4930440"/>
                </a:lnTo>
                <a:close/>
              </a:path>
            </a:pathLst>
          </a:custGeom>
          <a:solidFill>
            <a:schemeClr val="lt1">
              <a:alpha val="2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" name="Google Shape;315;p23"/>
          <p:cNvCxnSpPr/>
          <p:nvPr/>
        </p:nvCxnSpPr>
        <p:spPr>
          <a:xfrm>
            <a:off x="144378" y="176464"/>
            <a:ext cx="12060000" cy="0"/>
          </a:xfrm>
          <a:prstGeom prst="straightConnector1">
            <a:avLst/>
          </a:prstGeom>
          <a:noFill/>
          <a:ln w="76200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6" name="Google Shape;316;p23"/>
          <p:cNvSpPr txBox="1"/>
          <p:nvPr/>
        </p:nvSpPr>
        <p:spPr>
          <a:xfrm>
            <a:off x="476016" y="428993"/>
            <a:ext cx="38151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sz="2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3"/>
          <p:cNvSpPr txBox="1"/>
          <p:nvPr/>
        </p:nvSpPr>
        <p:spPr>
          <a:xfrm>
            <a:off x="558665" y="1447801"/>
            <a:ext cx="38151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정책 키워드</a:t>
            </a:r>
            <a:endParaRPr sz="36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23" descr="https://lh7-us.googleusercontent.com/MJMzHIqYnu2397bzubBo5TO5mw1u1GIRdFnSpuwReVO5vkLuEuOJGL27UxoTMheBRRm_Sb2x4qdo6KAyT6scp3yL4Tn-L43KAiSkr0gx4Ep21RR62gz_XaHj-ahARxORzm1bcUbbEYKS5XZedB5fY4-Yng=s20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1974" y="1276351"/>
            <a:ext cx="5575701" cy="48656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Google Shape;319;p23"/>
          <p:cNvCxnSpPr/>
          <p:nvPr/>
        </p:nvCxnSpPr>
        <p:spPr>
          <a:xfrm>
            <a:off x="144378" y="6667501"/>
            <a:ext cx="12060000" cy="0"/>
          </a:xfrm>
          <a:prstGeom prst="straightConnector1">
            <a:avLst/>
          </a:prstGeom>
          <a:noFill/>
          <a:ln w="9525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0" name="Google Shape;320;p23"/>
          <p:cNvSpPr txBox="1"/>
          <p:nvPr/>
        </p:nvSpPr>
        <p:spPr>
          <a:xfrm>
            <a:off x="6773194" y="1198240"/>
            <a:ext cx="4141177" cy="36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정책 키워드의 변동률 누적 </a:t>
            </a:r>
            <a:r>
              <a:rPr lang="ko-KR" sz="1800" dirty="0" err="1">
                <a:solidFill>
                  <a:schemeClr val="dk1"/>
                </a:solidFill>
              </a:rPr>
              <a:t>변화량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321" name="Google Shape;321;p23"/>
          <p:cNvSpPr/>
          <p:nvPr/>
        </p:nvSpPr>
        <p:spPr>
          <a:xfrm rot="2700000">
            <a:off x="6867239" y="5519255"/>
            <a:ext cx="353412" cy="412385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3"/>
          <p:cNvSpPr/>
          <p:nvPr/>
        </p:nvSpPr>
        <p:spPr>
          <a:xfrm rot="2700000">
            <a:off x="7598994" y="5519255"/>
            <a:ext cx="353412" cy="412385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3"/>
          <p:cNvSpPr txBox="1"/>
          <p:nvPr/>
        </p:nvSpPr>
        <p:spPr>
          <a:xfrm>
            <a:off x="548675" y="2020325"/>
            <a:ext cx="2302800" cy="41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</a:rPr>
              <a:t>대출</a:t>
            </a:r>
            <a:br>
              <a:rPr lang="ko-KR" sz="2800">
                <a:solidFill>
                  <a:schemeClr val="dk1"/>
                </a:solidFill>
              </a:rPr>
            </a:br>
            <a:endParaRPr sz="2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</a:rPr>
              <a:t>복지</a:t>
            </a:r>
            <a:endParaRPr sz="2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9" name="Google Shape;329;p24"/>
          <p:cNvCxnSpPr/>
          <p:nvPr/>
        </p:nvCxnSpPr>
        <p:spPr>
          <a:xfrm>
            <a:off x="144378" y="176464"/>
            <a:ext cx="12060000" cy="0"/>
          </a:xfrm>
          <a:prstGeom prst="straightConnector1">
            <a:avLst/>
          </a:prstGeom>
          <a:noFill/>
          <a:ln w="76200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0" name="Google Shape;330;p24"/>
          <p:cNvCxnSpPr/>
          <p:nvPr/>
        </p:nvCxnSpPr>
        <p:spPr>
          <a:xfrm>
            <a:off x="144378" y="6667501"/>
            <a:ext cx="12060000" cy="0"/>
          </a:xfrm>
          <a:prstGeom prst="straightConnector1">
            <a:avLst/>
          </a:prstGeom>
          <a:noFill/>
          <a:ln w="9525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31" name="Google Shape;331;p24"/>
          <p:cNvGrpSpPr/>
          <p:nvPr/>
        </p:nvGrpSpPr>
        <p:grpSpPr>
          <a:xfrm>
            <a:off x="5695407" y="1683538"/>
            <a:ext cx="5352101" cy="4292203"/>
            <a:chOff x="7" y="1212017"/>
            <a:chExt cx="5596139" cy="4435714"/>
          </a:xfrm>
        </p:grpSpPr>
        <p:pic>
          <p:nvPicPr>
            <p:cNvPr id="332" name="Google Shape;332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" y="1386619"/>
              <a:ext cx="5596139" cy="42611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24"/>
            <p:cNvSpPr/>
            <p:nvPr/>
          </p:nvSpPr>
          <p:spPr>
            <a:xfrm rot="2700000">
              <a:off x="837100" y="5068523"/>
              <a:ext cx="252437" cy="495540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4"/>
            <p:cNvSpPr/>
            <p:nvPr/>
          </p:nvSpPr>
          <p:spPr>
            <a:xfrm rot="2700000">
              <a:off x="3564242" y="5064630"/>
              <a:ext cx="252437" cy="495540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4"/>
            <p:cNvSpPr/>
            <p:nvPr/>
          </p:nvSpPr>
          <p:spPr>
            <a:xfrm rot="2700000">
              <a:off x="4475669" y="5057189"/>
              <a:ext cx="252437" cy="495540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4"/>
            <p:cNvSpPr/>
            <p:nvPr/>
          </p:nvSpPr>
          <p:spPr>
            <a:xfrm rot="3327717">
              <a:off x="3148104" y="1746833"/>
              <a:ext cx="629681" cy="33002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4"/>
            <p:cNvSpPr/>
            <p:nvPr/>
          </p:nvSpPr>
          <p:spPr>
            <a:xfrm rot="3327717">
              <a:off x="4069179" y="1631858"/>
              <a:ext cx="629681" cy="33002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4"/>
            <p:cNvSpPr/>
            <p:nvPr/>
          </p:nvSpPr>
          <p:spPr>
            <a:xfrm rot="3327717">
              <a:off x="444979" y="1399908"/>
              <a:ext cx="629681" cy="33002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9" name="Google Shape;339;p24"/>
          <p:cNvSpPr txBox="1"/>
          <p:nvPr/>
        </p:nvSpPr>
        <p:spPr>
          <a:xfrm>
            <a:off x="476016" y="428993"/>
            <a:ext cx="38151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sz="2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4"/>
          <p:cNvSpPr txBox="1"/>
          <p:nvPr/>
        </p:nvSpPr>
        <p:spPr>
          <a:xfrm>
            <a:off x="2443776" y="3271661"/>
            <a:ext cx="4426857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AutoNum type="arabicPeriod"/>
            </a:pPr>
            <a:r>
              <a:rPr lang="ko-KR" sz="24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강남구 </a:t>
            </a:r>
            <a:endParaRPr sz="24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AutoNum type="arabicPeriod"/>
            </a:pPr>
            <a:r>
              <a:rPr lang="ko-KR" sz="24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용산구</a:t>
            </a:r>
            <a:endParaRPr sz="24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AutoNum type="arabicPeriod"/>
            </a:pPr>
            <a:r>
              <a:rPr lang="ko-KR" sz="24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성동구</a:t>
            </a:r>
            <a:endParaRPr sz="24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4"/>
          <p:cNvSpPr txBox="1"/>
          <p:nvPr/>
        </p:nvSpPr>
        <p:spPr>
          <a:xfrm>
            <a:off x="-263922" y="1056376"/>
            <a:ext cx="5860200" cy="13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4D60"/>
              </a:buClr>
              <a:buSzPts val="3400"/>
              <a:buFont typeface="Arial"/>
              <a:buNone/>
            </a:pPr>
            <a:r>
              <a:rPr lang="ko-KR" sz="3400" b="1">
                <a:solidFill>
                  <a:srgbClr val="224D60"/>
                </a:solidFill>
                <a:latin typeface="Arial"/>
                <a:ea typeface="Arial"/>
                <a:cs typeface="Arial"/>
                <a:sym typeface="Arial"/>
              </a:rPr>
              <a:t>서울시 지역구별 </a:t>
            </a:r>
            <a:endParaRPr sz="3400" b="1">
              <a:solidFill>
                <a:srgbClr val="224D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rgbClr val="224D60"/>
              </a:buClr>
              <a:buSzPts val="3400"/>
              <a:buFont typeface="Arial"/>
              <a:buNone/>
            </a:pPr>
            <a:r>
              <a:rPr lang="ko-KR" sz="3400" b="1">
                <a:solidFill>
                  <a:srgbClr val="224D60"/>
                </a:solidFill>
                <a:latin typeface="Arial"/>
                <a:ea typeface="Arial"/>
                <a:cs typeface="Arial"/>
                <a:sym typeface="Arial"/>
              </a:rPr>
              <a:t>아파트 최고가(</a:t>
            </a:r>
            <a:r>
              <a:rPr lang="ko-KR" sz="3400" b="1">
                <a:solidFill>
                  <a:srgbClr val="224D60"/>
                </a:solidFill>
              </a:rPr>
              <a:t>전체연도</a:t>
            </a:r>
            <a:r>
              <a:rPr lang="ko-KR" sz="3400" b="1">
                <a:solidFill>
                  <a:srgbClr val="224D6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400" b="1">
              <a:solidFill>
                <a:srgbClr val="224D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7" name="Google Shape;347;p25"/>
          <p:cNvCxnSpPr/>
          <p:nvPr/>
        </p:nvCxnSpPr>
        <p:spPr>
          <a:xfrm>
            <a:off x="144378" y="176464"/>
            <a:ext cx="12060000" cy="0"/>
          </a:xfrm>
          <a:prstGeom prst="straightConnector1">
            <a:avLst/>
          </a:prstGeom>
          <a:noFill/>
          <a:ln w="76200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8" name="Google Shape;348;p25"/>
          <p:cNvCxnSpPr/>
          <p:nvPr/>
        </p:nvCxnSpPr>
        <p:spPr>
          <a:xfrm>
            <a:off x="144378" y="6667501"/>
            <a:ext cx="12060000" cy="0"/>
          </a:xfrm>
          <a:prstGeom prst="straightConnector1">
            <a:avLst/>
          </a:prstGeom>
          <a:noFill/>
          <a:ln w="9525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9" name="Google Shape;349;p25"/>
          <p:cNvSpPr txBox="1"/>
          <p:nvPr/>
        </p:nvSpPr>
        <p:spPr>
          <a:xfrm>
            <a:off x="476016" y="428993"/>
            <a:ext cx="38151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sz="2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5"/>
          <p:cNvSpPr txBox="1"/>
          <p:nvPr/>
        </p:nvSpPr>
        <p:spPr>
          <a:xfrm>
            <a:off x="2229521" y="2811769"/>
            <a:ext cx="4426857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1. 서초구</a:t>
            </a:r>
            <a:endParaRPr sz="24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동작구 </a:t>
            </a:r>
            <a:endParaRPr sz="24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2. 강남구</a:t>
            </a:r>
            <a:endParaRPr sz="24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3. 송파구</a:t>
            </a:r>
            <a:endParaRPr sz="24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양천구</a:t>
            </a:r>
            <a:endParaRPr sz="24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1" name="Google Shape;351;p25"/>
          <p:cNvGrpSpPr/>
          <p:nvPr/>
        </p:nvGrpSpPr>
        <p:grpSpPr>
          <a:xfrm>
            <a:off x="5595050" y="2004756"/>
            <a:ext cx="5296642" cy="4079287"/>
            <a:chOff x="776136" y="2078435"/>
            <a:chExt cx="5296642" cy="4079287"/>
          </a:xfrm>
        </p:grpSpPr>
        <p:grpSp>
          <p:nvGrpSpPr>
            <p:cNvPr id="352" name="Google Shape;352;p25"/>
            <p:cNvGrpSpPr/>
            <p:nvPr/>
          </p:nvGrpSpPr>
          <p:grpSpPr>
            <a:xfrm>
              <a:off x="776136" y="2078435"/>
              <a:ext cx="5296642" cy="4079287"/>
              <a:chOff x="6750137" y="1386619"/>
              <a:chExt cx="5441871" cy="4316294"/>
            </a:xfrm>
          </p:grpSpPr>
          <p:pic>
            <p:nvPicPr>
              <p:cNvPr id="353" name="Google Shape;353;p2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751318" y="1386619"/>
                <a:ext cx="5440690" cy="426111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4" name="Google Shape;354;p25"/>
              <p:cNvSpPr/>
              <p:nvPr/>
            </p:nvSpPr>
            <p:spPr>
              <a:xfrm rot="2700000">
                <a:off x="9435219" y="5068539"/>
                <a:ext cx="252437" cy="495540"/>
              </a:xfrm>
              <a:prstGeom prst="ellipse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25"/>
              <p:cNvSpPr/>
              <p:nvPr/>
            </p:nvSpPr>
            <p:spPr>
              <a:xfrm rot="2700000">
                <a:off x="9986443" y="5064639"/>
                <a:ext cx="252437" cy="495540"/>
              </a:xfrm>
              <a:prstGeom prst="ellipse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25"/>
              <p:cNvSpPr/>
              <p:nvPr/>
            </p:nvSpPr>
            <p:spPr>
              <a:xfrm rot="2700000">
                <a:off x="7452484" y="5064630"/>
                <a:ext cx="252437" cy="495540"/>
              </a:xfrm>
              <a:prstGeom prst="ellipse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25"/>
              <p:cNvSpPr/>
              <p:nvPr/>
            </p:nvSpPr>
            <p:spPr>
              <a:xfrm rot="-732831">
                <a:off x="6783963" y="1954876"/>
                <a:ext cx="611422" cy="385195"/>
              </a:xfrm>
              <a:prstGeom prst="rightArrow">
                <a:avLst>
                  <a:gd name="adj1" fmla="val 50000"/>
                  <a:gd name="adj2" fmla="val 38108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25"/>
              <p:cNvSpPr/>
              <p:nvPr/>
            </p:nvSpPr>
            <p:spPr>
              <a:xfrm rot="2700000">
                <a:off x="10557428" y="5007290"/>
                <a:ext cx="347134" cy="671185"/>
              </a:xfrm>
              <a:prstGeom prst="ellipse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59" name="Google Shape;359;p25"/>
            <p:cNvCxnSpPr/>
            <p:nvPr/>
          </p:nvCxnSpPr>
          <p:spPr>
            <a:xfrm>
              <a:off x="1106612" y="2481941"/>
              <a:ext cx="4016931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0" name="Google Shape;360;p25"/>
            <p:cNvCxnSpPr/>
            <p:nvPr/>
          </p:nvCxnSpPr>
          <p:spPr>
            <a:xfrm>
              <a:off x="1534671" y="3086785"/>
              <a:ext cx="3792072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61" name="Google Shape;361;p25"/>
          <p:cNvSpPr txBox="1"/>
          <p:nvPr/>
        </p:nvSpPr>
        <p:spPr>
          <a:xfrm>
            <a:off x="-263922" y="1056376"/>
            <a:ext cx="5860200" cy="13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4D60"/>
              </a:buClr>
              <a:buSzPts val="3400"/>
              <a:buFont typeface="Arial"/>
              <a:buNone/>
            </a:pPr>
            <a:r>
              <a:rPr lang="ko-KR" sz="3400" b="1">
                <a:solidFill>
                  <a:srgbClr val="224D60"/>
                </a:solidFill>
                <a:latin typeface="Arial"/>
                <a:ea typeface="Arial"/>
                <a:cs typeface="Arial"/>
                <a:sym typeface="Arial"/>
              </a:rPr>
              <a:t>서울시 지역구별 </a:t>
            </a:r>
            <a:endParaRPr sz="3400" b="1">
              <a:solidFill>
                <a:srgbClr val="224D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rgbClr val="224D60"/>
              </a:buClr>
              <a:buSzPts val="3400"/>
              <a:buFont typeface="Arial"/>
              <a:buNone/>
            </a:pPr>
            <a:r>
              <a:rPr lang="ko-KR" sz="3400" b="1">
                <a:solidFill>
                  <a:srgbClr val="224D60"/>
                </a:solidFill>
                <a:latin typeface="Arial"/>
                <a:ea typeface="Arial"/>
                <a:cs typeface="Arial"/>
                <a:sym typeface="Arial"/>
              </a:rPr>
              <a:t>아파트 최저가(</a:t>
            </a:r>
            <a:r>
              <a:rPr lang="ko-KR" sz="3400" b="1">
                <a:solidFill>
                  <a:srgbClr val="224D60"/>
                </a:solidFill>
              </a:rPr>
              <a:t>전체연도</a:t>
            </a:r>
            <a:r>
              <a:rPr lang="ko-KR" sz="3400" b="1">
                <a:solidFill>
                  <a:srgbClr val="224D6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400" b="1">
              <a:solidFill>
                <a:srgbClr val="224D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8100" y="2029925"/>
            <a:ext cx="4026299" cy="338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8" name="Google Shape;368;p26"/>
          <p:cNvCxnSpPr/>
          <p:nvPr/>
        </p:nvCxnSpPr>
        <p:spPr>
          <a:xfrm>
            <a:off x="144378" y="176464"/>
            <a:ext cx="12060000" cy="0"/>
          </a:xfrm>
          <a:prstGeom prst="straightConnector1">
            <a:avLst/>
          </a:prstGeom>
          <a:noFill/>
          <a:ln w="76200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9" name="Google Shape;369;p26"/>
          <p:cNvCxnSpPr/>
          <p:nvPr/>
        </p:nvCxnSpPr>
        <p:spPr>
          <a:xfrm>
            <a:off x="144378" y="6667501"/>
            <a:ext cx="12060000" cy="0"/>
          </a:xfrm>
          <a:prstGeom prst="straightConnector1">
            <a:avLst/>
          </a:prstGeom>
          <a:noFill/>
          <a:ln w="9525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0" name="Google Shape;370;p26"/>
          <p:cNvSpPr txBox="1"/>
          <p:nvPr/>
        </p:nvSpPr>
        <p:spPr>
          <a:xfrm>
            <a:off x="476016" y="428993"/>
            <a:ext cx="38151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sz="2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2282" y="1985934"/>
            <a:ext cx="4211228" cy="34569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2" name="Google Shape;372;p26"/>
          <p:cNvGrpSpPr/>
          <p:nvPr/>
        </p:nvGrpSpPr>
        <p:grpSpPr>
          <a:xfrm>
            <a:off x="86323" y="1985935"/>
            <a:ext cx="4204856" cy="3456921"/>
            <a:chOff x="86322" y="1985935"/>
            <a:chExt cx="4413107" cy="3456921"/>
          </a:xfrm>
        </p:grpSpPr>
        <p:pic>
          <p:nvPicPr>
            <p:cNvPr id="373" name="Google Shape;373;p2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322" y="1985935"/>
              <a:ext cx="4413107" cy="34569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26"/>
            <p:cNvSpPr/>
            <p:nvPr/>
          </p:nvSpPr>
          <p:spPr>
            <a:xfrm>
              <a:off x="3972692" y="3060961"/>
              <a:ext cx="488340" cy="375536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5" name="Google Shape;375;p26"/>
            <p:cNvCxnSpPr/>
            <p:nvPr/>
          </p:nvCxnSpPr>
          <p:spPr>
            <a:xfrm>
              <a:off x="405859" y="2338545"/>
              <a:ext cx="3164844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376" name="Google Shape;376;p26"/>
            <p:cNvSpPr/>
            <p:nvPr/>
          </p:nvSpPr>
          <p:spPr>
            <a:xfrm rot="2700000">
              <a:off x="1068232" y="4857779"/>
              <a:ext cx="230940" cy="380004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6"/>
            <p:cNvSpPr/>
            <p:nvPr/>
          </p:nvSpPr>
          <p:spPr>
            <a:xfrm rot="2700000">
              <a:off x="1068231" y="4857779"/>
              <a:ext cx="230940" cy="380004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6"/>
            <p:cNvSpPr/>
            <p:nvPr/>
          </p:nvSpPr>
          <p:spPr>
            <a:xfrm rot="2700000">
              <a:off x="1831387" y="4857779"/>
              <a:ext cx="230940" cy="380004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79" name="Google Shape;379;p26"/>
          <p:cNvCxnSpPr/>
          <p:nvPr/>
        </p:nvCxnSpPr>
        <p:spPr>
          <a:xfrm>
            <a:off x="4513945" y="2340290"/>
            <a:ext cx="2216678" cy="1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80" name="Google Shape;380;p26"/>
          <p:cNvCxnSpPr/>
          <p:nvPr/>
        </p:nvCxnSpPr>
        <p:spPr>
          <a:xfrm>
            <a:off x="4978402" y="2472664"/>
            <a:ext cx="1533234" cy="1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81" name="Google Shape;381;p26"/>
          <p:cNvSpPr/>
          <p:nvPr/>
        </p:nvSpPr>
        <p:spPr>
          <a:xfrm>
            <a:off x="7785154" y="3526614"/>
            <a:ext cx="488400" cy="375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2" name="Google Shape;382;p26"/>
          <p:cNvCxnSpPr/>
          <p:nvPr/>
        </p:nvCxnSpPr>
        <p:spPr>
          <a:xfrm>
            <a:off x="8594625" y="2438050"/>
            <a:ext cx="3554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83" name="Google Shape;383;p26"/>
          <p:cNvSpPr/>
          <p:nvPr/>
        </p:nvSpPr>
        <p:spPr>
          <a:xfrm>
            <a:off x="11696004" y="3853615"/>
            <a:ext cx="488400" cy="375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9" name="Google Shape;389;p27"/>
          <p:cNvCxnSpPr/>
          <p:nvPr/>
        </p:nvCxnSpPr>
        <p:spPr>
          <a:xfrm>
            <a:off x="144378" y="176464"/>
            <a:ext cx="12060000" cy="0"/>
          </a:xfrm>
          <a:prstGeom prst="straightConnector1">
            <a:avLst/>
          </a:prstGeom>
          <a:noFill/>
          <a:ln w="76200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0" name="Google Shape;390;p27"/>
          <p:cNvSpPr txBox="1"/>
          <p:nvPr/>
        </p:nvSpPr>
        <p:spPr>
          <a:xfrm>
            <a:off x="476016" y="428993"/>
            <a:ext cx="381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sz="2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7350" y="1276351"/>
            <a:ext cx="5926728" cy="4582478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7"/>
          <p:cNvSpPr txBox="1"/>
          <p:nvPr/>
        </p:nvSpPr>
        <p:spPr>
          <a:xfrm>
            <a:off x="647466" y="1409701"/>
            <a:ext cx="38151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변동률과의 </a:t>
            </a:r>
            <a:endParaRPr sz="36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상관관계</a:t>
            </a:r>
            <a:endParaRPr sz="36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7"/>
          <p:cNvSpPr txBox="1"/>
          <p:nvPr/>
        </p:nvSpPr>
        <p:spPr>
          <a:xfrm>
            <a:off x="647466" y="3814238"/>
            <a:ext cx="41859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7"/>
          <p:cNvSpPr/>
          <p:nvPr/>
        </p:nvSpPr>
        <p:spPr>
          <a:xfrm>
            <a:off x="5779750" y="3982700"/>
            <a:ext cx="4730700" cy="942300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0" name="Google Shape;400;p28"/>
          <p:cNvCxnSpPr/>
          <p:nvPr/>
        </p:nvCxnSpPr>
        <p:spPr>
          <a:xfrm>
            <a:off x="144378" y="176464"/>
            <a:ext cx="12060000" cy="0"/>
          </a:xfrm>
          <a:prstGeom prst="straightConnector1">
            <a:avLst/>
          </a:prstGeom>
          <a:noFill/>
          <a:ln w="76200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1" name="Google Shape;401;p28"/>
          <p:cNvCxnSpPr/>
          <p:nvPr/>
        </p:nvCxnSpPr>
        <p:spPr>
          <a:xfrm>
            <a:off x="144378" y="6667501"/>
            <a:ext cx="12060000" cy="0"/>
          </a:xfrm>
          <a:prstGeom prst="straightConnector1">
            <a:avLst/>
          </a:prstGeom>
          <a:noFill/>
          <a:ln w="9525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2" name="Google Shape;402;p28"/>
          <p:cNvSpPr txBox="1"/>
          <p:nvPr/>
        </p:nvSpPr>
        <p:spPr>
          <a:xfrm>
            <a:off x="476016" y="428993"/>
            <a:ext cx="381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sz="2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8"/>
          <p:cNvSpPr txBox="1"/>
          <p:nvPr/>
        </p:nvSpPr>
        <p:spPr>
          <a:xfrm>
            <a:off x="558672" y="1447800"/>
            <a:ext cx="2792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accent1"/>
                </a:solidFill>
              </a:rPr>
              <a:t>분석 결과</a:t>
            </a:r>
            <a:endParaRPr sz="36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8"/>
          <p:cNvSpPr txBox="1"/>
          <p:nvPr/>
        </p:nvSpPr>
        <p:spPr>
          <a:xfrm>
            <a:off x="4094075" y="829200"/>
            <a:ext cx="7859700" cy="55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ko-KR" sz="2600">
                <a:solidFill>
                  <a:schemeClr val="dk1"/>
                </a:solidFill>
              </a:rPr>
              <a:t>서울 아파트 가격의 가장 큰 변동 요인 : 금리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ko-KR" sz="2600">
                <a:solidFill>
                  <a:schemeClr val="dk1"/>
                </a:solidFill>
              </a:rPr>
              <a:t>금리와 서울 아파트 매매가격 변동률은 음의 상관관계를 가짐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ko-KR" sz="2600">
                <a:solidFill>
                  <a:schemeClr val="dk1"/>
                </a:solidFill>
              </a:rPr>
              <a:t>정책 중 대출, 복지, 세금, 투기 순으로 관련 정책이 많고 매매가 변동률이 큼</a:t>
            </a:r>
            <a:endParaRPr sz="2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" name="Google Shape;410;p29"/>
          <p:cNvCxnSpPr/>
          <p:nvPr/>
        </p:nvCxnSpPr>
        <p:spPr>
          <a:xfrm>
            <a:off x="144378" y="176464"/>
            <a:ext cx="12060000" cy="0"/>
          </a:xfrm>
          <a:prstGeom prst="straightConnector1">
            <a:avLst/>
          </a:prstGeom>
          <a:noFill/>
          <a:ln w="76200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1" name="Google Shape;411;p29"/>
          <p:cNvCxnSpPr/>
          <p:nvPr/>
        </p:nvCxnSpPr>
        <p:spPr>
          <a:xfrm>
            <a:off x="144378" y="6667501"/>
            <a:ext cx="12060000" cy="0"/>
          </a:xfrm>
          <a:prstGeom prst="straightConnector1">
            <a:avLst/>
          </a:prstGeom>
          <a:noFill/>
          <a:ln w="9525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2" name="Google Shape;412;p29"/>
          <p:cNvSpPr txBox="1"/>
          <p:nvPr/>
        </p:nvSpPr>
        <p:spPr>
          <a:xfrm>
            <a:off x="476016" y="428993"/>
            <a:ext cx="381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sz="2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9"/>
          <p:cNvSpPr txBox="1"/>
          <p:nvPr/>
        </p:nvSpPr>
        <p:spPr>
          <a:xfrm>
            <a:off x="558672" y="1447800"/>
            <a:ext cx="2792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accent1"/>
                </a:solidFill>
              </a:rPr>
              <a:t>시사점</a:t>
            </a:r>
            <a:endParaRPr sz="36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9"/>
          <p:cNvSpPr txBox="1"/>
          <p:nvPr/>
        </p:nvSpPr>
        <p:spPr>
          <a:xfrm>
            <a:off x="3077500" y="1533188"/>
            <a:ext cx="8944200" cy="4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ko-KR" sz="2600" dirty="0">
                <a:solidFill>
                  <a:schemeClr val="dk1"/>
                </a:solidFill>
              </a:rPr>
              <a:t>서울 아파트 매매가격이 내려가려면 금리가 높아져야 </a:t>
            </a:r>
            <a:r>
              <a:rPr lang="ko-KR" sz="2600" dirty="0" smtClean="0">
                <a:solidFill>
                  <a:schemeClr val="dk1"/>
                </a:solidFill>
              </a:rPr>
              <a:t>함</a:t>
            </a:r>
            <a:r>
              <a:rPr lang="ko-KR" sz="2600" dirty="0">
                <a:solidFill>
                  <a:schemeClr val="dk1"/>
                </a:solidFill>
              </a:rPr>
              <a:t/>
            </a:r>
            <a:br>
              <a:rPr lang="ko-KR" sz="2600" dirty="0">
                <a:solidFill>
                  <a:schemeClr val="dk1"/>
                </a:solidFill>
              </a:rPr>
            </a:br>
            <a:endParaRPr sz="2600" dirty="0">
              <a:solidFill>
                <a:schemeClr val="dk1"/>
              </a:solidFill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ko-KR" sz="2600" dirty="0">
                <a:solidFill>
                  <a:schemeClr val="dk1"/>
                </a:solidFill>
              </a:rPr>
              <a:t>지역구, </a:t>
            </a:r>
            <a:r>
              <a:rPr lang="ko-KR" sz="2600" dirty="0" err="1">
                <a:solidFill>
                  <a:schemeClr val="dk1"/>
                </a:solidFill>
              </a:rPr>
              <a:t>건물면적</a:t>
            </a:r>
            <a:r>
              <a:rPr lang="ko-KR" sz="2600" dirty="0">
                <a:solidFill>
                  <a:schemeClr val="dk1"/>
                </a:solidFill>
              </a:rPr>
              <a:t>, 노후도, </a:t>
            </a:r>
            <a:r>
              <a:rPr lang="ko-KR" sz="2600" dirty="0" err="1">
                <a:solidFill>
                  <a:schemeClr val="dk1"/>
                </a:solidFill>
              </a:rPr>
              <a:t>세대수는</a:t>
            </a:r>
            <a:r>
              <a:rPr lang="ko-KR" sz="2600" dirty="0">
                <a:solidFill>
                  <a:schemeClr val="dk1"/>
                </a:solidFill>
              </a:rPr>
              <a:t> 가격결정 요소가 미미. 금리와 정책의 방향이 영향</a:t>
            </a:r>
            <a:br>
              <a:rPr lang="ko-KR" sz="2600" dirty="0">
                <a:solidFill>
                  <a:schemeClr val="dk1"/>
                </a:solidFill>
              </a:rPr>
            </a:br>
            <a:endParaRPr sz="2600" dirty="0">
              <a:solidFill>
                <a:schemeClr val="dk1"/>
              </a:solidFill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ko-KR" sz="2600" dirty="0">
                <a:solidFill>
                  <a:schemeClr val="dk1"/>
                </a:solidFill>
              </a:rPr>
              <a:t>대출, 복지, 세금, 투기와 관련된 정책 기대</a:t>
            </a:r>
            <a:br>
              <a:rPr lang="ko-KR" sz="2600" dirty="0">
                <a:solidFill>
                  <a:schemeClr val="dk1"/>
                </a:solidFill>
              </a:rPr>
            </a:br>
            <a:endParaRPr sz="2600" dirty="0">
              <a:solidFill>
                <a:schemeClr val="dk1"/>
              </a:solidFill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ko-KR" sz="2600" dirty="0">
                <a:solidFill>
                  <a:schemeClr val="dk1"/>
                </a:solidFill>
              </a:rPr>
              <a:t>매매가격의 결정요인 : 교통여건과 개발제한구역</a:t>
            </a:r>
            <a:br>
              <a:rPr lang="ko-KR" sz="2600" dirty="0">
                <a:solidFill>
                  <a:schemeClr val="dk1"/>
                </a:solidFill>
              </a:rPr>
            </a:br>
            <a:endParaRPr sz="2600" dirty="0">
              <a:solidFill>
                <a:schemeClr val="dk1"/>
              </a:solidFill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ko-KR" sz="2600" dirty="0">
                <a:solidFill>
                  <a:schemeClr val="dk1"/>
                </a:solidFill>
              </a:rPr>
              <a:t>변동 요인의 다양함</a:t>
            </a:r>
            <a:endParaRPr sz="2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0" name="Google Shape;420;p30"/>
          <p:cNvCxnSpPr/>
          <p:nvPr/>
        </p:nvCxnSpPr>
        <p:spPr>
          <a:xfrm>
            <a:off x="144378" y="176464"/>
            <a:ext cx="12060000" cy="0"/>
          </a:xfrm>
          <a:prstGeom prst="straightConnector1">
            <a:avLst/>
          </a:prstGeom>
          <a:noFill/>
          <a:ln w="76200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1" name="Google Shape;421;p30"/>
          <p:cNvCxnSpPr/>
          <p:nvPr/>
        </p:nvCxnSpPr>
        <p:spPr>
          <a:xfrm>
            <a:off x="144378" y="6667501"/>
            <a:ext cx="12060000" cy="0"/>
          </a:xfrm>
          <a:prstGeom prst="straightConnector1">
            <a:avLst/>
          </a:prstGeom>
          <a:noFill/>
          <a:ln w="9525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2" name="Google Shape;422;p30"/>
          <p:cNvSpPr txBox="1"/>
          <p:nvPr/>
        </p:nvSpPr>
        <p:spPr>
          <a:xfrm>
            <a:off x="476016" y="428993"/>
            <a:ext cx="381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sz="2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0"/>
          <p:cNvSpPr txBox="1"/>
          <p:nvPr/>
        </p:nvSpPr>
        <p:spPr>
          <a:xfrm>
            <a:off x="558672" y="1447800"/>
            <a:ext cx="2792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accent1"/>
                </a:solidFill>
              </a:rPr>
              <a:t>개선점</a:t>
            </a:r>
            <a:endParaRPr sz="36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0"/>
          <p:cNvSpPr txBox="1"/>
          <p:nvPr/>
        </p:nvSpPr>
        <p:spPr>
          <a:xfrm>
            <a:off x="3060450" y="1633550"/>
            <a:ext cx="8944200" cy="3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ko-KR" sz="2400" dirty="0">
                <a:solidFill>
                  <a:schemeClr val="dk1"/>
                </a:solidFill>
              </a:rPr>
              <a:t>다양한 분석 기법의 필요성</a:t>
            </a:r>
            <a:br>
              <a:rPr lang="ko-KR" sz="2400" dirty="0">
                <a:solidFill>
                  <a:schemeClr val="dk1"/>
                </a:solidFill>
              </a:rPr>
            </a:b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ko-KR" sz="2400" dirty="0">
                <a:solidFill>
                  <a:schemeClr val="dk1"/>
                </a:solidFill>
              </a:rPr>
              <a:t>체계적이지 못한 프로젝트 진행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altLang="ko-KR" sz="2400" dirty="0" smtClean="0">
                <a:solidFill>
                  <a:schemeClr val="dk1"/>
                </a:solidFill>
              </a:rPr>
              <a:t>3. </a:t>
            </a:r>
            <a:r>
              <a:rPr lang="ko-KR" sz="2400" dirty="0" err="1" smtClean="0">
                <a:solidFill>
                  <a:schemeClr val="dk1"/>
                </a:solidFill>
              </a:rPr>
              <a:t>의미있는</a:t>
            </a:r>
            <a:r>
              <a:rPr lang="ko-KR" sz="2400" dirty="0" smtClean="0">
                <a:solidFill>
                  <a:schemeClr val="dk1"/>
                </a:solidFill>
              </a:rPr>
              <a:t> </a:t>
            </a:r>
            <a:r>
              <a:rPr lang="ko-KR" sz="2400" dirty="0">
                <a:solidFill>
                  <a:schemeClr val="dk1"/>
                </a:solidFill>
              </a:rPr>
              <a:t>요인 분석에 대한 필요성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altLang="ko-KR" sz="2400" dirty="0" smtClean="0">
                <a:solidFill>
                  <a:schemeClr val="dk1"/>
                </a:solidFill>
              </a:rPr>
              <a:t>4. </a:t>
            </a:r>
            <a:r>
              <a:rPr lang="ko-KR" sz="2400" dirty="0" smtClean="0">
                <a:solidFill>
                  <a:schemeClr val="dk1"/>
                </a:solidFill>
              </a:rPr>
              <a:t>회귀분석을 </a:t>
            </a:r>
            <a:r>
              <a:rPr lang="ko-KR" sz="2400" dirty="0">
                <a:solidFill>
                  <a:schemeClr val="dk1"/>
                </a:solidFill>
              </a:rPr>
              <a:t>통한 집값 예측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altLang="ko-KR" sz="2400" dirty="0" smtClean="0">
                <a:solidFill>
                  <a:schemeClr val="dk1"/>
                </a:solidFill>
              </a:rPr>
              <a:t>5. </a:t>
            </a:r>
            <a:r>
              <a:rPr lang="ko-KR" sz="2400" dirty="0" smtClean="0">
                <a:solidFill>
                  <a:schemeClr val="dk1"/>
                </a:solidFill>
              </a:rPr>
              <a:t>변동요인 </a:t>
            </a:r>
            <a:r>
              <a:rPr lang="ko-KR" sz="2400" dirty="0">
                <a:solidFill>
                  <a:schemeClr val="dk1"/>
                </a:solidFill>
              </a:rPr>
              <a:t>외에 집값 결정요인을 포함한 분석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/>
        </p:nvSpPr>
        <p:spPr>
          <a:xfrm>
            <a:off x="1217475" y="1287361"/>
            <a:ext cx="699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명 : 빅데이터를 통한 아파트 가격 변동 요인 분석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87653" y="2133785"/>
            <a:ext cx="3352800" cy="4421335"/>
            <a:chOff x="787653" y="2133785"/>
            <a:chExt cx="3352800" cy="4421335"/>
          </a:xfrm>
        </p:grpSpPr>
        <p:pic>
          <p:nvPicPr>
            <p:cNvPr id="62" name="Google Shape;62;p6"/>
            <p:cNvPicPr preferRelativeResize="0"/>
            <p:nvPr/>
          </p:nvPicPr>
          <p:blipFill rotWithShape="1">
            <a:blip r:embed="rId3">
              <a:alphaModFix/>
            </a:blip>
            <a:srcRect l="22984" t="2804" r="22983" b="2803"/>
            <a:stretch/>
          </p:blipFill>
          <p:spPr>
            <a:xfrm>
              <a:off x="1444871" y="2133785"/>
              <a:ext cx="2038350" cy="2041190"/>
            </a:xfrm>
            <a:custGeom>
              <a:avLst/>
              <a:gdLst/>
              <a:ahLst/>
              <a:cxnLst/>
              <a:rect l="l" t="t" r="r" b="b"/>
              <a:pathLst>
                <a:path w="2038350" h="2041190" extrusionOk="0">
                  <a:moveTo>
                    <a:pt x="1019175" y="0"/>
                  </a:moveTo>
                  <a:cubicBezTo>
                    <a:pt x="1582050" y="0"/>
                    <a:pt x="2038350" y="456936"/>
                    <a:pt x="2038350" y="1020595"/>
                  </a:cubicBezTo>
                  <a:cubicBezTo>
                    <a:pt x="2038350" y="1584254"/>
                    <a:pt x="1582050" y="2041190"/>
                    <a:pt x="1019175" y="2041190"/>
                  </a:cubicBezTo>
                  <a:cubicBezTo>
                    <a:pt x="456300" y="2041190"/>
                    <a:pt x="0" y="1584254"/>
                    <a:pt x="0" y="1020595"/>
                  </a:cubicBezTo>
                  <a:cubicBezTo>
                    <a:pt x="0" y="456936"/>
                    <a:pt x="456300" y="0"/>
                    <a:pt x="1019175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64" name="Google Shape;64;p6"/>
            <p:cNvSpPr txBox="1"/>
            <p:nvPr/>
          </p:nvSpPr>
          <p:spPr>
            <a:xfrm>
              <a:off x="1444796" y="4318354"/>
              <a:ext cx="20385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 dirty="0">
                  <a:solidFill>
                    <a:srgbClr val="224D60"/>
                  </a:solidFill>
                  <a:latin typeface="Arial"/>
                  <a:ea typeface="Arial"/>
                  <a:cs typeface="Arial"/>
                  <a:sym typeface="Arial"/>
                </a:rPr>
                <a:t>서울시 </a:t>
              </a:r>
              <a:endParaRPr sz="1800" b="1" dirty="0">
                <a:solidFill>
                  <a:srgbClr val="224D6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 dirty="0">
                  <a:solidFill>
                    <a:srgbClr val="224D60"/>
                  </a:solidFill>
                  <a:latin typeface="Arial"/>
                  <a:ea typeface="Arial"/>
                  <a:cs typeface="Arial"/>
                  <a:sym typeface="Arial"/>
                </a:rPr>
                <a:t>아파트 값</a:t>
              </a:r>
              <a:endParaRPr dirty="0"/>
            </a:p>
          </p:txBody>
        </p:sp>
        <p:sp>
          <p:nvSpPr>
            <p:cNvPr id="65" name="Google Shape;65;p6"/>
            <p:cNvSpPr txBox="1"/>
            <p:nvPr/>
          </p:nvSpPr>
          <p:spPr>
            <a:xfrm>
              <a:off x="787653" y="5108220"/>
              <a:ext cx="3352800" cy="14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매매가 5년전 보다 2배 증가</a:t>
              </a: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한국부동산원과 민간 통계, </a:t>
              </a: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실거래가</a:t>
              </a:r>
              <a:r>
                <a:rPr lang="ko-KR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사이 차이 발생</a:t>
              </a: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→ 혼란 , 통계 신뢰성 ↓</a:t>
              </a:r>
              <a:endParaRPr dirty="0"/>
            </a:p>
          </p:txBody>
        </p:sp>
      </p:grpSp>
      <p:cxnSp>
        <p:nvCxnSpPr>
          <p:cNvPr id="66" name="Google Shape;66;p6"/>
          <p:cNvCxnSpPr/>
          <p:nvPr/>
        </p:nvCxnSpPr>
        <p:spPr>
          <a:xfrm>
            <a:off x="93900" y="169454"/>
            <a:ext cx="12060000" cy="0"/>
          </a:xfrm>
          <a:prstGeom prst="straightConnector1">
            <a:avLst/>
          </a:prstGeom>
          <a:noFill/>
          <a:ln w="76200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6"/>
          <p:cNvSpPr txBox="1"/>
          <p:nvPr/>
        </p:nvSpPr>
        <p:spPr>
          <a:xfrm>
            <a:off x="559850" y="271575"/>
            <a:ext cx="4898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accent1"/>
                </a:solidFill>
              </a:rPr>
              <a:t>프로젝트 분석 개요</a:t>
            </a:r>
            <a:endParaRPr/>
          </a:p>
        </p:txBody>
      </p:sp>
      <p:grpSp>
        <p:nvGrpSpPr>
          <p:cNvPr id="2" name="그룹 1"/>
          <p:cNvGrpSpPr/>
          <p:nvPr/>
        </p:nvGrpSpPr>
        <p:grpSpPr>
          <a:xfrm>
            <a:off x="3918697" y="2010800"/>
            <a:ext cx="4687200" cy="4385497"/>
            <a:chOff x="3918697" y="2010800"/>
            <a:chExt cx="4687200" cy="4385497"/>
          </a:xfrm>
        </p:grpSpPr>
        <p:pic>
          <p:nvPicPr>
            <p:cNvPr id="68" name="Google Shape;68;p6"/>
            <p:cNvPicPr preferRelativeResize="0"/>
            <p:nvPr/>
          </p:nvPicPr>
          <p:blipFill rotWithShape="1">
            <a:blip r:embed="rId4">
              <a:alphaModFix/>
            </a:blip>
            <a:srcRect l="13005" t="4379" r="4784"/>
            <a:stretch/>
          </p:blipFill>
          <p:spPr>
            <a:xfrm>
              <a:off x="4140450" y="2010800"/>
              <a:ext cx="1880548" cy="1892214"/>
            </a:xfrm>
            <a:custGeom>
              <a:avLst/>
              <a:gdLst/>
              <a:ahLst/>
              <a:cxnLst/>
              <a:rect l="l" t="t" r="r" b="b"/>
              <a:pathLst>
                <a:path w="2314520" h="2219606" extrusionOk="0">
                  <a:moveTo>
                    <a:pt x="1157260" y="0"/>
                  </a:moveTo>
                  <a:cubicBezTo>
                    <a:pt x="1796397" y="0"/>
                    <a:pt x="2314520" y="496876"/>
                    <a:pt x="2314520" y="1109803"/>
                  </a:cubicBezTo>
                  <a:cubicBezTo>
                    <a:pt x="2314520" y="1722730"/>
                    <a:pt x="1796397" y="2219606"/>
                    <a:pt x="1157260" y="2219606"/>
                  </a:cubicBezTo>
                  <a:cubicBezTo>
                    <a:pt x="518123" y="2219606"/>
                    <a:pt x="0" y="1722730"/>
                    <a:pt x="0" y="1109803"/>
                  </a:cubicBezTo>
                  <a:cubicBezTo>
                    <a:pt x="0" y="496876"/>
                    <a:pt x="518123" y="0"/>
                    <a:pt x="1157260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69" name="Google Shape;69;p6"/>
            <p:cNvSpPr txBox="1"/>
            <p:nvPr/>
          </p:nvSpPr>
          <p:spPr>
            <a:xfrm>
              <a:off x="3918697" y="4179900"/>
              <a:ext cx="46872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>
                  <a:solidFill>
                    <a:srgbClr val="224D60"/>
                  </a:solidFill>
                  <a:latin typeface="Arial"/>
                  <a:ea typeface="Arial"/>
                  <a:cs typeface="Arial"/>
                  <a:sym typeface="Arial"/>
                </a:rPr>
                <a:t>서울시 공공데이터</a:t>
              </a:r>
              <a:r>
                <a:rPr lang="ko-KR" sz="1800" b="1">
                  <a:solidFill>
                    <a:srgbClr val="224D60"/>
                  </a:solidFill>
                </a:rPr>
                <a:t>, 한국부동산원</a:t>
              </a:r>
              <a:r>
                <a:rPr lang="ko-KR" sz="1800" b="1">
                  <a:solidFill>
                    <a:srgbClr val="224D6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70" name="Google Shape;70;p6"/>
            <p:cNvSpPr txBox="1"/>
            <p:nvPr/>
          </p:nvSpPr>
          <p:spPr>
            <a:xfrm>
              <a:off x="4632219" y="5103297"/>
              <a:ext cx="3342900" cy="129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부동산 실거래가 정보 (2023)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부동산 공시지가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공동주택 현황 (사용연수별) 통계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1" name="Google Shape;71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46500" y="3269725"/>
              <a:ext cx="2609525" cy="5218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" name="그룹 3"/>
          <p:cNvGrpSpPr/>
          <p:nvPr/>
        </p:nvGrpSpPr>
        <p:grpSpPr>
          <a:xfrm>
            <a:off x="8107920" y="2293175"/>
            <a:ext cx="3593006" cy="4136797"/>
            <a:chOff x="8216775" y="2293175"/>
            <a:chExt cx="3593006" cy="4136797"/>
          </a:xfrm>
        </p:grpSpPr>
        <p:pic>
          <p:nvPicPr>
            <p:cNvPr id="72" name="Google Shape;72;p6"/>
            <p:cNvPicPr preferRelativeResize="0"/>
            <p:nvPr/>
          </p:nvPicPr>
          <p:blipFill rotWithShape="1">
            <a:blip r:embed="rId6">
              <a:alphaModFix/>
            </a:blip>
            <a:srcRect l="6891" t="1028" r="13255" b="1038"/>
            <a:stretch/>
          </p:blipFill>
          <p:spPr>
            <a:xfrm>
              <a:off x="8216775" y="2293175"/>
              <a:ext cx="2375751" cy="18530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Google Shape;73;p6"/>
            <p:cNvSpPr txBox="1"/>
            <p:nvPr/>
          </p:nvSpPr>
          <p:spPr>
            <a:xfrm>
              <a:off x="9538662" y="4456794"/>
              <a:ext cx="13425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>
                  <a:solidFill>
                    <a:srgbClr val="224D60"/>
                  </a:solidFill>
                  <a:latin typeface="Arial"/>
                  <a:ea typeface="Arial"/>
                  <a:cs typeface="Arial"/>
                  <a:sym typeface="Arial"/>
                </a:rPr>
                <a:t>Python,</a:t>
              </a:r>
              <a:r>
                <a:rPr lang="ko-KR"/>
                <a:t> </a:t>
              </a:r>
              <a:r>
                <a:rPr lang="ko-KR" sz="1800" b="1">
                  <a:solidFill>
                    <a:srgbClr val="224D60"/>
                  </a:solidFill>
                  <a:latin typeface="Arial"/>
                  <a:ea typeface="Arial"/>
                  <a:cs typeface="Arial"/>
                  <a:sym typeface="Arial"/>
                </a:rPr>
                <a:t>Power Bi</a:t>
              </a:r>
              <a:endParaRPr/>
            </a:p>
          </p:txBody>
        </p:sp>
        <p:pic>
          <p:nvPicPr>
            <p:cNvPr id="74" name="Google Shape;74;p6"/>
            <p:cNvPicPr preferRelativeResize="0"/>
            <p:nvPr/>
          </p:nvPicPr>
          <p:blipFill rotWithShape="1">
            <a:blip r:embed="rId7">
              <a:alphaModFix/>
            </a:blip>
            <a:srcRect l="15781" r="18242"/>
            <a:stretch/>
          </p:blipFill>
          <p:spPr>
            <a:xfrm>
              <a:off x="10366625" y="2402038"/>
              <a:ext cx="1443149" cy="16353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6"/>
            <p:cNvSpPr txBox="1"/>
            <p:nvPr/>
          </p:nvSpPr>
          <p:spPr>
            <a:xfrm>
              <a:off x="8466881" y="5136972"/>
              <a:ext cx="3342900" cy="129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</a:rPr>
                <a:t>excel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7"/>
          <p:cNvCxnSpPr/>
          <p:nvPr/>
        </p:nvCxnSpPr>
        <p:spPr>
          <a:xfrm>
            <a:off x="144378" y="176464"/>
            <a:ext cx="12060000" cy="0"/>
          </a:xfrm>
          <a:prstGeom prst="straightConnector1">
            <a:avLst/>
          </a:prstGeom>
          <a:noFill/>
          <a:ln w="76200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2" name="Google Shape;82;p7"/>
          <p:cNvCxnSpPr/>
          <p:nvPr/>
        </p:nvCxnSpPr>
        <p:spPr>
          <a:xfrm>
            <a:off x="144378" y="6705601"/>
            <a:ext cx="12060000" cy="0"/>
          </a:xfrm>
          <a:prstGeom prst="straightConnector1">
            <a:avLst/>
          </a:prstGeom>
          <a:noFill/>
          <a:ln w="9525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3" name="Google Shape;83;p7"/>
          <p:cNvSpPr txBox="1"/>
          <p:nvPr/>
        </p:nvSpPr>
        <p:spPr>
          <a:xfrm>
            <a:off x="725450" y="581934"/>
            <a:ext cx="54489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rgbClr val="224D60"/>
                </a:solidFill>
                <a:latin typeface="Arial"/>
                <a:ea typeface="Arial"/>
                <a:cs typeface="Arial"/>
                <a:sym typeface="Arial"/>
              </a:rPr>
              <a:t>프로젝트 팀 구성 및 역할</a:t>
            </a:r>
            <a:endParaRPr sz="3600" b="1">
              <a:solidFill>
                <a:srgbClr val="224D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34085" y="2400958"/>
            <a:ext cx="1733167" cy="2449286"/>
            <a:chOff x="1116374" y="2096161"/>
            <a:chExt cx="1733167" cy="2449286"/>
          </a:xfrm>
        </p:grpSpPr>
        <p:sp>
          <p:nvSpPr>
            <p:cNvPr id="84" name="Google Shape;84;p7"/>
            <p:cNvSpPr/>
            <p:nvPr/>
          </p:nvSpPr>
          <p:spPr>
            <a:xfrm>
              <a:off x="1116374" y="3529784"/>
              <a:ext cx="1733167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윤용호</a:t>
              </a:r>
              <a:endPara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분석 개발 총괄</a:t>
              </a:r>
              <a:endParaRPr/>
            </a:p>
          </p:txBody>
        </p:sp>
        <p:pic>
          <p:nvPicPr>
            <p:cNvPr id="85" name="Google Shape;85;p7"/>
            <p:cNvPicPr preferRelativeResize="0"/>
            <p:nvPr/>
          </p:nvPicPr>
          <p:blipFill rotWithShape="1">
            <a:blip r:embed="rId3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373511" y="2096161"/>
              <a:ext cx="1218895" cy="121889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" name="그룹 3"/>
          <p:cNvGrpSpPr/>
          <p:nvPr/>
        </p:nvGrpSpPr>
        <p:grpSpPr>
          <a:xfrm>
            <a:off x="9189189" y="2400958"/>
            <a:ext cx="1420582" cy="2449286"/>
            <a:chOff x="8971478" y="2096161"/>
            <a:chExt cx="1420582" cy="2449286"/>
          </a:xfrm>
        </p:grpSpPr>
        <p:pic>
          <p:nvPicPr>
            <p:cNvPr id="89" name="Google Shape;89;p7"/>
            <p:cNvPicPr preferRelativeResize="0"/>
            <p:nvPr/>
          </p:nvPicPr>
          <p:blipFill rotWithShape="1">
            <a:blip r:embed="rId4">
              <a:alphaModFix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9053709" y="2096161"/>
              <a:ext cx="1256121" cy="12561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7"/>
            <p:cNvSpPr/>
            <p:nvPr/>
          </p:nvSpPr>
          <p:spPr>
            <a:xfrm>
              <a:off x="8971478" y="3529784"/>
              <a:ext cx="142058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김진아</a:t>
              </a:r>
              <a:endParaRPr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데이터 수집</a:t>
              </a: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483352" y="2400958"/>
            <a:ext cx="5114833" cy="3190735"/>
            <a:chOff x="3265641" y="2096161"/>
            <a:chExt cx="5114833" cy="3190735"/>
          </a:xfrm>
        </p:grpSpPr>
        <p:pic>
          <p:nvPicPr>
            <p:cNvPr id="86" name="Google Shape;86;p7"/>
            <p:cNvPicPr preferRelativeResize="0"/>
            <p:nvPr/>
          </p:nvPicPr>
          <p:blipFill rotWithShape="1">
            <a:blip r:embed="rId5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3265641" y="2096161"/>
              <a:ext cx="1256121" cy="12561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7"/>
            <p:cNvPicPr preferRelativeResize="0"/>
            <p:nvPr/>
          </p:nvPicPr>
          <p:blipFill rotWithShape="1">
            <a:blip r:embed="rId5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5194997" y="2096161"/>
              <a:ext cx="1256121" cy="12561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7"/>
            <p:cNvPicPr preferRelativeResize="0"/>
            <p:nvPr/>
          </p:nvPicPr>
          <p:blipFill rotWithShape="1">
            <a:blip r:embed="rId5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7124353" y="2096161"/>
              <a:ext cx="1256121" cy="12561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7"/>
            <p:cNvSpPr/>
            <p:nvPr/>
          </p:nvSpPr>
          <p:spPr>
            <a:xfrm>
              <a:off x="3339704" y="3529784"/>
              <a:ext cx="1107996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이유진</a:t>
              </a:r>
              <a:endParaRPr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280542" y="3529784"/>
              <a:ext cx="1107996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유용재</a:t>
              </a:r>
              <a:endPara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7217029" y="3529784"/>
              <a:ext cx="11079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현기호</a:t>
              </a:r>
              <a:endPara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7"/>
            <p:cNvSpPr txBox="1"/>
            <p:nvPr/>
          </p:nvSpPr>
          <p:spPr>
            <a:xfrm>
              <a:off x="3538697" y="4169667"/>
              <a:ext cx="4743624" cy="1117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데이터 전처리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분석 및 결과 시각화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8"/>
          <p:cNvCxnSpPr/>
          <p:nvPr/>
        </p:nvCxnSpPr>
        <p:spPr>
          <a:xfrm>
            <a:off x="144378" y="176464"/>
            <a:ext cx="12060000" cy="0"/>
          </a:xfrm>
          <a:prstGeom prst="straightConnector1">
            <a:avLst/>
          </a:prstGeom>
          <a:noFill/>
          <a:ln w="76200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p8"/>
          <p:cNvCxnSpPr/>
          <p:nvPr/>
        </p:nvCxnSpPr>
        <p:spPr>
          <a:xfrm>
            <a:off x="144378" y="6705601"/>
            <a:ext cx="12060000" cy="0"/>
          </a:xfrm>
          <a:prstGeom prst="straightConnector1">
            <a:avLst/>
          </a:prstGeom>
          <a:noFill/>
          <a:ln w="9525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8"/>
          <p:cNvSpPr txBox="1"/>
          <p:nvPr/>
        </p:nvSpPr>
        <p:spPr>
          <a:xfrm>
            <a:off x="725450" y="638053"/>
            <a:ext cx="574869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프로젝트 수행절차 및 방법</a:t>
            </a:r>
            <a:endParaRPr sz="36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6" name="Google Shape;106;p8"/>
          <p:cNvGraphicFramePr/>
          <p:nvPr>
            <p:extLst>
              <p:ext uri="{D42A27DB-BD31-4B8C-83A1-F6EECF244321}">
                <p14:modId xmlns:p14="http://schemas.microsoft.com/office/powerpoint/2010/main" val="3605401668"/>
              </p:ext>
            </p:extLst>
          </p:nvPr>
        </p:nvGraphicFramePr>
        <p:xfrm>
          <a:off x="1183370" y="1745972"/>
          <a:ext cx="9982000" cy="4228835"/>
        </p:xfrm>
        <a:graphic>
          <a:graphicData uri="http://schemas.openxmlformats.org/drawingml/2006/table">
            <a:tbl>
              <a:tblPr firstRow="1" bandRow="1">
                <a:noFill/>
                <a:tableStyleId>{44C0334B-A58A-4BE5-9EB3-03DF373FAF10}</a:tableStyleId>
              </a:tblPr>
              <a:tblGrid>
                <a:gridCol w="228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 sz="16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0" marR="95250" marT="95250" marB="952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기간 </a:t>
                      </a:r>
                      <a:endParaRPr sz="16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0" marR="95250" marT="95250" marB="952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활동</a:t>
                      </a:r>
                      <a:endParaRPr sz="16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0" marR="95250" marT="95250" marB="952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6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0" marR="95250" marT="95250" marB="952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사전 기획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0" marR="95250" marT="95250" marB="952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ko-KR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9.18 (월)  ~ 10.24 (화)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0" marR="95250" marT="95250" marB="952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기획 및 주제 선정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기획안 작성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0" marR="95250" marT="95250" marB="952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팀 합류 및 주제 변경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0" marR="95250" marT="95250" marB="952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수집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0" marR="95250" marT="95250" marB="952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10.25 (수) ~  </a:t>
                      </a:r>
                      <a:r>
                        <a:rPr lang="ko-KR" sz="12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11.01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수)</a:t>
                      </a:r>
                      <a:endParaRPr sz="16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0" marR="95250" marT="95250" marB="952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공공 데이터 수집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0" marR="95250" marT="95250" marB="952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외부 데이터 (한국부동산원, 서울공공데이터 포털)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0" marR="95250" marT="95250" marB="952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전처리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0" marR="95250" marT="95250" marB="952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10.31 (화) ~ </a:t>
                      </a:r>
                      <a:r>
                        <a:rPr lang="ko-KR" sz="12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11.06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월)</a:t>
                      </a:r>
                      <a:endParaRPr sz="16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0" marR="95250" marT="95250" marB="952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정제 및 정규화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0" marR="95250" marT="95250" marB="952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결정된 요인 데이터 종합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0" marR="95250" marT="95250" marB="952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분석 및 시각화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0" marR="95250" marT="95250" marB="952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11.07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화) ~ </a:t>
                      </a:r>
                      <a:r>
                        <a:rPr lang="ko-KR" sz="12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11.10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금)</a:t>
                      </a:r>
                      <a:endParaRPr sz="16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0" marR="95250" marT="95250" marB="952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분석된 데이터 시각화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0" marR="95250" marT="95250" marB="952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히트맵,그래프로 시각화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0" marR="95250" marT="95250" marB="952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결과 도출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11.13  (월) ~ </a:t>
                      </a:r>
                      <a:r>
                        <a:rPr lang="ko-KR" sz="12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11.21</a:t>
                      </a:r>
                      <a:r>
                        <a:rPr lang="en-US" altLang="ko-KR" sz="12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화)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보고서 및 ppt 작성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보고서 및 </a:t>
                      </a:r>
                      <a:r>
                        <a:rPr lang="ko-KR" sz="120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ppt</a:t>
                      </a:r>
                      <a:r>
                        <a:rPr lang="ko-KR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작성</a:t>
                      </a: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9"/>
          <p:cNvCxnSpPr/>
          <p:nvPr/>
        </p:nvCxnSpPr>
        <p:spPr>
          <a:xfrm>
            <a:off x="144378" y="176464"/>
            <a:ext cx="12060000" cy="0"/>
          </a:xfrm>
          <a:prstGeom prst="straightConnector1">
            <a:avLst/>
          </a:prstGeom>
          <a:noFill/>
          <a:ln w="76200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" name="Google Shape;113;p9"/>
          <p:cNvCxnSpPr/>
          <p:nvPr/>
        </p:nvCxnSpPr>
        <p:spPr>
          <a:xfrm>
            <a:off x="144378" y="6667501"/>
            <a:ext cx="12060000" cy="0"/>
          </a:xfrm>
          <a:prstGeom prst="straightConnector1">
            <a:avLst/>
          </a:prstGeom>
          <a:noFill/>
          <a:ln w="9525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9"/>
          <p:cNvSpPr txBox="1"/>
          <p:nvPr/>
        </p:nvSpPr>
        <p:spPr>
          <a:xfrm>
            <a:off x="725450" y="638053"/>
            <a:ext cx="56268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프로젝트 수행절차 및 방법</a:t>
            </a:r>
            <a:endParaRPr/>
          </a:p>
        </p:txBody>
      </p:sp>
      <p:grpSp>
        <p:nvGrpSpPr>
          <p:cNvPr id="115" name="Google Shape;115;p9"/>
          <p:cNvGrpSpPr/>
          <p:nvPr/>
        </p:nvGrpSpPr>
        <p:grpSpPr>
          <a:xfrm>
            <a:off x="-1364992" y="1890516"/>
            <a:ext cx="5784807" cy="3936801"/>
            <a:chOff x="-1364992" y="1890516"/>
            <a:chExt cx="5784807" cy="3936801"/>
          </a:xfrm>
        </p:grpSpPr>
        <p:sp>
          <p:nvSpPr>
            <p:cNvPr id="116" name="Google Shape;116;p9"/>
            <p:cNvSpPr/>
            <p:nvPr/>
          </p:nvSpPr>
          <p:spPr>
            <a:xfrm>
              <a:off x="-1364992" y="1890516"/>
              <a:ext cx="3675185" cy="39368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909605" y="2333912"/>
              <a:ext cx="3510210" cy="3493405"/>
            </a:xfrm>
            <a:prstGeom prst="ellipse">
              <a:avLst/>
            </a:prstGeom>
            <a:solidFill>
              <a:srgbClr val="A5C5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9"/>
          <p:cNvSpPr txBox="1"/>
          <p:nvPr/>
        </p:nvSpPr>
        <p:spPr>
          <a:xfrm>
            <a:off x="2475021" y="3788226"/>
            <a:ext cx="26492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1D3137"/>
                </a:solidFill>
                <a:latin typeface="Arial"/>
                <a:ea typeface="Arial"/>
                <a:cs typeface="Arial"/>
                <a:sym typeface="Arial"/>
              </a:rPr>
              <a:t>변동요인</a:t>
            </a:r>
            <a:endParaRPr sz="3200" b="1">
              <a:solidFill>
                <a:srgbClr val="1D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9"/>
          <p:cNvSpPr txBox="1"/>
          <p:nvPr/>
        </p:nvSpPr>
        <p:spPr>
          <a:xfrm>
            <a:off x="8802680" y="1738241"/>
            <a:ext cx="26010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건물면적 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공시지가 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세대 수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변동률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정부정책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편의시설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자치구 명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9"/>
          <p:cNvSpPr txBox="1"/>
          <p:nvPr/>
        </p:nvSpPr>
        <p:spPr>
          <a:xfrm>
            <a:off x="6067697" y="1738250"/>
            <a:ext cx="17907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금리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학군 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평수 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노후도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브랜드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한강 뷰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거래량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매매가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9"/>
          <p:cNvGrpSpPr/>
          <p:nvPr/>
        </p:nvGrpSpPr>
        <p:grpSpPr>
          <a:xfrm>
            <a:off x="8510122" y="1833699"/>
            <a:ext cx="118319" cy="3484544"/>
            <a:chOff x="8510122" y="1833699"/>
            <a:chExt cx="118319" cy="3484544"/>
          </a:xfrm>
        </p:grpSpPr>
        <p:grpSp>
          <p:nvGrpSpPr>
            <p:cNvPr id="122" name="Google Shape;122;p9"/>
            <p:cNvGrpSpPr/>
            <p:nvPr/>
          </p:nvGrpSpPr>
          <p:grpSpPr>
            <a:xfrm>
              <a:off x="8510122" y="1833699"/>
              <a:ext cx="118319" cy="174077"/>
              <a:chOff x="4419814" y="2333912"/>
              <a:chExt cx="164976" cy="267733"/>
            </a:xfrm>
          </p:grpSpPr>
          <p:cxnSp>
            <p:nvCxnSpPr>
              <p:cNvPr id="123" name="Google Shape;123;p9"/>
              <p:cNvCxnSpPr/>
              <p:nvPr/>
            </p:nvCxnSpPr>
            <p:spPr>
              <a:xfrm>
                <a:off x="4419815" y="2333912"/>
                <a:ext cx="164975" cy="137053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4" name="Google Shape;124;p9"/>
              <p:cNvCxnSpPr/>
              <p:nvPr/>
            </p:nvCxnSpPr>
            <p:spPr>
              <a:xfrm rot="10800000" flipH="1">
                <a:off x="4419814" y="2464592"/>
                <a:ext cx="164975" cy="137053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5" name="Google Shape;125;p9"/>
            <p:cNvGrpSpPr/>
            <p:nvPr/>
          </p:nvGrpSpPr>
          <p:grpSpPr>
            <a:xfrm>
              <a:off x="8510122" y="3459299"/>
              <a:ext cx="118319" cy="174077"/>
              <a:chOff x="4419814" y="2333912"/>
              <a:chExt cx="164976" cy="267733"/>
            </a:xfrm>
          </p:grpSpPr>
          <p:cxnSp>
            <p:nvCxnSpPr>
              <p:cNvPr id="126" name="Google Shape;126;p9"/>
              <p:cNvCxnSpPr/>
              <p:nvPr/>
            </p:nvCxnSpPr>
            <p:spPr>
              <a:xfrm>
                <a:off x="4419815" y="2333912"/>
                <a:ext cx="164975" cy="137053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7" name="Google Shape;127;p9"/>
              <p:cNvCxnSpPr/>
              <p:nvPr/>
            </p:nvCxnSpPr>
            <p:spPr>
              <a:xfrm rot="10800000" flipH="1">
                <a:off x="4419814" y="2464592"/>
                <a:ext cx="164975" cy="137053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8" name="Google Shape;128;p9"/>
            <p:cNvGrpSpPr/>
            <p:nvPr/>
          </p:nvGrpSpPr>
          <p:grpSpPr>
            <a:xfrm>
              <a:off x="8510122" y="5144166"/>
              <a:ext cx="118319" cy="174077"/>
              <a:chOff x="4419814" y="2333912"/>
              <a:chExt cx="164976" cy="267733"/>
            </a:xfrm>
          </p:grpSpPr>
          <p:cxnSp>
            <p:nvCxnSpPr>
              <p:cNvPr id="129" name="Google Shape;129;p9"/>
              <p:cNvCxnSpPr/>
              <p:nvPr/>
            </p:nvCxnSpPr>
            <p:spPr>
              <a:xfrm>
                <a:off x="4419815" y="2333912"/>
                <a:ext cx="164975" cy="137053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0" name="Google Shape;130;p9"/>
              <p:cNvCxnSpPr/>
              <p:nvPr/>
            </p:nvCxnSpPr>
            <p:spPr>
              <a:xfrm rot="10800000" flipH="1">
                <a:off x="4419814" y="2464592"/>
                <a:ext cx="164975" cy="137053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31" name="Google Shape;131;p9"/>
            <p:cNvGrpSpPr/>
            <p:nvPr/>
          </p:nvGrpSpPr>
          <p:grpSpPr>
            <a:xfrm>
              <a:off x="8510122" y="4049139"/>
              <a:ext cx="118319" cy="174077"/>
              <a:chOff x="4419814" y="2333912"/>
              <a:chExt cx="164976" cy="267733"/>
            </a:xfrm>
          </p:grpSpPr>
          <p:cxnSp>
            <p:nvCxnSpPr>
              <p:cNvPr id="132" name="Google Shape;132;p9"/>
              <p:cNvCxnSpPr/>
              <p:nvPr/>
            </p:nvCxnSpPr>
            <p:spPr>
              <a:xfrm>
                <a:off x="4419815" y="2333912"/>
                <a:ext cx="164975" cy="137053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3" name="Google Shape;133;p9"/>
              <p:cNvCxnSpPr/>
              <p:nvPr/>
            </p:nvCxnSpPr>
            <p:spPr>
              <a:xfrm rot="10800000" flipH="1">
                <a:off x="4419814" y="2464592"/>
                <a:ext cx="164975" cy="137053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34" name="Google Shape;134;p9"/>
            <p:cNvGrpSpPr/>
            <p:nvPr/>
          </p:nvGrpSpPr>
          <p:grpSpPr>
            <a:xfrm>
              <a:off x="8510122" y="2926654"/>
              <a:ext cx="118319" cy="174077"/>
              <a:chOff x="4419814" y="2333912"/>
              <a:chExt cx="164976" cy="267733"/>
            </a:xfrm>
          </p:grpSpPr>
          <p:cxnSp>
            <p:nvCxnSpPr>
              <p:cNvPr id="135" name="Google Shape;135;p9"/>
              <p:cNvCxnSpPr/>
              <p:nvPr/>
            </p:nvCxnSpPr>
            <p:spPr>
              <a:xfrm>
                <a:off x="4419815" y="2333912"/>
                <a:ext cx="164975" cy="137053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6" name="Google Shape;136;p9"/>
              <p:cNvCxnSpPr/>
              <p:nvPr/>
            </p:nvCxnSpPr>
            <p:spPr>
              <a:xfrm rot="10800000" flipH="1">
                <a:off x="4419814" y="2464592"/>
                <a:ext cx="164975" cy="137053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37" name="Google Shape;137;p9"/>
          <p:cNvGrpSpPr/>
          <p:nvPr/>
        </p:nvGrpSpPr>
        <p:grpSpPr>
          <a:xfrm>
            <a:off x="5730232" y="1833699"/>
            <a:ext cx="118319" cy="3993618"/>
            <a:chOff x="5730232" y="1833699"/>
            <a:chExt cx="118319" cy="3993618"/>
          </a:xfrm>
        </p:grpSpPr>
        <p:grpSp>
          <p:nvGrpSpPr>
            <p:cNvPr id="138" name="Google Shape;138;p9"/>
            <p:cNvGrpSpPr/>
            <p:nvPr/>
          </p:nvGrpSpPr>
          <p:grpSpPr>
            <a:xfrm>
              <a:off x="5730232" y="1833699"/>
              <a:ext cx="118319" cy="174077"/>
              <a:chOff x="4419814" y="2333912"/>
              <a:chExt cx="164976" cy="267733"/>
            </a:xfrm>
          </p:grpSpPr>
          <p:cxnSp>
            <p:nvCxnSpPr>
              <p:cNvPr id="139" name="Google Shape;139;p9"/>
              <p:cNvCxnSpPr/>
              <p:nvPr/>
            </p:nvCxnSpPr>
            <p:spPr>
              <a:xfrm>
                <a:off x="4419815" y="2333912"/>
                <a:ext cx="164975" cy="137053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0" name="Google Shape;140;p9"/>
              <p:cNvCxnSpPr/>
              <p:nvPr/>
            </p:nvCxnSpPr>
            <p:spPr>
              <a:xfrm rot="10800000" flipH="1">
                <a:off x="4419814" y="2464592"/>
                <a:ext cx="164975" cy="137053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41" name="Google Shape;141;p9"/>
            <p:cNvGrpSpPr/>
            <p:nvPr/>
          </p:nvGrpSpPr>
          <p:grpSpPr>
            <a:xfrm>
              <a:off x="5730232" y="3459299"/>
              <a:ext cx="118319" cy="174077"/>
              <a:chOff x="4419814" y="2333912"/>
              <a:chExt cx="164976" cy="267733"/>
            </a:xfrm>
          </p:grpSpPr>
          <p:cxnSp>
            <p:nvCxnSpPr>
              <p:cNvPr id="142" name="Google Shape;142;p9"/>
              <p:cNvCxnSpPr/>
              <p:nvPr/>
            </p:nvCxnSpPr>
            <p:spPr>
              <a:xfrm>
                <a:off x="4419815" y="2333912"/>
                <a:ext cx="164975" cy="137053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3" name="Google Shape;143;p9"/>
              <p:cNvCxnSpPr/>
              <p:nvPr/>
            </p:nvCxnSpPr>
            <p:spPr>
              <a:xfrm rot="10800000" flipH="1">
                <a:off x="4419814" y="2464592"/>
                <a:ext cx="164975" cy="137053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44" name="Google Shape;144;p9"/>
            <p:cNvGrpSpPr/>
            <p:nvPr/>
          </p:nvGrpSpPr>
          <p:grpSpPr>
            <a:xfrm>
              <a:off x="5730232" y="5653240"/>
              <a:ext cx="118319" cy="174077"/>
              <a:chOff x="4419814" y="2333912"/>
              <a:chExt cx="164976" cy="267733"/>
            </a:xfrm>
          </p:grpSpPr>
          <p:cxnSp>
            <p:nvCxnSpPr>
              <p:cNvPr id="145" name="Google Shape;145;p9"/>
              <p:cNvCxnSpPr/>
              <p:nvPr/>
            </p:nvCxnSpPr>
            <p:spPr>
              <a:xfrm>
                <a:off x="4419815" y="2333912"/>
                <a:ext cx="164975" cy="137053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6" name="Google Shape;146;p9"/>
              <p:cNvCxnSpPr/>
              <p:nvPr/>
            </p:nvCxnSpPr>
            <p:spPr>
              <a:xfrm rot="10800000" flipH="1">
                <a:off x="4419814" y="2464592"/>
                <a:ext cx="164975" cy="137053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47" name="Google Shape;147;p9"/>
            <p:cNvGrpSpPr/>
            <p:nvPr/>
          </p:nvGrpSpPr>
          <p:grpSpPr>
            <a:xfrm>
              <a:off x="5730232" y="2924582"/>
              <a:ext cx="118319" cy="174077"/>
              <a:chOff x="4419814" y="2333912"/>
              <a:chExt cx="164976" cy="267733"/>
            </a:xfrm>
          </p:grpSpPr>
          <p:cxnSp>
            <p:nvCxnSpPr>
              <p:cNvPr id="148" name="Google Shape;148;p9"/>
              <p:cNvCxnSpPr/>
              <p:nvPr/>
            </p:nvCxnSpPr>
            <p:spPr>
              <a:xfrm>
                <a:off x="4419815" y="2333912"/>
                <a:ext cx="164975" cy="137053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9" name="Google Shape;149;p9"/>
              <p:cNvCxnSpPr/>
              <p:nvPr/>
            </p:nvCxnSpPr>
            <p:spPr>
              <a:xfrm rot="10800000" flipH="1">
                <a:off x="4419814" y="2464592"/>
                <a:ext cx="164975" cy="137053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10"/>
          <p:cNvCxnSpPr/>
          <p:nvPr/>
        </p:nvCxnSpPr>
        <p:spPr>
          <a:xfrm>
            <a:off x="144378" y="176464"/>
            <a:ext cx="12060000" cy="0"/>
          </a:xfrm>
          <a:prstGeom prst="straightConnector1">
            <a:avLst/>
          </a:prstGeom>
          <a:noFill/>
          <a:ln w="76200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" name="Google Shape;159;p10"/>
          <p:cNvSpPr txBox="1"/>
          <p:nvPr/>
        </p:nvSpPr>
        <p:spPr>
          <a:xfrm>
            <a:off x="476016" y="428993"/>
            <a:ext cx="38151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프로젝트 수행절차 및 방법</a:t>
            </a:r>
            <a:endParaRPr/>
          </a:p>
        </p:txBody>
      </p:sp>
      <p:sp>
        <p:nvSpPr>
          <p:cNvPr id="160" name="Google Shape;160;p10"/>
          <p:cNvSpPr txBox="1"/>
          <p:nvPr/>
        </p:nvSpPr>
        <p:spPr>
          <a:xfrm>
            <a:off x="521766" y="1262876"/>
            <a:ext cx="381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전처리 </a:t>
            </a:r>
            <a:endParaRPr sz="28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0"/>
          <p:cNvSpPr txBox="1"/>
          <p:nvPr/>
        </p:nvSpPr>
        <p:spPr>
          <a:xfrm>
            <a:off x="1720225" y="1121388"/>
            <a:ext cx="26892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금리, 매매가 변동률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2" name="Google Shape;16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925" y="2016075"/>
            <a:ext cx="4723851" cy="1850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3" name="Google Shape;16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2925" y="4028575"/>
            <a:ext cx="4723850" cy="219713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4" name="Google Shape;164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7925" y="2474700"/>
            <a:ext cx="1777575" cy="28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0"/>
          <p:cNvPicPr preferRelativeResize="0"/>
          <p:nvPr/>
        </p:nvPicPr>
        <p:blipFill rotWithShape="1">
          <a:blip r:embed="rId6">
            <a:alphaModFix/>
          </a:blip>
          <a:srcRect b="11699"/>
          <a:stretch/>
        </p:blipFill>
        <p:spPr>
          <a:xfrm>
            <a:off x="9183525" y="2474700"/>
            <a:ext cx="1625600" cy="29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오른쪽 화살표 11"/>
          <p:cNvSpPr/>
          <p:nvPr/>
        </p:nvSpPr>
        <p:spPr>
          <a:xfrm>
            <a:off x="6288350" y="3517400"/>
            <a:ext cx="508000" cy="698500"/>
          </a:xfrm>
          <a:prstGeom prst="rightArrow">
            <a:avLst>
              <a:gd name="adj1" fmla="val 39091"/>
              <a:gd name="adj2" fmla="val 35000"/>
            </a:avLst>
          </a:prstGeom>
          <a:noFill/>
          <a:ln w="127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oogle Shape;171;p11"/>
          <p:cNvCxnSpPr/>
          <p:nvPr/>
        </p:nvCxnSpPr>
        <p:spPr>
          <a:xfrm>
            <a:off x="144378" y="176464"/>
            <a:ext cx="12060000" cy="0"/>
          </a:xfrm>
          <a:prstGeom prst="straightConnector1">
            <a:avLst/>
          </a:prstGeom>
          <a:noFill/>
          <a:ln w="76200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2" name="Google Shape;172;p11"/>
          <p:cNvSpPr txBox="1"/>
          <p:nvPr/>
        </p:nvSpPr>
        <p:spPr>
          <a:xfrm>
            <a:off x="476016" y="428993"/>
            <a:ext cx="381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프로젝트 수행절차 및 방법</a:t>
            </a:r>
            <a:endParaRPr/>
          </a:p>
        </p:txBody>
      </p:sp>
      <p:pic>
        <p:nvPicPr>
          <p:cNvPr id="173" name="Google Shape;173;p11"/>
          <p:cNvPicPr preferRelativeResize="0"/>
          <p:nvPr/>
        </p:nvPicPr>
        <p:blipFill rotWithShape="1">
          <a:blip r:embed="rId3">
            <a:alphaModFix/>
          </a:blip>
          <a:srcRect r="2037"/>
          <a:stretch/>
        </p:blipFill>
        <p:spPr>
          <a:xfrm>
            <a:off x="3674450" y="1818191"/>
            <a:ext cx="7288425" cy="42118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4" name="Google Shape;174;p11"/>
          <p:cNvSpPr txBox="1"/>
          <p:nvPr/>
        </p:nvSpPr>
        <p:spPr>
          <a:xfrm>
            <a:off x="591741" y="1181976"/>
            <a:ext cx="3815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1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전처리 </a:t>
            </a:r>
            <a:endParaRPr sz="31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1919425" y="1165463"/>
            <a:ext cx="26892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정부 정책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p12"/>
          <p:cNvCxnSpPr/>
          <p:nvPr/>
        </p:nvCxnSpPr>
        <p:spPr>
          <a:xfrm>
            <a:off x="144378" y="176464"/>
            <a:ext cx="12060000" cy="0"/>
          </a:xfrm>
          <a:prstGeom prst="straightConnector1">
            <a:avLst/>
          </a:prstGeom>
          <a:noFill/>
          <a:ln w="76200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2" name="Google Shape;182;p12"/>
          <p:cNvSpPr txBox="1"/>
          <p:nvPr/>
        </p:nvSpPr>
        <p:spPr>
          <a:xfrm>
            <a:off x="476016" y="428993"/>
            <a:ext cx="381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프로젝트 수행절차 및 방법</a:t>
            </a:r>
            <a:endParaRPr/>
          </a:p>
        </p:txBody>
      </p:sp>
      <p:sp>
        <p:nvSpPr>
          <p:cNvPr id="183" name="Google Shape;183;p12"/>
          <p:cNvSpPr txBox="1"/>
          <p:nvPr/>
        </p:nvSpPr>
        <p:spPr>
          <a:xfrm>
            <a:off x="647466" y="1409701"/>
            <a:ext cx="381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전처리 </a:t>
            </a:r>
            <a:endParaRPr sz="36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2"/>
          <p:cNvSpPr txBox="1"/>
          <p:nvPr/>
        </p:nvSpPr>
        <p:spPr>
          <a:xfrm>
            <a:off x="647466" y="3833663"/>
            <a:ext cx="41859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"/>
          <p:cNvSpPr txBox="1"/>
          <p:nvPr/>
        </p:nvSpPr>
        <p:spPr>
          <a:xfrm>
            <a:off x="2381450" y="1625400"/>
            <a:ext cx="39879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서울시 주민등록 인구 월간 세대 현황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03" y="2658285"/>
            <a:ext cx="5116833" cy="26122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510" y="2658285"/>
            <a:ext cx="5125165" cy="2734057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6025773" y="3505135"/>
            <a:ext cx="508000" cy="698500"/>
          </a:xfrm>
          <a:prstGeom prst="rightArrow">
            <a:avLst>
              <a:gd name="adj1" fmla="val 39091"/>
              <a:gd name="adj2" fmla="val 35000"/>
            </a:avLst>
          </a:prstGeom>
          <a:noFill/>
          <a:ln w="127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518</Words>
  <Application>Microsoft Office PowerPoint</Application>
  <PresentationFormat>와이드스크린</PresentationFormat>
  <Paragraphs>227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modified xsi:type="dcterms:W3CDTF">2023-11-22T02:33:26Z</dcterms:modified>
</cp:coreProperties>
</file>