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611" r:id="rId3"/>
    <p:sldId id="565" r:id="rId4"/>
    <p:sldId id="576" r:id="rId5"/>
    <p:sldId id="577" r:id="rId6"/>
    <p:sldId id="573" r:id="rId7"/>
    <p:sldId id="574" r:id="rId8"/>
    <p:sldId id="605" r:id="rId9"/>
    <p:sldId id="607" r:id="rId10"/>
    <p:sldId id="589" r:id="rId11"/>
    <p:sldId id="590" r:id="rId12"/>
    <p:sldId id="619" r:id="rId13"/>
    <p:sldId id="618" r:id="rId14"/>
    <p:sldId id="608" r:id="rId15"/>
    <p:sldId id="621" r:id="rId16"/>
    <p:sldId id="319" r:id="rId17"/>
  </p:sldIdLst>
  <p:sldSz cx="9144000" cy="6858000" type="screen4x3"/>
  <p:notesSz cx="99314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933FF"/>
    <a:srgbClr val="9966FF"/>
    <a:srgbClr val="FF99CC"/>
    <a:srgbClr val="F616C1"/>
    <a:srgbClr val="66CCFF"/>
    <a:srgbClr val="FF5F00"/>
    <a:srgbClr val="FF6600"/>
    <a:srgbClr val="3F91A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3" autoAdjust="0"/>
    <p:restoredTop sz="83436" autoAdjust="0"/>
  </p:normalViewPr>
  <p:slideViewPr>
    <p:cSldViewPr>
      <p:cViewPr>
        <p:scale>
          <a:sx n="70" d="100"/>
          <a:sy n="70" d="100"/>
        </p:scale>
        <p:origin x="-1494" y="-120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9012-F31C-4B98-8B76-E517C589AF5C}" type="datetimeFigureOut">
              <a:rPr lang="zh-CN" altLang="en-US" smtClean="0"/>
              <a:pPr/>
              <a:t>2019/4/29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A83E-36AC-4146-B5A7-D87C509242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CC0A-5567-4F54-B506-9AD925D69CA1}" type="datetimeFigureOut">
              <a:rPr lang="zh-CN" altLang="en-US" smtClean="0"/>
              <a:pPr/>
              <a:t>2019/4/29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DB75-6BAA-46E4-A579-0D23A15F4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ADB75-6BAA-46E4-A579-0D23A15F487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1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4726335"/>
            <a:ext cx="7772400" cy="72707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FF5F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5453403"/>
            <a:ext cx="6400800" cy="47149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盈趣官方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48072" y="2100834"/>
            <a:ext cx="78123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zh-CN" sz="2600" b="1" i="0" u="none" strike="noStrike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expectation and goal is</a:t>
            </a:r>
          </a:p>
          <a:p>
            <a:pPr algn="ctr">
              <a:lnSpc>
                <a:spcPts val="3800"/>
              </a:lnSpc>
            </a:pPr>
            <a:endParaRPr lang="en-US" altLang="zh-CN" sz="2600" b="1" i="0" u="none" strike="noStrike" baseline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Grow quickly, improve continuously,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 the best partner for</a:t>
            </a:r>
          </a:p>
          <a:p>
            <a:pPr algn="ctr">
              <a:lnSpc>
                <a:spcPts val="3800"/>
              </a:lnSpc>
            </a:pPr>
            <a:r>
              <a:rPr lang="en-US" altLang="zh-CN" sz="2600" b="0" i="0" u="none" strike="noStrike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our Customers.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48BB37-3BE2-4F45-94A6-AC06BC3CC7A4}" type="datetimeFigureOut">
              <a:rPr lang="zh-CN" altLang="en-US" smtClean="0"/>
              <a:t>2019/4/29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8CDED7-25AE-436E-87A2-A3B80C1DC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9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3370550"/>
            <a:ext cx="9144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我们期望与目标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快速成长、持续改进，成为最好的合作伙伴 </a:t>
            </a:r>
          </a:p>
          <a:p>
            <a:pPr algn="ctr">
              <a:defRPr/>
            </a:pP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2"/>
          <p:cNvSpPr txBox="1">
            <a:spLocks noChangeArrowheads="1"/>
          </p:cNvSpPr>
          <p:nvPr userDrawn="1"/>
        </p:nvSpPr>
        <p:spPr bwMode="auto">
          <a:xfrm>
            <a:off x="0" y="2032722"/>
            <a:ext cx="9144000" cy="1211870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b="0" dirty="0" smtClean="0">
                <a:solidFill>
                  <a:srgbClr val="3F91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</a:t>
            </a:r>
            <a:r>
              <a:rPr lang="en-US" altLang="zh-CN" sz="7200" b="0" dirty="0" smtClean="0">
                <a:solidFill>
                  <a:srgbClr val="3F91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</a:t>
            </a:r>
            <a:endParaRPr lang="zh-CN" altLang="en-US" sz="7200" b="0" dirty="0">
              <a:solidFill>
                <a:srgbClr val="3F91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默认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500042"/>
            <a:ext cx="8501122" cy="592935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3D424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527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63" y="1863725"/>
            <a:ext cx="8686800" cy="44910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6801"/>
            <a:ext cx="8686800" cy="8159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E060A9D-C617-4264-AA54-60FDE493C72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mtClean="0"/>
              <a:t>盈趣科技业务领导力（</a:t>
            </a:r>
            <a:r>
              <a:rPr lang="en-US" altLang="zh-CN" smtClean="0"/>
              <a:t>BLM</a:t>
            </a:r>
            <a:r>
              <a:rPr lang="zh-CN" altLang="en-US" smtClean="0"/>
              <a:t>）研讨会项目 </a:t>
            </a:r>
            <a:r>
              <a:rPr lang="en-US" altLang="zh-CN" smtClean="0"/>
              <a:t>| </a:t>
            </a:r>
            <a:r>
              <a:rPr lang="zh-CN" altLang="en-US" smtClean="0"/>
              <a:t>保密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76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899330" y="870620"/>
            <a:ext cx="1353462" cy="1357687"/>
          </a:xfrm>
          <a:prstGeom prst="ellipse">
            <a:avLst/>
          </a:prstGeom>
          <a:solidFill>
            <a:srgbClr val="FF5F00">
              <a:alpha val="7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72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819603" y="1878732"/>
            <a:ext cx="822499" cy="823907"/>
          </a:xfrm>
          <a:prstGeom prst="ellipse">
            <a:avLst/>
          </a:prstGeom>
          <a:solidFill>
            <a:srgbClr val="FF3300">
              <a:alpha val="63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4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占位符 2"/>
          <p:cNvSpPr>
            <a:spLocks noGrp="1"/>
          </p:cNvSpPr>
          <p:nvPr>
            <p:ph type="body" idx="1"/>
          </p:nvPr>
        </p:nvSpPr>
        <p:spPr>
          <a:xfrm>
            <a:off x="1187625" y="1071786"/>
            <a:ext cx="6001714" cy="4741311"/>
          </a:xfrm>
        </p:spPr>
        <p:txBody>
          <a:bodyPr anchor="t">
            <a:normAutofit/>
          </a:bodyPr>
          <a:lstStyle>
            <a:lvl1pPr marL="0" indent="0">
              <a:lnSpc>
                <a:spcPts val="5550"/>
              </a:lnSpc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301830" y="1309105"/>
            <a:ext cx="19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</a:t>
            </a:r>
            <a:r>
              <a:rPr lang="en-US" altLang="zh-CN" sz="2400" dirty="0" smtClean="0">
                <a:solidFill>
                  <a:srgbClr val="FF5F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ENTS</a:t>
            </a:r>
            <a:endParaRPr lang="zh-CN" altLang="en-US" sz="2400" dirty="0">
              <a:solidFill>
                <a:srgbClr val="FF5F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0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1071546"/>
            <a:ext cx="8286808" cy="535784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分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61" y="488952"/>
            <a:ext cx="8229600" cy="51115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1071546"/>
            <a:ext cx="3786214" cy="535784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4"/>
          </p:nvPr>
        </p:nvSpPr>
        <p:spPr>
          <a:xfrm>
            <a:off x="4689937" y="1071546"/>
            <a:ext cx="3967276" cy="535784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428596" y="571480"/>
            <a:ext cx="8286808" cy="5857915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流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8723" y="905870"/>
            <a:ext cx="8358246" cy="416620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4"/>
          </p:nvPr>
        </p:nvSpPr>
        <p:spPr>
          <a:xfrm>
            <a:off x="400278" y="5199880"/>
            <a:ext cx="8358246" cy="108664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F91A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71546"/>
            <a:ext cx="8229600" cy="5054617"/>
          </a:xfrm>
        </p:spPr>
        <p:txBody>
          <a:bodyPr vert="eaVert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28236" y="16626"/>
            <a:ext cx="6500827" cy="436917"/>
          </a:xfrm>
        </p:spPr>
        <p:txBody>
          <a:bodyPr anchor="ctr">
            <a:normAutofit/>
          </a:bodyPr>
          <a:lstStyle>
            <a:lvl1pPr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单击此处编辑母版大标题样式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66931" y="6434286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42DA-03ED-40BD-BAB0-BB51766EA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1" r:id="rId3"/>
    <p:sldLayoutId id="2147483664" r:id="rId4"/>
    <p:sldLayoutId id="2147483663" r:id="rId5"/>
    <p:sldLayoutId id="2147483665" r:id="rId6"/>
    <p:sldLayoutId id="2147483657" r:id="rId7"/>
    <p:sldLayoutId id="2147483650" r:id="rId8"/>
    <p:sldLayoutId id="2147483658" r:id="rId9"/>
    <p:sldLayoutId id="2147483662" r:id="rId10"/>
    <p:sldLayoutId id="2147483668" r:id="rId11"/>
    <p:sldLayoutId id="2147483670" r:id="rId12"/>
    <p:sldLayoutId id="2147483673" r:id="rId13"/>
    <p:sldLayoutId id="2147483674" r:id="rId14"/>
    <p:sldLayoutId id="214748367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3F91AC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/>
          </p:nvPr>
        </p:nvSpPr>
        <p:spPr>
          <a:xfrm>
            <a:off x="685800" y="4437112"/>
            <a:ext cx="7772400" cy="7270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五年规划</a:t>
            </a:r>
            <a:r>
              <a:rPr lang="en-US" altLang="zh-CN" dirty="0" smtClean="0"/>
              <a:t>-××</a:t>
            </a:r>
            <a:r>
              <a:rPr lang="zh-CN" altLang="en-US" dirty="0" smtClean="0"/>
              <a:t>业务模块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31013" y="324433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v0.1-</a:t>
            </a:r>
            <a:r>
              <a:rPr lang="zh-CN" altLang="en-US" dirty="0"/>
              <a:t>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11662"/>
              </p:ext>
            </p:extLst>
          </p:nvPr>
        </p:nvGraphicFramePr>
        <p:xfrm>
          <a:off x="107503" y="764704"/>
          <a:ext cx="8640960" cy="5581987"/>
        </p:xfrm>
        <a:graphic>
          <a:graphicData uri="http://schemas.openxmlformats.org/drawingml/2006/table">
            <a:tbl>
              <a:tblPr/>
              <a:tblGrid>
                <a:gridCol w="648073"/>
                <a:gridCol w="792088"/>
                <a:gridCol w="432048"/>
                <a:gridCol w="365752"/>
                <a:gridCol w="105348"/>
                <a:gridCol w="1244883"/>
                <a:gridCol w="951970"/>
                <a:gridCol w="951971"/>
                <a:gridCol w="1025198"/>
                <a:gridCol w="1098429"/>
                <a:gridCol w="1025200"/>
              </a:tblGrid>
              <a:tr h="228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维度</a:t>
                      </a: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战略主题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编号</a:t>
                      </a: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主要指标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2018</a:t>
                      </a: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2019</a:t>
                      </a: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</a:t>
                      </a: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2021</a:t>
                      </a: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2022</a:t>
                      </a:r>
                      <a:r>
                        <a:rPr lang="zh-CN" sz="14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517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财务层面</a:t>
                      </a: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提高收入、</a:t>
                      </a:r>
                      <a:r>
                        <a:rPr kumimoji="0" lang="zh-CN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利润、净资产回报率</a:t>
                      </a:r>
                    </a:p>
                    <a:p>
                      <a:pPr algn="l" fontAlgn="ctr"/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销售收入（亿元）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35.6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47.7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59.9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76.6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94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F2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新产品销售收入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亿元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24.9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33.4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48.9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49.8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61.1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0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F3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毛利率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(%)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25~30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0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F4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净利率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(%)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15~18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0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F5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净利润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(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7.12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9.54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12.579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19.15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23.5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F6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应收收款周转率（次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年）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F7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人均产值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(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万美金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15.80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17.03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18.36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19.79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21.34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87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F8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人均收入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(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万美金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2.45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2.77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3.13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3.54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31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客户层面</a:t>
                      </a: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SO1+SO2</a:t>
                      </a:r>
                      <a:r>
                        <a:rPr kumimoji="0" lang="zh-CN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顾客与市场战略</a:t>
                      </a:r>
                      <a:endParaRPr kumimoji="0" lang="zh-CN" alt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C1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顾客满意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度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895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分）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C2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市场占有率（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智能制造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0.40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0.65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0.85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0.95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1.15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智能制造解决方案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1.46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2.1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智能家居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0.11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0.21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0.35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0.45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车联网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0.32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0.35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0.45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C3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客户投诉处理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产品客诉≤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起；客诉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24H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初步回复；结案率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100% 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C4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直营体验店数量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32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35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38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40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45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235">
                <a:tc rowSpan="6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内部运营</a:t>
                      </a: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SO4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生产运营战略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交货达成率（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98.8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98.9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99.0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99.1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99.2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55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直通率（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车载≥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98%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，非车载≥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94%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55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存货周转率（次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年）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转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/</a:t>
                      </a:r>
                      <a:r>
                        <a:rPr lang="zh-CN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年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转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/</a:t>
                      </a:r>
                      <a:r>
                        <a:rPr lang="zh-CN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年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转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/</a:t>
                      </a:r>
                      <a:r>
                        <a:rPr lang="zh-CN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年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转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/</a:t>
                      </a:r>
                      <a:r>
                        <a:rPr lang="zh-CN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年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≥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</a:t>
                      </a:r>
                      <a:r>
                        <a:rPr lang="zh-CN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转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/</a:t>
                      </a:r>
                      <a:r>
                        <a:rPr lang="zh-CN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年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盈趣科技园产能扩展项目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6" marR="6246" marT="6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智能化产线扩建项目计划完成率（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755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6" marR="6246" marT="6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智能家居项目计划完成率（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7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6" marR="6246" marT="6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UMS+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工业测试机器人项目计划完成率（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微软雅黑"/>
                          <a:cs typeface="Arial"/>
                        </a:rPr>
                        <a:t>100</a:t>
                      </a:r>
                      <a:endParaRPr lang="zh-CN" sz="1200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微软雅黑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="" xmlns:a16="http://schemas.microsoft.com/office/drawing/2014/main" id="{52747164-AE1A-4955-87AB-0EF40E27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36761"/>
            <a:ext cx="8570977" cy="815975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为实现公司战略目标，基于平衡积分卡四个维度，制定了公司级关键绩效指标体系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 eaLnBrk="0" hangingPunct="0">
              <a:spcBef>
                <a:spcPct val="50000"/>
              </a:spcBef>
            </a:pP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</a:rPr>
              <a:t>）总体</a:t>
            </a:r>
            <a:r>
              <a:rPr lang="zh-CN" altLang="en-US" sz="2000" dirty="0">
                <a:solidFill>
                  <a:prstClr val="black"/>
                </a:solidFill>
              </a:rPr>
              <a:t>战略目标的分解与</a:t>
            </a:r>
            <a:r>
              <a:rPr lang="zh-CN" altLang="en-US" sz="2000" dirty="0" smtClean="0">
                <a:solidFill>
                  <a:prstClr val="black"/>
                </a:solidFill>
              </a:rPr>
              <a:t>展开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四个维度和时间轴分解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31872"/>
              </p:ext>
            </p:extLst>
          </p:nvPr>
        </p:nvGraphicFramePr>
        <p:xfrm>
          <a:off x="179512" y="519177"/>
          <a:ext cx="8568952" cy="5923166"/>
        </p:xfrm>
        <a:graphic>
          <a:graphicData uri="http://schemas.openxmlformats.org/drawingml/2006/table">
            <a:tbl>
              <a:tblPr/>
              <a:tblGrid>
                <a:gridCol w="360041"/>
                <a:gridCol w="1224136"/>
                <a:gridCol w="504055"/>
                <a:gridCol w="432048"/>
                <a:gridCol w="1656184"/>
                <a:gridCol w="936104"/>
                <a:gridCol w="792089"/>
                <a:gridCol w="936104"/>
                <a:gridCol w="936104"/>
                <a:gridCol w="792087"/>
              </a:tblGrid>
              <a:tr h="2495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维度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战略主题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编号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主要指标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2018</a:t>
                      </a:r>
                      <a:r>
                        <a:rPr lang="zh-CN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2019</a:t>
                      </a:r>
                      <a:r>
                        <a:rPr lang="zh-CN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</a:t>
                      </a:r>
                      <a:r>
                        <a:rPr lang="zh-CN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2021</a:t>
                      </a:r>
                      <a:r>
                        <a:rPr lang="zh-CN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2022</a:t>
                      </a:r>
                      <a:r>
                        <a:rPr lang="zh-CN" sz="12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0517">
                <a:tc rowSpan="1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内部运营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SO4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生产运营战略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万元产值综合能耗（吨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万元）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0.0017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0.0016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0.0015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0.0015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0.0015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安全生产事故数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绿色生产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环保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达成，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环境安全事故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技术与创新战略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开发项目完成情况（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O11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研发投入占营收比例（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 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O12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基础研究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每年≥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技术研发项目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每年≥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产学融合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ts val="14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+mn-ea"/>
                          <a:cs typeface="Arial"/>
                        </a:rPr>
                        <a:t>2018</a:t>
                      </a:r>
                      <a:r>
                        <a:rPr lang="zh-CN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年：博士工作站和院士工作站各</a:t>
                      </a:r>
                      <a:r>
                        <a:rPr lang="en-US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1</a:t>
                      </a:r>
                      <a:r>
                        <a:rPr lang="zh-CN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个；</a:t>
                      </a:r>
                      <a:r>
                        <a:rPr lang="en-US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2020</a:t>
                      </a:r>
                      <a:r>
                        <a:rPr lang="zh-CN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年：新增博士工作站和院士工作站各</a:t>
                      </a:r>
                      <a:r>
                        <a:rPr lang="en-US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1</a:t>
                      </a:r>
                      <a:r>
                        <a:rPr lang="zh-CN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个，四家以上的高校合作，社会科研机构</a:t>
                      </a:r>
                      <a:r>
                        <a:rPr lang="en-US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4</a:t>
                      </a:r>
                      <a:r>
                        <a:rPr lang="zh-CN" altLang="zh-CN" sz="11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/>
                          <a:cs typeface="Arial"/>
                        </a:rPr>
                        <a:t>家以上；</a:t>
                      </a:r>
                      <a:endParaRPr lang="zh-CN" altLang="zh-CN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知识产权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专利申请受理数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O16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软件著作申请登记数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398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供应链战略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O17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供方交货合格率（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批不合格率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&lt;1.8%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批不合格率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&lt;1.8%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批不合格率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&lt;1.8%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批不合格率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&lt;1.8%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批不合格率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&lt;1.8%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3532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设备设施战略</a:t>
                      </a: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O18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设备预防维护保养执行率（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4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学习成长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人力资源管理战略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L1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员工满意度（分）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86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88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L2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员工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晋升</a:t>
                      </a:r>
                      <a:r>
                        <a:rPr 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率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30.5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30.7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30.9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30.9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3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增加就业人员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到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2023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年达到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5000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人，每年新增就业岗位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培训计划执行率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95%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技术人才比例（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</a:t>
                      </a:r>
                      <a:endParaRPr 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4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SO4</a:t>
                      </a: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信息化战略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L6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信息系统建设目标达成率（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3822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企业文化战略</a:t>
                      </a:r>
                      <a:endParaRPr kumimoji="0" lang="zh-CN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L7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企业文化认同度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85%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87%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≥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68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L8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爱心</a:t>
                      </a:r>
                      <a:r>
                        <a:rPr 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基金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帮扶金额</a:t>
                      </a:r>
                      <a:r>
                        <a:rPr 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万元）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264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313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360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155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SO5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卓越绩效战略</a:t>
                      </a:r>
                      <a:endParaRPr kumimoji="0" lang="zh-CN" altLang="zh-CN" sz="11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278" marR="3278" marT="32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L9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经营管理成熟度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8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标题 32"/>
          <p:cNvSpPr txBox="1">
            <a:spLocks/>
          </p:cNvSpPr>
          <p:nvPr/>
        </p:nvSpPr>
        <p:spPr>
          <a:xfrm>
            <a:off x="25152" y="11023"/>
            <a:ext cx="8507288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  <a:r>
              <a:rPr lang="zh-CN" altLang="en-US" sz="2000" dirty="0" smtClean="0">
                <a:solidFill>
                  <a:prstClr val="black"/>
                </a:solidFill>
              </a:rPr>
              <a:t>总体</a:t>
            </a:r>
            <a:r>
              <a:rPr lang="zh-CN" altLang="en-US" sz="2000" dirty="0">
                <a:solidFill>
                  <a:prstClr val="black"/>
                </a:solidFill>
              </a:rPr>
              <a:t>战略目标的分解与</a:t>
            </a:r>
            <a:r>
              <a:rPr lang="zh-CN" altLang="en-US" sz="2000" dirty="0" smtClean="0">
                <a:solidFill>
                  <a:prstClr val="black"/>
                </a:solidFill>
              </a:rPr>
              <a:t>展开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战略</a:t>
            </a:r>
            <a:r>
              <a:rPr lang="en-US" altLang="zh-CN" sz="2000" dirty="0" smtClean="0">
                <a:solidFill>
                  <a:prstClr val="black"/>
                </a:solidFill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</a:rPr>
              <a:t>四个维度与时间轴分解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436" y="0"/>
            <a:ext cx="907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第三部分：创新焦点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471761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215063" algn="r"/>
              </a:tabLst>
            </a:pPr>
            <a:r>
              <a:rPr lang="zh-CN" altLang="en-US" sz="2000" i="1" dirty="0" smtClean="0">
                <a:solidFill>
                  <a:srgbClr val="FF0000"/>
                </a:solidFill>
                <a:latin typeface="Times New Roman" pitchFamily="18" charset="0"/>
                <a:cs typeface="宋体" pitchFamily="2" charset="-122"/>
              </a:rPr>
              <a:t>第三</a:t>
            </a:r>
            <a:r>
              <a:rPr lang="zh-CN" altLang="en-US" sz="2000" i="1" dirty="0">
                <a:solidFill>
                  <a:srgbClr val="FF0000"/>
                </a:solidFill>
                <a:latin typeface="Times New Roman" pitchFamily="18" charset="0"/>
                <a:cs typeface="宋体" pitchFamily="2" charset="-122"/>
              </a:rPr>
              <a:t>部分</a:t>
            </a:r>
            <a:r>
              <a:rPr lang="zh-CN" alt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i="1" dirty="0">
                <a:solidFill>
                  <a:srgbClr val="FF0000"/>
                </a:solidFill>
                <a:latin typeface="Times New Roman" pitchFamily="18" charset="0"/>
                <a:cs typeface="宋体" pitchFamily="2" charset="-122"/>
              </a:rPr>
              <a:t>创新</a:t>
            </a:r>
            <a:r>
              <a:rPr lang="zh-CN" altLang="en-US" sz="2000" i="1" dirty="0" smtClean="0">
                <a:solidFill>
                  <a:srgbClr val="FF0000"/>
                </a:solidFill>
                <a:latin typeface="Times New Roman" pitchFamily="18" charset="0"/>
                <a:cs typeface="宋体" pitchFamily="2" charset="-122"/>
              </a:rPr>
              <a:t>焦点</a:t>
            </a:r>
            <a:endParaRPr lang="en-US" altLang="zh-CN" sz="2000" i="1" dirty="0" smtClean="0">
              <a:solidFill>
                <a:srgbClr val="FF0000"/>
              </a:solidFill>
              <a:latin typeface="Times New Roman" pitchFamily="18" charset="0"/>
              <a:cs typeface="宋体" pitchFamily="2" charset="-122"/>
            </a:endParaRP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来源于市场调查，包括三个方面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215063" algn="r"/>
              </a:tabLst>
            </a:pPr>
            <a:r>
              <a:rPr lang="en-US" altLang="zh-CN" sz="2000" dirty="0">
                <a:solidFill>
                  <a:srgbClr val="FF0000"/>
                </a:solidFill>
                <a:cs typeface="Calibri" pitchFamily="34" charset="0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cs typeface="Calibri" pitchFamily="34" charset="0"/>
              </a:rPr>
              <a:t>运营创新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215063" algn="r"/>
              </a:tabLst>
            </a:pPr>
            <a:r>
              <a:rPr lang="en-US" altLang="zh-CN" sz="2000" dirty="0">
                <a:solidFill>
                  <a:srgbClr val="FF0000"/>
                </a:solidFill>
                <a:cs typeface="Calibri" pitchFamily="34" charset="0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cs typeface="Calibri" pitchFamily="34" charset="0"/>
              </a:rPr>
              <a:t>业务模式创新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6215063" algn="r"/>
              </a:tabLst>
            </a:pPr>
            <a:r>
              <a:rPr lang="en-US" altLang="zh-CN" sz="2000" dirty="0">
                <a:solidFill>
                  <a:srgbClr val="FF0000"/>
                </a:solidFill>
                <a:cs typeface="Calibri" pitchFamily="34" charset="0"/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  <a:cs typeface="Calibri" pitchFamily="34" charset="0"/>
              </a:rPr>
              <a:t>产品、服务和市场</a:t>
            </a:r>
            <a:r>
              <a:rPr lang="zh-CN" altLang="en-US" sz="2000" dirty="0" smtClean="0">
                <a:solidFill>
                  <a:srgbClr val="FF0000"/>
                </a:solidFill>
                <a:cs typeface="Calibri" pitchFamily="34" charset="0"/>
              </a:rPr>
              <a:t>创新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01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 eaLnBrk="0" hangingPunct="0">
              <a:spcBef>
                <a:spcPct val="50000"/>
              </a:spcBef>
            </a:pPr>
            <a:endParaRPr lang="en-US" altLang="zh-CN" sz="1600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04561"/>
              </p:ext>
            </p:extLst>
          </p:nvPr>
        </p:nvGraphicFramePr>
        <p:xfrm>
          <a:off x="179510" y="620689"/>
          <a:ext cx="8280922" cy="5702650"/>
        </p:xfrm>
        <a:graphic>
          <a:graphicData uri="http://schemas.openxmlformats.org/drawingml/2006/table">
            <a:tbl>
              <a:tblPr/>
              <a:tblGrid>
                <a:gridCol w="4260702"/>
                <a:gridCol w="4020220"/>
              </a:tblGrid>
              <a:tr h="368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战略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业务设计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47055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SO1: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UMS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联合管理平台为核心平台，大力推进工业互联网（“智能制造” 、“智能制造解决方案”） 和民用物联网（“智能家居”、“车联网”）两大产业业务协同跨越式发展。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SO2: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国际化深度拓展和品牌建设，完善营销渠道及市场开拓能力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28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SO3: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丰富产品结构，加强技术开发与创新，提升产品整体研发服务能力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SO4: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通过智能制造（信息化、自动化与精益化），提升制造能力和产品品质，增强客户的粘度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row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SO5: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人才、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3POS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文化、系统建设。</a:t>
                      </a:r>
                    </a:p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0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-14436" y="0"/>
            <a:ext cx="907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第四部分：业务设计</a:t>
            </a:r>
            <a:endParaRPr lang="zh-CN" altLang="en-US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987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 eaLnBrk="0" hangingPunct="0">
              <a:spcBef>
                <a:spcPct val="50000"/>
              </a:spcBef>
            </a:pPr>
            <a:r>
              <a:rPr lang="zh-CN" altLang="en-US" sz="1600" dirty="0" smtClean="0">
                <a:solidFill>
                  <a:prstClr val="black"/>
                </a:solidFill>
              </a:rPr>
              <a:t>第五部分：关键任务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86729"/>
              </p:ext>
            </p:extLst>
          </p:nvPr>
        </p:nvGraphicFramePr>
        <p:xfrm>
          <a:off x="179510" y="620688"/>
          <a:ext cx="8712969" cy="6237315"/>
        </p:xfrm>
        <a:graphic>
          <a:graphicData uri="http://schemas.openxmlformats.org/drawingml/2006/table">
            <a:tbl>
              <a:tblPr/>
              <a:tblGrid>
                <a:gridCol w="2338023"/>
                <a:gridCol w="2206061"/>
                <a:gridCol w="1042221"/>
                <a:gridCol w="1042221"/>
                <a:gridCol w="794501"/>
                <a:gridCol w="1289942"/>
              </a:tblGrid>
              <a:tr h="205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战略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关键任务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KPI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时间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5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2022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2023</a:t>
                      </a:r>
                      <a:r>
                        <a:rPr 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4937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SO1: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UMS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联合管理平台为核心平台，大力推进工业互联网（“智能制造” 、“智能制造解决方案”） 和民用物联网（“智能家居”、“车联网”）两大产业业务协同跨越式发展。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a4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SO2: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国际化深度拓展和品牌建设，完善营销渠道及市场开拓能力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b4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7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SO3: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丰富产品结构，加强技术开发与创新，提升产品整体研发服务能力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c4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37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SO4: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通过智能制造（信息化、自动化与精益化），提升制造能力和产品品质，增强客户的粘度</a:t>
                      </a:r>
                      <a:endParaRPr lang="zh-CN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d4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row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SO5: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人才、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3POS</a:t>
                      </a:r>
                      <a:r>
                        <a:rPr lang="zh-CN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文化、系统建设。</a:t>
                      </a:r>
                    </a:p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9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e4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7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prstClr val="black"/>
                </a:solidFill>
              </a:rPr>
              <a:t>第六部分：</a:t>
            </a:r>
            <a:r>
              <a:rPr lang="zh-CN" altLang="en-US" sz="2000" dirty="0" smtClean="0">
                <a:solidFill>
                  <a:prstClr val="black"/>
                </a:solidFill>
              </a:rPr>
              <a:t>资源</a:t>
            </a:r>
            <a:r>
              <a:rPr lang="zh-CN" altLang="en-US" sz="2000" dirty="0">
                <a:solidFill>
                  <a:prstClr val="black"/>
                </a:solidFill>
              </a:rPr>
              <a:t>配置计划的制定与部署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42006"/>
              </p:ext>
            </p:extLst>
          </p:nvPr>
        </p:nvGraphicFramePr>
        <p:xfrm>
          <a:off x="270151" y="1484784"/>
          <a:ext cx="8641030" cy="4955999"/>
        </p:xfrm>
        <a:graphic>
          <a:graphicData uri="http://schemas.openxmlformats.org/drawingml/2006/table">
            <a:tbl>
              <a:tblPr/>
              <a:tblGrid>
                <a:gridCol w="1473707"/>
                <a:gridCol w="2252078"/>
                <a:gridCol w="1728192"/>
                <a:gridCol w="1080120"/>
                <a:gridCol w="1008112"/>
                <a:gridCol w="1098821"/>
              </a:tblGrid>
              <a:tr h="285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资源配置类别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计划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KPI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8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2022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2023</a:t>
                      </a:r>
                      <a:r>
                        <a:rPr 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</a:t>
                      </a:r>
                      <a:endParaRPr 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4028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4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财务资源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1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信息与知识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86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60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基础设施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0" y="544736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统筹</a:t>
            </a:r>
            <a:r>
              <a:rPr lang="zh-CN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配置人力、财务、技术、信息与知识共享、基础设施等资源，以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zh-CN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新的业务设计和关键任务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确保</a:t>
            </a:r>
            <a:r>
              <a:rPr lang="zh-CN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战略目标的有效实施。</a:t>
            </a:r>
          </a:p>
        </p:txBody>
      </p:sp>
    </p:spTree>
    <p:extLst>
      <p:ext uri="{BB962C8B-B14F-4D97-AF65-F5344CB8AC3E}">
        <p14:creationId xmlns:p14="http://schemas.microsoft.com/office/powerpoint/2010/main" val="42420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7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2" action="ppaction://hlinksldjump"/>
          </p:cNvPr>
          <p:cNvSpPr/>
          <p:nvPr/>
        </p:nvSpPr>
        <p:spPr>
          <a:xfrm flipH="1">
            <a:off x="251520" y="3024371"/>
            <a:ext cx="1972334" cy="405352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kern="0" dirty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第</a:t>
            </a:r>
            <a:r>
              <a:rPr lang="zh-CN" altLang="en-US" sz="32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一</a:t>
            </a:r>
            <a:r>
              <a:rPr lang="zh-CN" altLang="en-US" sz="3200" kern="0" dirty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部分</a:t>
            </a:r>
            <a:endParaRPr lang="zh-CN" altLang="en-US" sz="32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6" name="MH_Entry_1">
            <a:hlinkClick r:id="rId2" action="ppaction://hlinksldjump"/>
          </p:cNvPr>
          <p:cNvSpPr/>
          <p:nvPr/>
        </p:nvSpPr>
        <p:spPr>
          <a:xfrm flipH="1">
            <a:off x="251520" y="2917173"/>
            <a:ext cx="6392940" cy="5838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20000"/>
                <a:lumOff val="8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19999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D4245"/>
                </a:solidFill>
                <a:latin typeface="微软雅黑" pitchFamily="34" charset="-122"/>
                <a:ea typeface="微软雅黑" pitchFamily="34" charset="-122"/>
              </a:rPr>
              <a:t>               战略与战略目标</a:t>
            </a:r>
            <a:endParaRPr lang="en-US" altLang="zh-CN" sz="2800" b="1" dirty="0">
              <a:solidFill>
                <a:srgbClr val="3D424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64651"/>
            <a:ext cx="446449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PEST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宏观环境分析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---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总结</a:t>
            </a:r>
          </a:p>
        </p:txBody>
      </p: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xmlns="" id="{7F33C02D-4D3F-4A84-9C9D-CB5DACB6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03633"/>
              </p:ext>
            </p:extLst>
          </p:nvPr>
        </p:nvGraphicFramePr>
        <p:xfrm>
          <a:off x="299779" y="1124744"/>
          <a:ext cx="8593352" cy="415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43">
                  <a:extLst>
                    <a:ext uri="{9D8B030D-6E8A-4147-A177-3AD203B41FA5}">
                      <a16:colId xmlns:a16="http://schemas.microsoft.com/office/drawing/2014/main" xmlns="" val="3868517061"/>
                    </a:ext>
                  </a:extLst>
                </a:gridCol>
                <a:gridCol w="1714578">
                  <a:extLst>
                    <a:ext uri="{9D8B030D-6E8A-4147-A177-3AD203B41FA5}">
                      <a16:colId xmlns:a16="http://schemas.microsoft.com/office/drawing/2014/main" xmlns="" val="2738126326"/>
                    </a:ext>
                  </a:extLst>
                </a:gridCol>
                <a:gridCol w="2017680">
                  <a:extLst>
                    <a:ext uri="{9D8B030D-6E8A-4147-A177-3AD203B41FA5}">
                      <a16:colId xmlns:a16="http://schemas.microsoft.com/office/drawing/2014/main" xmlns="" val="1039639841"/>
                    </a:ext>
                  </a:extLst>
                </a:gridCol>
                <a:gridCol w="1492903">
                  <a:extLst>
                    <a:ext uri="{9D8B030D-6E8A-4147-A177-3AD203B41FA5}">
                      <a16:colId xmlns:a16="http://schemas.microsoft.com/office/drawing/2014/main" xmlns="" val="1702078856"/>
                    </a:ext>
                  </a:extLst>
                </a:gridCol>
                <a:gridCol w="1025921">
                  <a:extLst>
                    <a:ext uri="{9D8B030D-6E8A-4147-A177-3AD203B41FA5}">
                      <a16:colId xmlns:a16="http://schemas.microsoft.com/office/drawing/2014/main" xmlns="" val="1571997299"/>
                    </a:ext>
                  </a:extLst>
                </a:gridCol>
                <a:gridCol w="1238727">
                  <a:extLst>
                    <a:ext uri="{9D8B030D-6E8A-4147-A177-3AD203B41FA5}">
                      <a16:colId xmlns:a16="http://schemas.microsoft.com/office/drawing/2014/main" xmlns="" val="4285985976"/>
                    </a:ext>
                  </a:extLst>
                </a:gridCol>
              </a:tblGrid>
              <a:tr h="33439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维度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3C6CA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行业相关因素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C6CA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具体的变化与趋势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C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对行业造成的影响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C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solidFill>
                      <a:srgbClr val="3C6CA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可能对策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8906576"/>
                  </a:ext>
                </a:extLst>
              </a:tr>
              <a:tr h="334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机会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威胁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CA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3769755"/>
                  </a:ext>
                </a:extLst>
              </a:tr>
              <a:tr h="1170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政策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法规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政府政策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行业法规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国家大力扶持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“工业物联网”</a:t>
                      </a: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及“民用物联网”产业发展前景广阔，市场容量极大，政策长期利好。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产业高度提至国家战略层面，顶层设计清晰，政策大力扶持，不断释放红利。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贸易战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76476846"/>
                  </a:ext>
                </a:extLst>
              </a:tr>
              <a:tr h="568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经济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>
                          <a:latin typeface="微软雅黑" pitchFamily="34" charset="-122"/>
                          <a:ea typeface="微软雅黑" pitchFamily="34" charset="-122"/>
                        </a:rPr>
                        <a:t>GDP</a:t>
                      </a:r>
                    </a:p>
                    <a:p>
                      <a:pPr marL="285750" indent="-285750"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货币政策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高质量增长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中国经济体巨大，消费能力层次性比较明显，需求不容小觑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贸易战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国际化、大客户战略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7677891"/>
                  </a:ext>
                </a:extLst>
              </a:tr>
              <a:tr h="702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社会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人口、地理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生活方式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工程师红利、物联便捷生产活方式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工程师红利、物联便捷生产活方式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盈趣企业大学、建立人才胜任能力模型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20119092"/>
                  </a:ext>
                </a:extLst>
              </a:tr>
              <a:tr h="761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技术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技术变革速度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3C6CAA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新技术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IOT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IOT</a:t>
                      </a:r>
                      <a:r>
                        <a:rPr lang="zh-CN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技术机会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贸易战技术壁垒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自主研发，一带一路布局</a:t>
                      </a: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2804109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5373216"/>
            <a:ext cx="83529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PEST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分析，“工业物联网”及“民用物联网”产业发展前景广阔，市场容量极大。盈趣科技坚定地走专业化发展道路，在智能制造、智能家居、车联网产业、智能制造整体解决方案做专、做大、做强，成为中国“工业互联网”和“民用物联网”的领导者；成为中国走向世界的窗口！</a:t>
            </a:r>
          </a:p>
        </p:txBody>
      </p:sp>
      <p:sp>
        <p:nvSpPr>
          <p:cNvPr id="7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</a:rPr>
              <a:t>）生命周期及关键成功因素分析模型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01795"/>
              </p:ext>
            </p:extLst>
          </p:nvPr>
        </p:nvGraphicFramePr>
        <p:xfrm>
          <a:off x="319326" y="1022410"/>
          <a:ext cx="8357130" cy="557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59"/>
                <a:gridCol w="1783703"/>
                <a:gridCol w="1922879"/>
                <a:gridCol w="1952463"/>
                <a:gridCol w="1671426"/>
              </a:tblGrid>
              <a:tr h="2058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生命周期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95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阶段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导入期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成长期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成熟期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调整期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347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企业进入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高速成长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竞争激烈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行业整合、升级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4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关键成功因素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CSF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如市场营销、财务资源、生产能力、设备设施等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1294259" y="1048032"/>
            <a:ext cx="7386399" cy="1682968"/>
          </a:xfrm>
          <a:custGeom>
            <a:avLst/>
            <a:gdLst>
              <a:gd name="connsiteX0" fmla="*/ 0 w 7386399"/>
              <a:gd name="connsiteY0" fmla="*/ 1682968 h 1682968"/>
              <a:gd name="connsiteX1" fmla="*/ 1276350 w 7386399"/>
              <a:gd name="connsiteY1" fmla="*/ 1597243 h 1682968"/>
              <a:gd name="connsiteX2" fmla="*/ 1581150 w 7386399"/>
              <a:gd name="connsiteY2" fmla="*/ 1521043 h 1682968"/>
              <a:gd name="connsiteX3" fmla="*/ 1771650 w 7386399"/>
              <a:gd name="connsiteY3" fmla="*/ 1473418 h 1682968"/>
              <a:gd name="connsiteX4" fmla="*/ 2524125 w 7386399"/>
              <a:gd name="connsiteY4" fmla="*/ 1178143 h 1682968"/>
              <a:gd name="connsiteX5" fmla="*/ 2962275 w 7386399"/>
              <a:gd name="connsiteY5" fmla="*/ 1025743 h 1682968"/>
              <a:gd name="connsiteX6" fmla="*/ 3648075 w 7386399"/>
              <a:gd name="connsiteY6" fmla="*/ 911443 h 1682968"/>
              <a:gd name="connsiteX7" fmla="*/ 4257675 w 7386399"/>
              <a:gd name="connsiteY7" fmla="*/ 720943 h 1682968"/>
              <a:gd name="connsiteX8" fmla="*/ 4629150 w 7386399"/>
              <a:gd name="connsiteY8" fmla="*/ 511393 h 1682968"/>
              <a:gd name="connsiteX9" fmla="*/ 5153025 w 7386399"/>
              <a:gd name="connsiteY9" fmla="*/ 406618 h 1682968"/>
              <a:gd name="connsiteX10" fmla="*/ 5715000 w 7386399"/>
              <a:gd name="connsiteY10" fmla="*/ 644743 h 1682968"/>
              <a:gd name="connsiteX11" fmla="*/ 6029325 w 7386399"/>
              <a:gd name="connsiteY11" fmla="*/ 711418 h 1682968"/>
              <a:gd name="connsiteX12" fmla="*/ 7181850 w 7386399"/>
              <a:gd name="connsiteY12" fmla="*/ 73243 h 1682968"/>
              <a:gd name="connsiteX13" fmla="*/ 7381875 w 7386399"/>
              <a:gd name="connsiteY13" fmla="*/ 6568 h 1682968"/>
              <a:gd name="connsiteX14" fmla="*/ 7324725 w 7386399"/>
              <a:gd name="connsiteY14" fmla="*/ 6568 h 168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86399" h="1682968">
                <a:moveTo>
                  <a:pt x="0" y="1682968"/>
                </a:moveTo>
                <a:lnTo>
                  <a:pt x="1276350" y="1597243"/>
                </a:lnTo>
                <a:cubicBezTo>
                  <a:pt x="1539875" y="1570256"/>
                  <a:pt x="1581150" y="1521043"/>
                  <a:pt x="1581150" y="1521043"/>
                </a:cubicBezTo>
                <a:cubicBezTo>
                  <a:pt x="1663700" y="1500406"/>
                  <a:pt x="1614488" y="1530568"/>
                  <a:pt x="1771650" y="1473418"/>
                </a:cubicBezTo>
                <a:cubicBezTo>
                  <a:pt x="1928812" y="1416268"/>
                  <a:pt x="2325688" y="1252755"/>
                  <a:pt x="2524125" y="1178143"/>
                </a:cubicBezTo>
                <a:cubicBezTo>
                  <a:pt x="2722562" y="1103531"/>
                  <a:pt x="2774950" y="1070193"/>
                  <a:pt x="2962275" y="1025743"/>
                </a:cubicBezTo>
                <a:cubicBezTo>
                  <a:pt x="3149600" y="981293"/>
                  <a:pt x="3432175" y="962243"/>
                  <a:pt x="3648075" y="911443"/>
                </a:cubicBezTo>
                <a:cubicBezTo>
                  <a:pt x="3863975" y="860643"/>
                  <a:pt x="4094163" y="787618"/>
                  <a:pt x="4257675" y="720943"/>
                </a:cubicBezTo>
                <a:cubicBezTo>
                  <a:pt x="4421187" y="654268"/>
                  <a:pt x="4479925" y="563780"/>
                  <a:pt x="4629150" y="511393"/>
                </a:cubicBezTo>
                <a:cubicBezTo>
                  <a:pt x="4778375" y="459006"/>
                  <a:pt x="4972050" y="384393"/>
                  <a:pt x="5153025" y="406618"/>
                </a:cubicBezTo>
                <a:cubicBezTo>
                  <a:pt x="5334000" y="428843"/>
                  <a:pt x="5568950" y="593943"/>
                  <a:pt x="5715000" y="644743"/>
                </a:cubicBezTo>
                <a:cubicBezTo>
                  <a:pt x="5861050" y="695543"/>
                  <a:pt x="5784850" y="806668"/>
                  <a:pt x="6029325" y="711418"/>
                </a:cubicBezTo>
                <a:cubicBezTo>
                  <a:pt x="6273800" y="616168"/>
                  <a:pt x="6956425" y="190718"/>
                  <a:pt x="7181850" y="73243"/>
                </a:cubicBezTo>
                <a:cubicBezTo>
                  <a:pt x="7407275" y="-44232"/>
                  <a:pt x="7358063" y="17680"/>
                  <a:pt x="7381875" y="6568"/>
                </a:cubicBezTo>
                <a:cubicBezTo>
                  <a:pt x="7405688" y="-4545"/>
                  <a:pt x="7327900" y="4981"/>
                  <a:pt x="7324725" y="65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" y="548680"/>
            <a:ext cx="89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：找准生命周期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预测未来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知未来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CSF-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知己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8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</a:rPr>
              <a:t>）生命周期及关键成功因素分析模型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3809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针对业务目前所在时期（导入期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成长期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成熟期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调整期）的关键成功因素，对内部资源和能力进行评估，确定内部优势和劣势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23387"/>
              </p:ext>
            </p:extLst>
          </p:nvPr>
        </p:nvGraphicFramePr>
        <p:xfrm>
          <a:off x="467544" y="1586412"/>
          <a:ext cx="8064896" cy="385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624736"/>
              </a:tblGrid>
              <a:tr h="385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关键成功因素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CSF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内部资源、能力分析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（●优势、▲劣势）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如：财务资源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●作为上市公司具备良好的融资渠道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生产能力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设备设施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信息化建设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796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47101"/>
              </p:ext>
            </p:extLst>
          </p:nvPr>
        </p:nvGraphicFramePr>
        <p:xfrm>
          <a:off x="467544" y="980728"/>
          <a:ext cx="8229600" cy="4936569"/>
        </p:xfrm>
        <a:graphic>
          <a:graphicData uri="http://schemas.openxmlformats.org/drawingml/2006/table">
            <a:tbl>
              <a:tblPr firstRow="1" firstCol="1" bandRow="1"/>
              <a:tblGrid>
                <a:gridCol w="4858908"/>
                <a:gridCol w="3370692"/>
              </a:tblGrid>
              <a:tr h="3168352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增长型战略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UMS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联合管理平台为核心平台，大力推进工业互联网（“智能制造”’、“智能制造解决方案”） 和民用物联网（“智能家居”、“车联网”）两大产业业务协同跨越式发展。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国际化深度拓展和品牌建设，完善营销渠道及市场开拓能力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丰富产品结构，加强技术开发与创新，提升产品整体研发服务能力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通过智能制造（信息化、自动化与精益化），提升制造能力和产品品质，增强客户的粘度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人才、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3pos</a:t>
                      </a:r>
                      <a:r>
                        <a:rPr lang="zh-CN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文化、系统建设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353" marR="68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WO</a:t>
                      </a:r>
                      <a:r>
                        <a:rPr lang="zh-CN" alt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扭转型战略</a:t>
                      </a:r>
                      <a:endParaRPr lang="zh-CN" altLang="zh-CN" sz="1400" b="1" kern="100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完善人才建设体系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客户分级管理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建立供应商资源池与供应链联合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品牌化建设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ERP</a:t>
                      </a:r>
                      <a:r>
                        <a:rPr lang="zh-CN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系统建设</a:t>
                      </a: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;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</a:t>
                      </a:r>
                      <a:endParaRPr lang="zh-CN" altLang="zh-CN" sz="1200" b="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353" marR="68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8217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</a:t>
                      </a:r>
                      <a:r>
                        <a:rPr lang="zh-CN" alt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多元化战略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加大对核心技术元件的技术来发与生产，延伸产业链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加强与主要顾客的战略合作关系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向终端商方向发展，延伸产业</a:t>
                      </a:r>
                      <a:r>
                        <a:rPr 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链</a:t>
                      </a:r>
                      <a:endParaRPr lang="en-US" altLang="zh-CN" sz="1200" b="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353" marR="68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WT</a:t>
                      </a:r>
                      <a:r>
                        <a:rPr lang="zh-CN" alt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防御型战略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维持策略，巩固现有市场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优化整合现有业务，发展优势产品和业务，降低生产成本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加强专业人才队伍</a:t>
                      </a:r>
                      <a:r>
                        <a:rPr 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建设</a:t>
                      </a:r>
                      <a:endParaRPr lang="en-US" altLang="zh-CN" sz="1200" b="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353" marR="683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485874"/>
            <a:ext cx="568863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战略组合分析与论证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3" y="495498"/>
            <a:ext cx="25922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战略选择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4015" y="1125367"/>
            <a:ext cx="8648465" cy="15261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上述的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分析的分析与判断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由于盈趣当前拥有的竞争优势明显，而且在政策、市场、环境、技术方面有诸多机会，因此公司在战略中着重考虑优势及机会因素，使这两种因素都趋于最大。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“整合优势、迎接机遇”思路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，拟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采取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增长型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发展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战略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243" y="2924944"/>
            <a:ext cx="7848872" cy="34624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>
                <a:latin typeface="微软雅黑" pitchFamily="34" charset="-122"/>
                <a:ea typeface="微软雅黑" pitchFamily="34" charset="-122"/>
              </a:rPr>
              <a:t>盈趣五年战略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SO1: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UMS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联合管理平台为核心平台，大力推进工业互联网（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“智能制造” 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“智能制造解决方案”） 和民用物联网（“智能家居”、“车联网”）两大产业业务协同跨越式发展。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SO2: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国际化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深度拓展和品牌建设，完善营销渠道及市场开拓能力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SO3: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丰富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产品结构，加强技术开发与创新，提升产品整体研发服务能力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SO4: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智能制造（信息化、自动化与精益化），提升制造能力和产品品质，增强客户的粘度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SO5: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人才、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3POS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文化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、系统建设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314"/>
            <a:ext cx="8892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：要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回答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“五问”，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符合“盈趣使命、愿景、价值观</a:t>
            </a:r>
            <a:endParaRPr lang="en-US" altLang="zh-CN" sz="2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368" y="430791"/>
            <a:ext cx="8686800" cy="47792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逻辑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：战略</a:t>
            </a:r>
            <a:r>
              <a:rPr lang="zh-CN" altLang="en-US" sz="1800" dirty="0" smtClean="0"/>
              <a:t>目标（覆盖平衡积分卡四个维度、八个方面）</a:t>
            </a:r>
            <a:endParaRPr lang="zh-CN" altLang="en-US" sz="1800" dirty="0"/>
          </a:p>
        </p:txBody>
      </p:sp>
      <p:sp>
        <p:nvSpPr>
          <p:cNvPr id="4" name="标题 32"/>
          <p:cNvSpPr txBox="1">
            <a:spLocks/>
          </p:cNvSpPr>
          <p:nvPr/>
        </p:nvSpPr>
        <p:spPr>
          <a:xfrm>
            <a:off x="25152" y="11023"/>
            <a:ext cx="7499176" cy="419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F91AC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prstClr val="black"/>
                </a:solidFill>
              </a:rPr>
              <a:t>战略目标的制定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86465"/>
              </p:ext>
            </p:extLst>
          </p:nvPr>
        </p:nvGraphicFramePr>
        <p:xfrm>
          <a:off x="179512" y="908721"/>
          <a:ext cx="8424936" cy="5760483"/>
        </p:xfrm>
        <a:graphic>
          <a:graphicData uri="http://schemas.openxmlformats.org/drawingml/2006/table">
            <a:tbl>
              <a:tblPr/>
              <a:tblGrid>
                <a:gridCol w="4320480"/>
                <a:gridCol w="4104456"/>
              </a:tblGrid>
              <a:tr h="3961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战略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战略目标（四个维度、八个方面）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56566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SO1: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UMS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联合管理平台为核心平台，大力推进工业互联网（“智能制造” 、“智能制造解决方案”） 和民用物联网（“智能家居”、“车联网”）两大产业业务协同跨越式发展。</a:t>
                      </a:r>
                      <a:endParaRPr lang="zh-CN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….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SO2: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国际化深度拓展和品牌建设，完善营销渠道及市场开拓能力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….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7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SO3: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丰富产品结构，加强技术开发与创新，提升产品整体研发服务能力</a:t>
                      </a:r>
                      <a:endParaRPr lang="zh-CN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….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66">
                <a:tc rowSpan="4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SO4: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通过智能制造（信息化、自动化与精益化），提升制造能力和产品品质，增强客户的粘度</a:t>
                      </a:r>
                      <a:endParaRPr lang="zh-CN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….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row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SO5: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人才、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3POS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文化、系统建设。</a:t>
                      </a:r>
                    </a:p>
                    <a:p>
                      <a:pPr algn="l" fontAlgn="ctr">
                        <a:lnSpc>
                          <a:spcPct val="120000"/>
                        </a:lnSpc>
                      </a:pP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E1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E2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E3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….</a:t>
                      </a:r>
                      <a:endParaRPr lang="zh-CN" altLang="en-US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4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2" action="ppaction://hlinksldjump"/>
          </p:cNvPr>
          <p:cNvSpPr/>
          <p:nvPr/>
        </p:nvSpPr>
        <p:spPr>
          <a:xfrm flipH="1">
            <a:off x="223402" y="2490698"/>
            <a:ext cx="1972334" cy="405352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200" kern="0" dirty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第二部分</a:t>
            </a:r>
          </a:p>
        </p:txBody>
      </p:sp>
      <p:sp>
        <p:nvSpPr>
          <p:cNvPr id="6" name="MH_Entry_1">
            <a:hlinkClick r:id="rId2" action="ppaction://hlinksldjump"/>
          </p:cNvPr>
          <p:cNvSpPr/>
          <p:nvPr/>
        </p:nvSpPr>
        <p:spPr>
          <a:xfrm flipH="1">
            <a:off x="223402" y="2383500"/>
            <a:ext cx="6392940" cy="5838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20000"/>
                <a:lumOff val="8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19999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D4245"/>
                </a:solidFill>
                <a:latin typeface="微软雅黑" pitchFamily="34" charset="-122"/>
                <a:ea typeface="微软雅黑" pitchFamily="34" charset="-122"/>
              </a:rPr>
              <a:t>               战略部署</a:t>
            </a:r>
            <a:endParaRPr lang="en-US" altLang="zh-CN" sz="2800" b="1" dirty="0">
              <a:solidFill>
                <a:srgbClr val="3D424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3573016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BLM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方法，四大业务分别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将战略与战略目标转化为实施计划及相关的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，以及根据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预测公司未来绩效。</a:t>
            </a:r>
          </a:p>
        </p:txBody>
      </p:sp>
    </p:spTree>
    <p:extLst>
      <p:ext uri="{BB962C8B-B14F-4D97-AF65-F5344CB8AC3E}">
        <p14:creationId xmlns:p14="http://schemas.microsoft.com/office/powerpoint/2010/main" val="1850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7150917"/>
  <p:tag name="MH_LIBRARY" val="GRAPHIC"/>
  <p:tag name="MH_ORDER" val="Oval 7"/>
</p:tagLst>
</file>

<file path=ppt/theme/theme1.xml><?xml version="1.0" encoding="utf-8"?>
<a:theme xmlns:a="http://schemas.openxmlformats.org/drawingml/2006/main" name="厦门盈趣官方PPT模板V1.1（精简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厦门盈趣官方PPT模板V1.1（精简版）</Template>
  <TotalTime>34080</TotalTime>
  <Words>2133</Words>
  <Application>Microsoft Office PowerPoint</Application>
  <PresentationFormat>全屏显示(4:3)</PresentationFormat>
  <Paragraphs>500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厦门盈趣官方PPT模板V1.1（精简版）</vt:lpstr>
      <vt:lpstr>五年规划-××业务模块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逻辑7：战略目标（覆盖平衡积分卡四个维度、八个方面）</vt:lpstr>
      <vt:lpstr>PowerPoint 演示文稿</vt:lpstr>
      <vt:lpstr>为实现公司战略目标，基于平衡积分卡四个维度，制定了公司级关键绩效指标体系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778</cp:revision>
  <cp:lastPrinted>2019-04-25T00:26:52Z</cp:lastPrinted>
  <dcterms:created xsi:type="dcterms:W3CDTF">2015-09-25T03:50:27Z</dcterms:created>
  <dcterms:modified xsi:type="dcterms:W3CDTF">2019-04-29T14:10:29Z</dcterms:modified>
</cp:coreProperties>
</file>