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9" r:id="rId3"/>
    <p:sldId id="257" r:id="rId4"/>
    <p:sldId id="261" r:id="rId5"/>
    <p:sldId id="262" r:id="rId6"/>
    <p:sldId id="263" r:id="rId7"/>
    <p:sldId id="264" r:id="rId8"/>
    <p:sldId id="270"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4" r:id="rId28"/>
    <p:sldId id="290" r:id="rId29"/>
    <p:sldId id="291" r:id="rId30"/>
    <p:sldId id="292" r:id="rId31"/>
    <p:sldId id="293" r:id="rId3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74" y="5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80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BF927F-2254-454C-A3C1-DAFE87DA185D}" type="datetimeFigureOut">
              <a:rPr lang="id-ID" smtClean="0"/>
              <a:pPr/>
              <a:t>10/01/2014</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6BBD75-7D8B-4591-ABD7-40478EEE2C1C}" type="slidenum">
              <a:rPr lang="id-ID" smtClean="0"/>
              <a:pPr/>
              <a:t>‹#›</a:t>
            </a:fld>
            <a:endParaRPr lang="id-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63561-7E8E-43F7-B2B8-CB9D04AA64A5}" type="datetimeFigureOut">
              <a:rPr lang="id-ID" smtClean="0"/>
              <a:pPr/>
              <a:t>10/01/2014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2E34D-35DC-40FA-A52B-35C7E2FB1E1A}"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slide" Target="../slides/slide8.xml"/><Relationship Id="rId5" Type="http://schemas.openxmlformats.org/officeDocument/2006/relationships/audio" Target="../media/audio1.wav"/><Relationship Id="rId4" Type="http://schemas.openxmlformats.org/officeDocument/2006/relationships/slide" Target="../slides/slide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66D7CF-F976-4052-9048-F1CD4471C510}"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66D7CF-F976-4052-9048-F1CD4471C51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66D7CF-F976-4052-9048-F1CD4471C510}"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66D7CF-F976-4052-9048-F1CD4471C510}" type="slidenum">
              <a:rPr lang="id-ID" smtClean="0"/>
              <a:pPr/>
              <a:t>‹#›</a:t>
            </a:fld>
            <a:endParaRPr lang="id-ID"/>
          </a:p>
        </p:txBody>
      </p:sp>
      <p:sp>
        <p:nvSpPr>
          <p:cNvPr id="7" name="Rectangle 6"/>
          <p:cNvSpPr/>
          <p:nvPr userDrawn="1"/>
        </p:nvSpPr>
        <p:spPr>
          <a:xfrm>
            <a:off x="0" y="0"/>
            <a:ext cx="9144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8" name="Rectangle 7"/>
          <p:cNvSpPr/>
          <p:nvPr userDrawn="1"/>
        </p:nvSpPr>
        <p:spPr>
          <a:xfrm>
            <a:off x="0" y="0"/>
            <a:ext cx="9144000" cy="128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d-ID"/>
          </a:p>
        </p:txBody>
      </p:sp>
      <p:sp>
        <p:nvSpPr>
          <p:cNvPr id="9" name="Rectangle 8"/>
          <p:cNvSpPr/>
          <p:nvPr userDrawn="1"/>
        </p:nvSpPr>
        <p:spPr>
          <a:xfrm>
            <a:off x="214282" y="1500174"/>
            <a:ext cx="2714644"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b="1" dirty="0" smtClean="0">
                <a:latin typeface="Times New Roman" pitchFamily="18" charset="0"/>
                <a:cs typeface="Times New Roman" pitchFamily="18" charset="0"/>
              </a:rPr>
              <a:t>Pengertian ideologi</a:t>
            </a:r>
            <a:endParaRPr lang="id-ID" b="1" dirty="0">
              <a:latin typeface="Times New Roman" pitchFamily="18" charset="0"/>
              <a:cs typeface="Times New Roman" pitchFamily="18" charset="0"/>
            </a:endParaRPr>
          </a:p>
        </p:txBody>
      </p:sp>
      <p:sp>
        <p:nvSpPr>
          <p:cNvPr id="10" name="Rectangle 9"/>
          <p:cNvSpPr/>
          <p:nvPr userDrawn="1"/>
        </p:nvSpPr>
        <p:spPr>
          <a:xfrm>
            <a:off x="214282" y="4429132"/>
            <a:ext cx="2714644"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b="1" dirty="0" smtClean="0">
                <a:latin typeface="Times New Roman" pitchFamily="18" charset="0"/>
                <a:cs typeface="Times New Roman" pitchFamily="18" charset="0"/>
              </a:rPr>
              <a:t>Pancasila</a:t>
            </a:r>
            <a:r>
              <a:rPr lang="id-ID" b="1" baseline="0" dirty="0" smtClean="0">
                <a:latin typeface="Times New Roman" pitchFamily="18" charset="0"/>
                <a:cs typeface="Times New Roman" pitchFamily="18" charset="0"/>
              </a:rPr>
              <a:t> sebagai sumber nilai</a:t>
            </a:r>
            <a:endParaRPr lang="id-ID" b="1" dirty="0">
              <a:latin typeface="Times New Roman" pitchFamily="18" charset="0"/>
              <a:cs typeface="Times New Roman" pitchFamily="18" charset="0"/>
            </a:endParaRPr>
          </a:p>
        </p:txBody>
      </p:sp>
      <p:sp>
        <p:nvSpPr>
          <p:cNvPr id="11" name="Rectangle 10"/>
          <p:cNvSpPr/>
          <p:nvPr userDrawn="1"/>
        </p:nvSpPr>
        <p:spPr>
          <a:xfrm>
            <a:off x="214282" y="3571876"/>
            <a:ext cx="2714644"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b="1" dirty="0" smtClean="0">
                <a:latin typeface="Times New Roman" pitchFamily="18" charset="0"/>
                <a:cs typeface="Times New Roman" pitchFamily="18" charset="0"/>
              </a:rPr>
              <a:t>Pancasila</a:t>
            </a:r>
            <a:r>
              <a:rPr lang="id-ID" b="1" baseline="0" dirty="0" smtClean="0">
                <a:latin typeface="Times New Roman" pitchFamily="18" charset="0"/>
                <a:cs typeface="Times New Roman" pitchFamily="18" charset="0"/>
              </a:rPr>
              <a:t> sebagai sumber nilai</a:t>
            </a:r>
            <a:endParaRPr lang="id-ID" b="1" dirty="0">
              <a:latin typeface="Times New Roman" pitchFamily="18" charset="0"/>
              <a:cs typeface="Times New Roman" pitchFamily="18" charset="0"/>
            </a:endParaRPr>
          </a:p>
        </p:txBody>
      </p:sp>
      <p:sp>
        <p:nvSpPr>
          <p:cNvPr id="12" name="Rectangle 11"/>
          <p:cNvSpPr/>
          <p:nvPr userDrawn="1"/>
        </p:nvSpPr>
        <p:spPr>
          <a:xfrm>
            <a:off x="214282" y="2571744"/>
            <a:ext cx="2714644"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b="1" dirty="0" smtClean="0">
                <a:latin typeface="Times New Roman" pitchFamily="18" charset="0"/>
                <a:cs typeface="Times New Roman" pitchFamily="18" charset="0"/>
              </a:rPr>
              <a:t>Pancasila</a:t>
            </a:r>
            <a:r>
              <a:rPr lang="id-ID" b="1" baseline="0" dirty="0" smtClean="0">
                <a:latin typeface="Times New Roman" pitchFamily="18" charset="0"/>
                <a:cs typeface="Times New Roman" pitchFamily="18" charset="0"/>
              </a:rPr>
              <a:t> sebagai ideologi terbuka</a:t>
            </a:r>
            <a:endParaRPr lang="id-ID" b="1" dirty="0">
              <a:latin typeface="Times New Roman" pitchFamily="18" charset="0"/>
              <a:cs typeface="Times New Roman" pitchFamily="18" charset="0"/>
            </a:endParaRPr>
          </a:p>
        </p:txBody>
      </p:sp>
      <p:sp>
        <p:nvSpPr>
          <p:cNvPr id="13" name="Rectangle 12"/>
          <p:cNvSpPr/>
          <p:nvPr userDrawn="1"/>
        </p:nvSpPr>
        <p:spPr>
          <a:xfrm>
            <a:off x="214282" y="5357826"/>
            <a:ext cx="2714644"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b="1" dirty="0" smtClean="0">
                <a:latin typeface="Times New Roman" pitchFamily="18" charset="0"/>
                <a:cs typeface="Times New Roman" pitchFamily="18" charset="0"/>
              </a:rPr>
              <a:t>Sikap</a:t>
            </a:r>
            <a:r>
              <a:rPr lang="id-ID" b="1" baseline="0" dirty="0" smtClean="0">
                <a:latin typeface="Times New Roman" pitchFamily="18" charset="0"/>
                <a:cs typeface="Times New Roman" pitchFamily="18" charset="0"/>
              </a:rPr>
              <a:t> positif terhadap nilai-nilai pancasila</a:t>
            </a:r>
            <a:endParaRPr lang="id-ID" b="1" dirty="0">
              <a:latin typeface="Times New Roman" pitchFamily="18" charset="0"/>
              <a:cs typeface="Times New Roman" pitchFamily="18" charset="0"/>
            </a:endParaRPr>
          </a:p>
        </p:txBody>
      </p:sp>
      <p:sp>
        <p:nvSpPr>
          <p:cNvPr id="14" name="Rounded Rectangle 13"/>
          <p:cNvSpPr/>
          <p:nvPr userDrawn="1"/>
        </p:nvSpPr>
        <p:spPr>
          <a:xfrm>
            <a:off x="3214678" y="1500174"/>
            <a:ext cx="5643602" cy="50720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66D7CF-F976-4052-9048-F1CD4471C51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66D7CF-F976-4052-9048-F1CD4471C51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B66D7CF-F976-4052-9048-F1CD4471C51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66D7CF-F976-4052-9048-F1CD4471C51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B66D7CF-F976-4052-9048-F1CD4471C510}" type="slidenum">
              <a:rPr lang="id-ID" smtClean="0"/>
              <a:pPr/>
              <a:t>‹#›</a:t>
            </a:fld>
            <a:endParaRPr lang="id-ID"/>
          </a:p>
        </p:txBody>
      </p:sp>
      <p:sp>
        <p:nvSpPr>
          <p:cNvPr id="5" name="Rectangle 4"/>
          <p:cNvSpPr/>
          <p:nvPr userDrawn="1"/>
        </p:nvSpPr>
        <p:spPr>
          <a:xfrm>
            <a:off x="0" y="0"/>
            <a:ext cx="9144000" cy="15001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d-ID"/>
          </a:p>
        </p:txBody>
      </p:sp>
      <p:pic>
        <p:nvPicPr>
          <p:cNvPr id="6" name="Picture 5" descr="index.jpg"/>
          <p:cNvPicPr>
            <a:picLocks noChangeAspect="1"/>
          </p:cNvPicPr>
          <p:nvPr userDrawn="1"/>
        </p:nvPicPr>
        <p:blipFill>
          <a:blip r:embed="rId2"/>
          <a:stretch>
            <a:fillRect/>
          </a:stretch>
        </p:blipFill>
        <p:spPr>
          <a:xfrm>
            <a:off x="428597" y="142852"/>
            <a:ext cx="1428759" cy="128588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7" name="Rectangle 6"/>
          <p:cNvSpPr/>
          <p:nvPr userDrawn="1"/>
        </p:nvSpPr>
        <p:spPr>
          <a:xfrm>
            <a:off x="0" y="1500174"/>
            <a:ext cx="9144000" cy="5429288"/>
          </a:xfrm>
          <a:prstGeom prst="rect">
            <a:avLst/>
          </a:prstGeom>
          <a:blipFill>
            <a:blip r:embed="rId3"/>
            <a:stretch>
              <a:fillRect/>
            </a:stretch>
          </a:blipFill>
          <a:ln>
            <a:noFill/>
          </a:ln>
          <a:effectLst>
            <a:innerShdw blurRad="63500" dist="50800" dir="13500000">
              <a:prstClr val="black">
                <a:alpha val="50000"/>
              </a:prstClr>
            </a:inn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8" name="TextBox 7"/>
          <p:cNvSpPr txBox="1"/>
          <p:nvPr userDrawn="1"/>
        </p:nvSpPr>
        <p:spPr>
          <a:xfrm>
            <a:off x="2285984" y="357167"/>
            <a:ext cx="4801314" cy="923330"/>
          </a:xfrm>
          <a:prstGeom prst="rect">
            <a:avLst/>
          </a:prstGeom>
          <a:noFill/>
        </p:spPr>
        <p:txBody>
          <a:bodyPr wrap="square" rtlCol="0">
            <a:spAutoFit/>
          </a:bodyPr>
          <a:lstStyle/>
          <a:p>
            <a:r>
              <a:rPr lang="id-ID" b="1" dirty="0" smtClean="0">
                <a:latin typeface="Times New Roman" pitchFamily="18" charset="0"/>
                <a:cs typeface="Times New Roman" pitchFamily="18" charset="0"/>
              </a:rPr>
              <a:t>Media</a:t>
            </a:r>
            <a:r>
              <a:rPr lang="id-ID" b="1" baseline="0" dirty="0" smtClean="0">
                <a:latin typeface="Times New Roman" pitchFamily="18" charset="0"/>
                <a:cs typeface="Times New Roman" pitchFamily="18" charset="0"/>
              </a:rPr>
              <a:t> pembelajaran PPkn</a:t>
            </a:r>
            <a:endParaRPr lang="id-ID" sz="1800" b="1" kern="1200" baseline="0" dirty="0" smtClean="0">
              <a:solidFill>
                <a:schemeClr val="tx1"/>
              </a:solidFill>
              <a:latin typeface="+mn-lt"/>
              <a:ea typeface="+mn-ea"/>
              <a:cs typeface="+mn-cs"/>
            </a:endParaRPr>
          </a:p>
          <a:p>
            <a:r>
              <a:rPr lang="id-ID" sz="1800" b="1" kern="1200" baseline="0" dirty="0" smtClean="0">
                <a:solidFill>
                  <a:schemeClr val="tx1"/>
                </a:solidFill>
                <a:latin typeface="+mn-lt"/>
                <a:ea typeface="+mn-ea"/>
                <a:cs typeface="+mn-cs"/>
              </a:rPr>
              <a:t> </a:t>
            </a:r>
            <a:r>
              <a:rPr lang="id-ID" sz="1800" b="1" kern="1200" baseline="0" dirty="0" smtClean="0">
                <a:solidFill>
                  <a:schemeClr val="tx1"/>
                </a:solidFill>
                <a:latin typeface="Times New Roman" pitchFamily="18" charset="0"/>
                <a:ea typeface="+mn-ea"/>
                <a:cs typeface="Times New Roman" pitchFamily="18" charset="0"/>
              </a:rPr>
              <a:t>Pentingnya Daerah dalam Bingkai NKRI </a:t>
            </a:r>
            <a:r>
              <a:rPr lang="id-ID" sz="1800" kern="1200" baseline="0" dirty="0" smtClean="0">
                <a:solidFill>
                  <a:schemeClr val="tx1"/>
                </a:solidFill>
                <a:latin typeface="+mn-lt"/>
                <a:ea typeface="+mn-ea"/>
                <a:cs typeface="+mn-cs"/>
              </a:rPr>
              <a:t>	</a:t>
            </a:r>
          </a:p>
          <a:p>
            <a:endParaRPr lang="id-ID" b="0" baseline="0" dirty="0" smtClean="0">
              <a:latin typeface="Times New Roman" pitchFamily="18" charset="0"/>
              <a:cs typeface="Times New Roman" pitchFamily="18" charset="0"/>
            </a:endParaRPr>
          </a:p>
        </p:txBody>
      </p:sp>
      <p:sp>
        <p:nvSpPr>
          <p:cNvPr id="16" name="TextBox 15"/>
          <p:cNvSpPr txBox="1"/>
          <p:nvPr userDrawn="1"/>
        </p:nvSpPr>
        <p:spPr>
          <a:xfrm>
            <a:off x="-1500230" y="2643182"/>
            <a:ext cx="184731" cy="64633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b="1" dirty="0" smtClean="0">
              <a:latin typeface="Times New Roman" pitchFamily="18" charset="0"/>
              <a:cs typeface="Times New Roman" pitchFamily="18" charset="0"/>
            </a:endParaRPr>
          </a:p>
          <a:p>
            <a:endParaRPr lang="id-ID"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id-ID"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 name="Date Placeholder 4"/>
          <p:cNvSpPr>
            <a:spLocks noGrp="1"/>
          </p:cNvSpPr>
          <p:nvPr>
            <p:ph type="dt" sz="half" idx="10"/>
          </p:nvPr>
        </p:nvSpPr>
        <p:spPr/>
        <p:txBody>
          <a:bodyPr/>
          <a:lstStyle/>
          <a:p>
            <a:fld id="{E588413F-D19C-4B9F-9E26-6633913A56C7}" type="datetimeFigureOut">
              <a:rPr lang="id-ID" smtClean="0"/>
              <a:pPr/>
              <a:t>10/01/2014</a:t>
            </a:fld>
            <a:endParaRPr lang="id-ID" dirty="0"/>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66D7CF-F976-4052-9048-F1CD4471C510}" type="slidenum">
              <a:rPr lang="id-ID" smtClean="0"/>
              <a:pPr/>
              <a:t>‹#›</a:t>
            </a:fld>
            <a:endParaRPr lang="id-ID"/>
          </a:p>
        </p:txBody>
      </p:sp>
      <p:sp>
        <p:nvSpPr>
          <p:cNvPr id="13" name="Rounded Rectangle 12"/>
          <p:cNvSpPr/>
          <p:nvPr userDrawn="1"/>
        </p:nvSpPr>
        <p:spPr>
          <a:xfrm>
            <a:off x="3571868" y="1571612"/>
            <a:ext cx="5072098" cy="4929222"/>
          </a:xfrm>
          <a:prstGeom prst="roundRect">
            <a:avLst/>
          </a:prstGeom>
          <a:blipFill>
            <a:blip r:embed="rId2"/>
            <a:stretch>
              <a:fillRect/>
            </a:stretch>
          </a:blip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sp>
        <p:nvSpPr>
          <p:cNvPr id="14" name="Rectangle 13"/>
          <p:cNvSpPr/>
          <p:nvPr userDrawn="1"/>
        </p:nvSpPr>
        <p:spPr>
          <a:xfrm>
            <a:off x="428596" y="285728"/>
            <a:ext cx="8286808" cy="128588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d-ID" dirty="0"/>
          </a:p>
        </p:txBody>
      </p:sp>
      <p:sp>
        <p:nvSpPr>
          <p:cNvPr id="15" name="TextBox 14"/>
          <p:cNvSpPr txBox="1"/>
          <p:nvPr userDrawn="1"/>
        </p:nvSpPr>
        <p:spPr>
          <a:xfrm>
            <a:off x="2786050" y="500042"/>
            <a:ext cx="357190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id-ID" sz="2000" dirty="0" smtClean="0">
                <a:latin typeface="Times New Roman" pitchFamily="18" charset="0"/>
                <a:cs typeface="Times New Roman" pitchFamily="18" charset="0"/>
              </a:rPr>
              <a:t>Materi </a:t>
            </a:r>
            <a:endParaRPr lang="id-ID" sz="2000" dirty="0">
              <a:latin typeface="Times New Roman" pitchFamily="18" charset="0"/>
              <a:cs typeface="Times New Roman" pitchFamily="18" charset="0"/>
            </a:endParaRPr>
          </a:p>
        </p:txBody>
      </p:sp>
      <p:pic>
        <p:nvPicPr>
          <p:cNvPr id="16" name="Picture 15" descr="index.jpg"/>
          <p:cNvPicPr>
            <a:picLocks noChangeAspect="1"/>
          </p:cNvPicPr>
          <p:nvPr userDrawn="1"/>
        </p:nvPicPr>
        <p:blipFill>
          <a:blip r:embed="rId3"/>
          <a:stretch>
            <a:fillRect/>
          </a:stretch>
        </p:blipFill>
        <p:spPr>
          <a:xfrm>
            <a:off x="928661" y="357166"/>
            <a:ext cx="1214447" cy="92869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8" name="Round Diagonal Corner Rectangle 17">
            <a:hlinkClick r:id="rId4" action="ppaction://hlinksldjump">
              <a:snd r:embed="rId5" name="click.wav" builtIn="1"/>
            </a:hlinkClick>
          </p:cNvPr>
          <p:cNvSpPr/>
          <p:nvPr userDrawn="1"/>
        </p:nvSpPr>
        <p:spPr>
          <a:xfrm>
            <a:off x="500034" y="1714488"/>
            <a:ext cx="3000396" cy="1071570"/>
          </a:xfrm>
          <a:prstGeom prst="round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sv-SE" sz="1800" b="1" kern="1200" baseline="0" dirty="0" smtClean="0">
                <a:solidFill>
                  <a:schemeClr val="lt1"/>
                </a:solidFill>
                <a:latin typeface="Times New Roman" pitchFamily="18" charset="0"/>
                <a:ea typeface="+mn-ea"/>
                <a:cs typeface="Times New Roman" pitchFamily="18" charset="0"/>
              </a:rPr>
              <a:t>Karakteristik Daerah</a:t>
            </a:r>
            <a:r>
              <a:rPr lang="id-ID" sz="1800" b="1" kern="1200" baseline="0" dirty="0" smtClean="0">
                <a:solidFill>
                  <a:schemeClr val="lt1"/>
                </a:solidFill>
                <a:latin typeface="Times New Roman" pitchFamily="18" charset="0"/>
                <a:ea typeface="+mn-ea"/>
                <a:cs typeface="Times New Roman" pitchFamily="18" charset="0"/>
              </a:rPr>
              <a:t> </a:t>
            </a:r>
            <a:r>
              <a:rPr lang="sv-SE" sz="1800" b="1" kern="1200" baseline="0" dirty="0" smtClean="0">
                <a:solidFill>
                  <a:schemeClr val="lt1"/>
                </a:solidFill>
                <a:latin typeface="Times New Roman" pitchFamily="18" charset="0"/>
                <a:ea typeface="+mn-ea"/>
                <a:cs typeface="Times New Roman" pitchFamily="18" charset="0"/>
              </a:rPr>
              <a:t>Tempat Tinggal dalam</a:t>
            </a:r>
          </a:p>
          <a:p>
            <a:pPr algn="ctr"/>
            <a:r>
              <a:rPr lang="id-ID" sz="1800" b="1" kern="1200" baseline="0" dirty="0" smtClean="0">
                <a:solidFill>
                  <a:schemeClr val="lt1"/>
                </a:solidFill>
                <a:latin typeface="Times New Roman" pitchFamily="18" charset="0"/>
                <a:ea typeface="+mn-ea"/>
                <a:cs typeface="Times New Roman" pitchFamily="18" charset="0"/>
              </a:rPr>
              <a:t>Kerangka NKRI</a:t>
            </a:r>
            <a:endParaRPr lang="id-ID" b="1" dirty="0">
              <a:latin typeface="Times New Roman" pitchFamily="18" charset="0"/>
              <a:cs typeface="Times New Roman" pitchFamily="18" charset="0"/>
            </a:endParaRPr>
          </a:p>
        </p:txBody>
      </p:sp>
      <p:sp>
        <p:nvSpPr>
          <p:cNvPr id="19" name="Round Diagonal Corner Rectangle 18">
            <a:hlinkClick r:id="rId6" action="ppaction://hlinksldjump">
              <a:snd r:embed="rId5" name="click.wav" builtIn="1"/>
            </a:hlinkClick>
          </p:cNvPr>
          <p:cNvSpPr/>
          <p:nvPr userDrawn="1"/>
        </p:nvSpPr>
        <p:spPr>
          <a:xfrm>
            <a:off x="500034" y="3000372"/>
            <a:ext cx="3000396" cy="1071570"/>
          </a:xfrm>
          <a:prstGeom prst="round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d-ID" sz="1800" b="1" kern="1200" baseline="0" dirty="0" smtClean="0">
                <a:solidFill>
                  <a:schemeClr val="lt1"/>
                </a:solidFill>
                <a:latin typeface="Times New Roman" pitchFamily="18" charset="0"/>
                <a:ea typeface="+mn-ea"/>
                <a:cs typeface="Times New Roman" pitchFamily="18" charset="0"/>
              </a:rPr>
              <a:t>Arti Penting Daerah Tempat Tinggal dalam</a:t>
            </a:r>
          </a:p>
          <a:p>
            <a:pPr algn="ctr"/>
            <a:r>
              <a:rPr lang="id-ID" sz="1800" b="1" kern="1200" baseline="0" dirty="0" smtClean="0">
                <a:solidFill>
                  <a:schemeClr val="lt1"/>
                </a:solidFill>
                <a:latin typeface="Times New Roman" pitchFamily="18" charset="0"/>
                <a:ea typeface="+mn-ea"/>
                <a:cs typeface="Times New Roman" pitchFamily="18" charset="0"/>
              </a:rPr>
              <a:t>Kerangka NKRI</a:t>
            </a:r>
            <a:endParaRPr lang="id-ID" dirty="0">
              <a:latin typeface="Times New Roman" pitchFamily="18" charset="0"/>
              <a:cs typeface="Times New Roman"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id-ID"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8413F-D19C-4B9F-9E26-6633913A56C7}" type="datetimeFigureOut">
              <a:rPr lang="id-ID" smtClean="0"/>
              <a:pPr/>
              <a:t>10/01/2014</a:t>
            </a:fld>
            <a:endParaRPr lang="id-ID"/>
          </a:p>
        </p:txBody>
      </p:sp>
      <p:sp>
        <p:nvSpPr>
          <p:cNvPr id="6" name="Footer Placeholder 5"/>
          <p:cNvSpPr>
            <a:spLocks noGrp="1"/>
          </p:cNvSpPr>
          <p:nvPr>
            <p:ph type="ftr" sz="quarter" idx="11"/>
          </p:nvPr>
        </p:nvSpPr>
        <p:spPr/>
        <p:txBody>
          <a:bodyPr/>
          <a:lstStyle/>
          <a:p>
            <a:endParaRPr lang="id-ID" dirty="0"/>
          </a:p>
        </p:txBody>
      </p:sp>
      <p:sp>
        <p:nvSpPr>
          <p:cNvPr id="7" name="Slide Number Placeholder 6"/>
          <p:cNvSpPr>
            <a:spLocks noGrp="1"/>
          </p:cNvSpPr>
          <p:nvPr>
            <p:ph type="sldNum" sz="quarter" idx="12"/>
          </p:nvPr>
        </p:nvSpPr>
        <p:spPr/>
        <p:txBody>
          <a:bodyPr/>
          <a:lstStyle/>
          <a:p>
            <a:fld id="{AB66D7CF-F976-4052-9048-F1CD4471C51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9000" r="-8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8413F-D19C-4B9F-9E26-6633913A56C7}" type="datetimeFigureOut">
              <a:rPr lang="id-ID" smtClean="0"/>
              <a:pPr/>
              <a:t>10/01/2014</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6D7CF-F976-4052-9048-F1CD4471C510}"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audio" Target="../media/audio1.wav"/><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9.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slide" Target="slide20.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2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slide" Target="slide24.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2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2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slide" Target="slide26.xml"/><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28.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2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3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2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d-ID"/>
          </a:p>
        </p:txBody>
      </p:sp>
      <p:sp>
        <p:nvSpPr>
          <p:cNvPr id="3" name="Subtitle 2"/>
          <p:cNvSpPr>
            <a:spLocks noGrp="1"/>
          </p:cNvSpPr>
          <p:nvPr>
            <p:ph type="subTitle" idx="1"/>
          </p:nvPr>
        </p:nvSpPr>
        <p:spPr/>
        <p:txBody>
          <a:bodyPr/>
          <a:lstStyle/>
          <a:p>
            <a:endParaRPr lang="id-ID"/>
          </a:p>
        </p:txBody>
      </p:sp>
      <p:sp>
        <p:nvSpPr>
          <p:cNvPr id="4" name="Rectangle 3"/>
          <p:cNvSpPr/>
          <p:nvPr/>
        </p:nvSpPr>
        <p:spPr>
          <a:xfrm>
            <a:off x="0" y="0"/>
            <a:ext cx="9144000" cy="6858000"/>
          </a:xfrm>
          <a:prstGeom prst="rect">
            <a:avLst/>
          </a:prstGeom>
          <a:blipFill>
            <a:blip r:embed="rId3"/>
            <a:stretch>
              <a:fillRect/>
            </a:stretch>
          </a:blipFill>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5" name="TextBox 4"/>
          <p:cNvSpPr txBox="1"/>
          <p:nvPr/>
        </p:nvSpPr>
        <p:spPr>
          <a:xfrm>
            <a:off x="1785918" y="142852"/>
            <a:ext cx="492922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id-ID" dirty="0" smtClean="0"/>
          </a:p>
          <a:p>
            <a:pPr algn="ctr"/>
            <a:r>
              <a:rPr lang="id-ID" dirty="0" smtClean="0"/>
              <a:t> </a:t>
            </a:r>
            <a:r>
              <a:rPr lang="id-ID" b="1" dirty="0" smtClean="0">
                <a:latin typeface="Times New Roman" pitchFamily="18" charset="0"/>
                <a:cs typeface="Times New Roman" pitchFamily="18" charset="0"/>
              </a:rPr>
              <a:t>Pentingnya Daerah dalam Bingkai NKRI </a:t>
            </a:r>
            <a:r>
              <a:rPr lang="id-ID" dirty="0" smtClean="0"/>
              <a:t>	</a:t>
            </a:r>
          </a:p>
          <a:p>
            <a:endParaRPr lang="id-ID" b="1" dirty="0">
              <a:latin typeface="Times New Roman" pitchFamily="18" charset="0"/>
              <a:cs typeface="Times New Roman" pitchFamily="18" charset="0"/>
            </a:endParaRPr>
          </a:p>
        </p:txBody>
      </p:sp>
      <p:sp>
        <p:nvSpPr>
          <p:cNvPr id="6" name="TextBox 5"/>
          <p:cNvSpPr txBox="1"/>
          <p:nvPr/>
        </p:nvSpPr>
        <p:spPr>
          <a:xfrm>
            <a:off x="3571868" y="1000108"/>
            <a:ext cx="1881349" cy="369332"/>
          </a:xfrm>
          <a:prstGeom prst="rect">
            <a:avLst/>
          </a:prstGeom>
          <a:noFill/>
        </p:spPr>
        <p:txBody>
          <a:bodyPr wrap="square" rtlCol="0">
            <a:spAutoFit/>
          </a:bodyPr>
          <a:lstStyle/>
          <a:p>
            <a:r>
              <a:rPr lang="id-ID" b="1" dirty="0" smtClean="0">
                <a:solidFill>
                  <a:schemeClr val="bg1"/>
                </a:solidFill>
                <a:latin typeface="Times New Roman" pitchFamily="18" charset="0"/>
                <a:cs typeface="Times New Roman" pitchFamily="18" charset="0"/>
              </a:rPr>
              <a:t>Please wait..........</a:t>
            </a:r>
            <a:endParaRPr lang="id-ID" b="1" dirty="0">
              <a:solidFill>
                <a:schemeClr val="bg1"/>
              </a:solidFill>
              <a:latin typeface="Times New Roman" pitchFamily="18" charset="0"/>
              <a:cs typeface="Times New Roman" pitchFamily="18" charset="0"/>
            </a:endParaRPr>
          </a:p>
        </p:txBody>
      </p:sp>
      <p:sp>
        <p:nvSpPr>
          <p:cNvPr id="7" name="TextBox 6"/>
          <p:cNvSpPr txBox="1"/>
          <p:nvPr/>
        </p:nvSpPr>
        <p:spPr>
          <a:xfrm>
            <a:off x="-1785982" y="1428736"/>
            <a:ext cx="184731" cy="369332"/>
          </a:xfrm>
          <a:prstGeom prst="rect">
            <a:avLst/>
          </a:prstGeom>
          <a:noFill/>
        </p:spPr>
        <p:txBody>
          <a:bodyPr wrap="none" rtlCol="0">
            <a:spAutoFit/>
          </a:bodyPr>
          <a:lstStyle/>
          <a:p>
            <a:endParaRPr lang="id-ID" dirty="0"/>
          </a:p>
        </p:txBody>
      </p:sp>
      <p:sp>
        <p:nvSpPr>
          <p:cNvPr id="8" name="Rectangle 7"/>
          <p:cNvSpPr/>
          <p:nvPr/>
        </p:nvSpPr>
        <p:spPr>
          <a:xfrm>
            <a:off x="571472" y="1428736"/>
            <a:ext cx="8358246" cy="35719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a:p>
        </p:txBody>
      </p:sp>
      <p:sp>
        <p:nvSpPr>
          <p:cNvPr id="9" name="TextBox 8"/>
          <p:cNvSpPr txBox="1"/>
          <p:nvPr/>
        </p:nvSpPr>
        <p:spPr>
          <a:xfrm>
            <a:off x="285720" y="4714884"/>
            <a:ext cx="8481296"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id-ID" b="1" dirty="0" smtClean="0">
                <a:latin typeface="Times New Roman" pitchFamily="18" charset="0"/>
                <a:cs typeface="Times New Roman" pitchFamily="18" charset="0"/>
              </a:rPr>
              <a:t>PROGRAM STUDI PENDIDIKAN PANCASILA DAN KEWARGANEGARAAAN</a:t>
            </a:r>
          </a:p>
          <a:p>
            <a:pPr algn="ctr"/>
            <a:r>
              <a:rPr lang="id-ID" b="1" dirty="0" smtClean="0">
                <a:latin typeface="Times New Roman" pitchFamily="18" charset="0"/>
                <a:cs typeface="Times New Roman" pitchFamily="18" charset="0"/>
              </a:rPr>
              <a:t>FAKULTAS KEGURUAN DAN ILMU PENDIDIKAN</a:t>
            </a:r>
          </a:p>
          <a:p>
            <a:pPr algn="ctr"/>
            <a:r>
              <a:rPr lang="id-ID" b="1" dirty="0" smtClean="0">
                <a:latin typeface="Times New Roman" pitchFamily="18" charset="0"/>
                <a:cs typeface="Times New Roman" pitchFamily="18" charset="0"/>
              </a:rPr>
              <a:t>UNIVERSITAS AHMAD DAHLAN</a:t>
            </a:r>
          </a:p>
          <a:p>
            <a:pPr algn="ctr"/>
            <a:r>
              <a:rPr lang="id-ID" b="1" dirty="0" smtClean="0">
                <a:latin typeface="Times New Roman" pitchFamily="18" charset="0"/>
                <a:cs typeface="Times New Roman" pitchFamily="18" charset="0"/>
              </a:rPr>
              <a:t>2014</a:t>
            </a:r>
          </a:p>
          <a:p>
            <a:pPr algn="ctr"/>
            <a:r>
              <a:rPr lang="id-ID" b="1" dirty="0" smtClean="0">
                <a:latin typeface="Times New Roman" pitchFamily="18" charset="0"/>
                <a:cs typeface="Times New Roman" pitchFamily="18" charset="0"/>
              </a:rPr>
              <a:t>YOGYAKARTA </a:t>
            </a:r>
          </a:p>
          <a:p>
            <a:endParaRPr lang="id-ID"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14744" y="2643182"/>
            <a:ext cx="471490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it-IT" dirty="0" smtClean="0">
                <a:latin typeface="Times New Roman" pitchFamily="18" charset="0"/>
                <a:cs typeface="Times New Roman" pitchFamily="18" charset="0"/>
              </a:rPr>
              <a:t>Implementasi amanat konstitusi di atas diatur oleh peraturan</a:t>
            </a:r>
            <a:r>
              <a:rPr lang="id-ID" dirty="0" smtClean="0">
                <a:latin typeface="Times New Roman" pitchFamily="18" charset="0"/>
                <a:cs typeface="Times New Roman" pitchFamily="18" charset="0"/>
              </a:rPr>
              <a:t> perundang-undangan tentang pemerintahan daerah dan terakhir diatur</a:t>
            </a:r>
          </a:p>
          <a:p>
            <a:pPr algn="just"/>
            <a:r>
              <a:rPr lang="id-ID" dirty="0" smtClean="0">
                <a:latin typeface="Times New Roman" pitchFamily="18" charset="0"/>
                <a:cs typeface="Times New Roman" pitchFamily="18" charset="0"/>
              </a:rPr>
              <a:t>dalam UU No. 32 Tahun 2004 tentang Pemerintahan Daerah mengenai otonomi Daerah.</a:t>
            </a:r>
            <a:endParaRPr lang="id-ID"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86182" y="1785926"/>
            <a:ext cx="4786346" cy="452431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d-ID" dirty="0" smtClean="0">
                <a:latin typeface="Times New Roman" pitchFamily="18" charset="0"/>
                <a:cs typeface="Times New Roman" pitchFamily="18" charset="0"/>
              </a:rPr>
              <a:t>Undang-Undang Nomor 32 Tahun 2004 mengatur tentang berbagai</a:t>
            </a:r>
          </a:p>
          <a:p>
            <a:r>
              <a:rPr lang="id-ID" dirty="0" smtClean="0">
                <a:latin typeface="Times New Roman" pitchFamily="18" charset="0"/>
                <a:cs typeface="Times New Roman" pitchFamily="18" charset="0"/>
              </a:rPr>
              <a:t>hak yang dimiliki oleh pemerintah daerah, yaitu:</a:t>
            </a:r>
          </a:p>
          <a:p>
            <a:r>
              <a:rPr lang="id-ID" dirty="0" smtClean="0">
                <a:latin typeface="Times New Roman" pitchFamily="18" charset="0"/>
                <a:cs typeface="Times New Roman" pitchFamily="18" charset="0"/>
              </a:rPr>
              <a:t>1. mengatur dan mengurus sendiri urusan pemerintahan;</a:t>
            </a:r>
          </a:p>
          <a:p>
            <a:r>
              <a:rPr lang="id-ID" dirty="0" smtClean="0">
                <a:latin typeface="Times New Roman" pitchFamily="18" charset="0"/>
                <a:cs typeface="Times New Roman" pitchFamily="18" charset="0"/>
              </a:rPr>
              <a:t>2. memilih pimpinan daerah;</a:t>
            </a:r>
          </a:p>
          <a:p>
            <a:r>
              <a:rPr lang="id-ID" dirty="0" smtClean="0">
                <a:latin typeface="Times New Roman" pitchFamily="18" charset="0"/>
                <a:cs typeface="Times New Roman" pitchFamily="18" charset="0"/>
              </a:rPr>
              <a:t>3. mengelola aparatur daerah;</a:t>
            </a:r>
          </a:p>
          <a:p>
            <a:r>
              <a:rPr lang="id-ID" dirty="0" smtClean="0">
                <a:latin typeface="Times New Roman" pitchFamily="18" charset="0"/>
                <a:cs typeface="Times New Roman" pitchFamily="18" charset="0"/>
              </a:rPr>
              <a:t>4. mengelola kekayaan daerah;</a:t>
            </a:r>
          </a:p>
          <a:p>
            <a:r>
              <a:rPr lang="id-ID" dirty="0" smtClean="0">
                <a:latin typeface="Times New Roman" pitchFamily="18" charset="0"/>
                <a:cs typeface="Times New Roman" pitchFamily="18" charset="0"/>
              </a:rPr>
              <a:t>5. memungut pajak daerah dan retribusi daerah;</a:t>
            </a:r>
          </a:p>
          <a:p>
            <a:r>
              <a:rPr lang="id-ID" dirty="0" smtClean="0">
                <a:latin typeface="Times New Roman" pitchFamily="18" charset="0"/>
                <a:cs typeface="Times New Roman" pitchFamily="18" charset="0"/>
              </a:rPr>
              <a:t>6. mendapatkan bagi hasil dari pengelolaan sumber daya alam dan</a:t>
            </a:r>
          </a:p>
          <a:p>
            <a:r>
              <a:rPr lang="id-ID" dirty="0" smtClean="0">
                <a:latin typeface="Times New Roman" pitchFamily="18" charset="0"/>
                <a:cs typeface="Times New Roman" pitchFamily="18" charset="0"/>
              </a:rPr>
              <a:t>sumber daya lainnya yang ada di daerah;</a:t>
            </a:r>
          </a:p>
          <a:p>
            <a:r>
              <a:rPr lang="sv-SE" dirty="0" smtClean="0">
                <a:latin typeface="Times New Roman" pitchFamily="18" charset="0"/>
                <a:cs typeface="Times New Roman" pitchFamily="18" charset="0"/>
              </a:rPr>
              <a:t>7. mendapatkan sumber-sumber pendapatan lain yang sah; dan</a:t>
            </a:r>
          </a:p>
          <a:p>
            <a:r>
              <a:rPr lang="id-ID" dirty="0" smtClean="0">
                <a:latin typeface="Times New Roman" pitchFamily="18" charset="0"/>
                <a:cs typeface="Times New Roman" pitchFamily="18" charset="0"/>
              </a:rPr>
              <a:t>8. mendapatkan hak lainnya yang diatur dalam peraturan perundangundangan.</a:t>
            </a:r>
            <a:endParaRPr lang="id-ID"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86182" y="1928802"/>
            <a:ext cx="4643471" cy="42473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d-ID" dirty="0" smtClean="0">
                <a:latin typeface="Times New Roman" pitchFamily="18" charset="0"/>
                <a:cs typeface="Times New Roman" pitchFamily="18" charset="0"/>
              </a:rPr>
              <a:t>Pemerintah daerah juga memiliki beberapa kewajiban sebagai berikut:</a:t>
            </a:r>
          </a:p>
          <a:p>
            <a:r>
              <a:rPr lang="fi-FI" dirty="0" smtClean="0">
                <a:latin typeface="Times New Roman" pitchFamily="18" charset="0"/>
                <a:cs typeface="Times New Roman" pitchFamily="18" charset="0"/>
              </a:rPr>
              <a:t>1. melindungi masyarakat, menjaga persatuan dan kesatuan, kerukunan</a:t>
            </a:r>
          </a:p>
          <a:p>
            <a:r>
              <a:rPr lang="id-ID" dirty="0" smtClean="0">
                <a:latin typeface="Times New Roman" pitchFamily="18" charset="0"/>
                <a:cs typeface="Times New Roman" pitchFamily="18" charset="0"/>
              </a:rPr>
              <a:t>nasional serta keutuhan Negara Kesatuan Republik Indonesia;</a:t>
            </a:r>
          </a:p>
          <a:p>
            <a:r>
              <a:rPr lang="fi-FI" dirty="0" smtClean="0">
                <a:latin typeface="Times New Roman" pitchFamily="18" charset="0"/>
                <a:cs typeface="Times New Roman" pitchFamily="18" charset="0"/>
              </a:rPr>
              <a:t>2. meningkatkan kualitas kehidupan masyarakat;</a:t>
            </a:r>
          </a:p>
          <a:p>
            <a:r>
              <a:rPr lang="id-ID" dirty="0" smtClean="0">
                <a:latin typeface="Times New Roman" pitchFamily="18" charset="0"/>
                <a:cs typeface="Times New Roman" pitchFamily="18" charset="0"/>
              </a:rPr>
              <a:t>3. mengembangkan kehidupan demokrasi;</a:t>
            </a:r>
          </a:p>
          <a:p>
            <a:r>
              <a:rPr lang="id-ID" dirty="0" smtClean="0">
                <a:latin typeface="Times New Roman" pitchFamily="18" charset="0"/>
                <a:cs typeface="Times New Roman" pitchFamily="18" charset="0"/>
              </a:rPr>
              <a:t>4. mewujudkan keadilan dan pemerataan;</a:t>
            </a:r>
          </a:p>
          <a:p>
            <a:r>
              <a:rPr lang="id-ID" dirty="0" smtClean="0">
                <a:latin typeface="Times New Roman" pitchFamily="18" charset="0"/>
                <a:cs typeface="Times New Roman" pitchFamily="18" charset="0"/>
              </a:rPr>
              <a:t>5. meningkatkan pelayanan dasar pendidikan;</a:t>
            </a:r>
          </a:p>
          <a:p>
            <a:r>
              <a:rPr lang="fi-FI" dirty="0" smtClean="0">
                <a:latin typeface="Times New Roman" pitchFamily="18" charset="0"/>
                <a:cs typeface="Times New Roman" pitchFamily="18" charset="0"/>
              </a:rPr>
              <a:t>6. menyediakan fasilitas pelayanan kesehatan;</a:t>
            </a:r>
          </a:p>
          <a:p>
            <a:r>
              <a:rPr lang="id-ID" dirty="0" smtClean="0">
                <a:latin typeface="Times New Roman" pitchFamily="18" charset="0"/>
                <a:cs typeface="Times New Roman" pitchFamily="18" charset="0"/>
              </a:rPr>
              <a:t>7. menyediakan fasilitas sosial dan fasilitas pelayanan umum yang layak;</a:t>
            </a:r>
          </a:p>
          <a:p>
            <a:r>
              <a:rPr lang="nn-NO" dirty="0" smtClean="0">
                <a:latin typeface="Times New Roman" pitchFamily="18" charset="0"/>
                <a:cs typeface="Times New Roman" pitchFamily="18" charset="0"/>
              </a:rPr>
              <a:t>8. mengembangkan sistem jaminan sosial</a:t>
            </a:r>
            <a:r>
              <a:rPr lang="id-ID" dirty="0" smtClean="0">
                <a:latin typeface="Times New Roman" pitchFamily="18" charset="0"/>
                <a:cs typeface="Times New Roman" pitchFamily="18" charset="0"/>
              </a:rPr>
              <a:t>.</a:t>
            </a:r>
            <a:endParaRPr lang="id-ID"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57686" y="1857364"/>
            <a:ext cx="105067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d-ID" dirty="0" smtClean="0">
                <a:latin typeface="Times New Roman" pitchFamily="18" charset="0"/>
                <a:cs typeface="Times New Roman" pitchFamily="18" charset="0"/>
              </a:rPr>
              <a:t>Lanjutan</a:t>
            </a:r>
            <a:r>
              <a:rPr lang="id-ID" dirty="0" smtClean="0"/>
              <a:t> </a:t>
            </a:r>
            <a:endParaRPr lang="id-ID" dirty="0"/>
          </a:p>
        </p:txBody>
      </p:sp>
      <p:sp>
        <p:nvSpPr>
          <p:cNvPr id="6" name="TextBox 5"/>
          <p:cNvSpPr txBox="1"/>
          <p:nvPr/>
        </p:nvSpPr>
        <p:spPr>
          <a:xfrm>
            <a:off x="3857621" y="2571744"/>
            <a:ext cx="464347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d-ID" dirty="0" smtClean="0"/>
              <a:t>9. menyusun perencanaan dan tata ruang daerah;</a:t>
            </a:r>
          </a:p>
          <a:p>
            <a:r>
              <a:rPr lang="id-ID" dirty="0" smtClean="0"/>
              <a:t>10. mengembangkan sumber daya produktif di daerah;</a:t>
            </a:r>
          </a:p>
          <a:p>
            <a:r>
              <a:rPr lang="id-ID" dirty="0" smtClean="0"/>
              <a:t>11. melestarikan lingkungan hidup;</a:t>
            </a:r>
          </a:p>
          <a:p>
            <a:r>
              <a:rPr lang="id-ID" dirty="0" smtClean="0"/>
              <a:t>12. mengelola administrasi kependudukan;</a:t>
            </a:r>
          </a:p>
          <a:p>
            <a:r>
              <a:rPr lang="fi-FI" dirty="0" smtClean="0"/>
              <a:t>13. melestarikan nilai sosial budaya;</a:t>
            </a:r>
          </a:p>
          <a:p>
            <a:r>
              <a:rPr lang="id-ID" dirty="0" smtClean="0"/>
              <a:t>14. membentuk dan menerapkan peraturan perundang-undangan sesuaidengan kewenangannya; dan</a:t>
            </a:r>
          </a:p>
          <a:p>
            <a:r>
              <a:rPr lang="id-ID" dirty="0" smtClean="0"/>
              <a:t>15. kewajiban lain yang diatur dalam peraturan perundang-undangan.</a:t>
            </a:r>
            <a:endParaRPr lang="id-ID"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3306" y="2428868"/>
            <a:ext cx="4786346"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id-ID" dirty="0" smtClean="0">
                <a:latin typeface="Times New Roman" pitchFamily="18" charset="0"/>
                <a:cs typeface="Times New Roman" pitchFamily="18" charset="0"/>
              </a:rPr>
              <a:t>Otonomi daerah sejak diberlakukan tanggal 1</a:t>
            </a:r>
          </a:p>
          <a:p>
            <a:pPr algn="just"/>
            <a:r>
              <a:rPr lang="id-ID" dirty="0" smtClean="0">
                <a:latin typeface="Times New Roman" pitchFamily="18" charset="0"/>
                <a:cs typeface="Times New Roman" pitchFamily="18" charset="0"/>
              </a:rPr>
              <a:t>Januari 2001 banyak memperlihatkan hasil yang positif, yaitu:</a:t>
            </a:r>
          </a:p>
          <a:p>
            <a:pPr algn="just"/>
            <a:r>
              <a:rPr lang="id-ID" dirty="0" smtClean="0">
                <a:latin typeface="Times New Roman" pitchFamily="18" charset="0"/>
                <a:cs typeface="Times New Roman" pitchFamily="18" charset="0"/>
              </a:rPr>
              <a:t>a. makin giatnya pembangunan di daerah;</a:t>
            </a:r>
          </a:p>
          <a:p>
            <a:pPr algn="just"/>
            <a:r>
              <a:rPr lang="id-ID" dirty="0" smtClean="0">
                <a:latin typeface="Times New Roman" pitchFamily="18" charset="0"/>
                <a:cs typeface="Times New Roman" pitchFamily="18" charset="0"/>
              </a:rPr>
              <a:t>b. dilaksanakannya pemilihan kepala daerah langsung (pilkada) yang merupakan bentuk pelaksanaan demokrasi;</a:t>
            </a:r>
          </a:p>
          <a:p>
            <a:pPr algn="just"/>
            <a:r>
              <a:rPr lang="id-ID" dirty="0" smtClean="0">
                <a:latin typeface="Times New Roman" pitchFamily="18" charset="0"/>
                <a:cs typeface="Times New Roman" pitchFamily="18" charset="0"/>
              </a:rPr>
              <a:t>c. diundangnya investor dari dalam dan luar negeri untuk masuk ke daerah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14744" y="2071678"/>
            <a:ext cx="4857784"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d-ID" dirty="0" smtClean="0"/>
              <a:t>d. terjadinya pemerataan pembangunan sumber daya manusia (SDM) karena daerah dituntut memiliki SDM yang unggul; serta</a:t>
            </a:r>
          </a:p>
          <a:p>
            <a:r>
              <a:rPr lang="sv-SE" dirty="0" smtClean="0"/>
              <a:t>e. meningkatnya pendapatan daerah, terutama dari pajak, retribusi,</a:t>
            </a:r>
            <a:r>
              <a:rPr lang="id-ID" dirty="0" smtClean="0"/>
              <a:t> bea masuk, pengenaan tarif, dan bagi hasil bagi wilayah penghasil tambang.</a:t>
            </a:r>
          </a:p>
          <a:p>
            <a:endParaRPr lang="id-ID" dirty="0" smtClean="0"/>
          </a:p>
          <a:p>
            <a:r>
              <a:rPr lang="id-ID" dirty="0" smtClean="0"/>
              <a:t>Adapun yang diharapkan pemerintah dari kita semua sebagai warga negara adalah tidak memperburuk permasalahan, tetapi ikut serta</a:t>
            </a:r>
          </a:p>
          <a:p>
            <a:r>
              <a:rPr lang="id-ID" dirty="0" smtClean="0"/>
              <a:t>menyukseskan pelaksanaan otonomi daerah.</a:t>
            </a:r>
            <a:endParaRPr lang="id-ID" dirty="0"/>
          </a:p>
        </p:txBody>
      </p:sp>
      <p:sp>
        <p:nvSpPr>
          <p:cNvPr id="7" name="Notched Right Arrow 6">
            <a:hlinkClick r:id="rId2" action="ppaction://hlinksldjump">
              <a:snd r:embed="rId3" name="click.wav" builtIn="1"/>
            </a:hlinkClick>
          </p:cNvPr>
          <p:cNvSpPr/>
          <p:nvPr/>
        </p:nvSpPr>
        <p:spPr>
          <a:xfrm>
            <a:off x="1071538" y="6000768"/>
            <a:ext cx="857256" cy="500066"/>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p:cNvSpPr/>
          <p:nvPr/>
        </p:nvSpPr>
        <p:spPr>
          <a:xfrm>
            <a:off x="0" y="0"/>
            <a:ext cx="9144000" cy="13572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400" b="1" dirty="0" smtClean="0">
                <a:latin typeface="Times New Roman" pitchFamily="18" charset="0"/>
                <a:cs typeface="Times New Roman" pitchFamily="18" charset="0"/>
              </a:rPr>
              <a:t>Test</a:t>
            </a:r>
            <a:r>
              <a:rPr lang="id-ID" dirty="0" smtClean="0"/>
              <a:t> </a:t>
            </a:r>
            <a:endParaRPr lang="id-ID" dirty="0"/>
          </a:p>
        </p:txBody>
      </p:sp>
      <p:pic>
        <p:nvPicPr>
          <p:cNvPr id="6" name="Picture 5" descr="index.jpg"/>
          <p:cNvPicPr>
            <a:picLocks noChangeAspect="1"/>
          </p:cNvPicPr>
          <p:nvPr/>
        </p:nvPicPr>
        <p:blipFill>
          <a:blip r:embed="rId3"/>
          <a:stretch>
            <a:fillRect/>
          </a:stretch>
        </p:blipFill>
        <p:spPr>
          <a:xfrm>
            <a:off x="285720" y="142852"/>
            <a:ext cx="1080000" cy="108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p:cNvSpPr txBox="1"/>
          <p:nvPr/>
        </p:nvSpPr>
        <p:spPr>
          <a:xfrm>
            <a:off x="155642" y="1571612"/>
            <a:ext cx="8988358" cy="22467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marL="342900" indent="-342900">
              <a:buAutoNum type="arabicPeriod"/>
            </a:pPr>
            <a:r>
              <a:rPr lang="id-ID" sz="2000" dirty="0" smtClean="0">
                <a:latin typeface="Times New Roman" pitchFamily="18" charset="0"/>
                <a:cs typeface="Times New Roman" pitchFamily="18" charset="0"/>
              </a:rPr>
              <a:t>Dibawah ini Jumlah provinsi di Indonesia yang benar pada saat sekarang adalah....</a:t>
            </a:r>
          </a:p>
          <a:p>
            <a:pPr marL="342900" indent="-342900">
              <a:buAutoNum type="arabicPeriod"/>
            </a:pPr>
            <a:endParaRPr lang="id-ID" sz="2000" dirty="0" smtClean="0">
              <a:latin typeface="Times New Roman" pitchFamily="18" charset="0"/>
              <a:cs typeface="Times New Roman" pitchFamily="18" charset="0"/>
            </a:endParaRPr>
          </a:p>
          <a:p>
            <a:pPr marL="342900" indent="-342900"/>
            <a:endParaRPr lang="id-ID" sz="2000" dirty="0" smtClean="0">
              <a:latin typeface="Times New Roman" pitchFamily="18" charset="0"/>
              <a:cs typeface="Times New Roman" pitchFamily="18" charset="0"/>
            </a:endParaRPr>
          </a:p>
          <a:p>
            <a:pPr marL="342900" indent="-342900">
              <a:buAutoNum type="arabicPeriod"/>
            </a:pPr>
            <a:endParaRPr lang="id-ID" sz="2000" dirty="0" smtClean="0">
              <a:latin typeface="Times New Roman" pitchFamily="18" charset="0"/>
              <a:cs typeface="Times New Roman" pitchFamily="18" charset="0"/>
            </a:endParaRPr>
          </a:p>
          <a:p>
            <a:pPr marL="342900" indent="-342900"/>
            <a:endParaRPr lang="id-ID" sz="2000" dirty="0" smtClean="0">
              <a:latin typeface="Times New Roman" pitchFamily="18" charset="0"/>
              <a:cs typeface="Times New Roman" pitchFamily="18" charset="0"/>
            </a:endParaRPr>
          </a:p>
          <a:p>
            <a:pPr marL="342900" indent="-342900"/>
            <a:endParaRPr lang="id-ID" sz="2000" dirty="0" smtClean="0">
              <a:latin typeface="Times New Roman" pitchFamily="18" charset="0"/>
              <a:cs typeface="Times New Roman" pitchFamily="18" charset="0"/>
            </a:endParaRPr>
          </a:p>
          <a:p>
            <a:pPr marL="342900" indent="-342900"/>
            <a:endParaRPr lang="id-ID" sz="2000" dirty="0" smtClean="0">
              <a:latin typeface="Times New Roman" pitchFamily="18" charset="0"/>
              <a:cs typeface="Times New Roman" pitchFamily="18" charset="0"/>
            </a:endParaRPr>
          </a:p>
        </p:txBody>
      </p:sp>
      <p:sp>
        <p:nvSpPr>
          <p:cNvPr id="8" name="Rectangle 7">
            <a:hlinkClick r:id="rId4" action="ppaction://hlinksldjump">
              <a:snd r:embed="rId5" name="click.wav" builtIn="1"/>
            </a:hlinkClick>
          </p:cNvPr>
          <p:cNvSpPr/>
          <p:nvPr/>
        </p:nvSpPr>
        <p:spPr>
          <a:xfrm>
            <a:off x="285720" y="2214554"/>
            <a:ext cx="785818" cy="2143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r>
              <a:rPr lang="id-ID" dirty="0" smtClean="0">
                <a:latin typeface="Times New Roman" pitchFamily="18" charset="0"/>
                <a:cs typeface="Times New Roman" pitchFamily="18" charset="0"/>
              </a:rPr>
              <a:t>a.34</a:t>
            </a:r>
          </a:p>
        </p:txBody>
      </p:sp>
      <p:sp>
        <p:nvSpPr>
          <p:cNvPr id="9" name="Rectangle 8">
            <a:hlinkClick r:id="rId6" action="ppaction://hlinksldjump">
              <a:snd r:embed="rId5" name="click.wav" builtIn="1"/>
            </a:hlinkClick>
          </p:cNvPr>
          <p:cNvSpPr/>
          <p:nvPr/>
        </p:nvSpPr>
        <p:spPr>
          <a:xfrm>
            <a:off x="285720" y="2571744"/>
            <a:ext cx="785818" cy="2857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r>
              <a:rPr lang="id-ID" dirty="0" smtClean="0">
                <a:latin typeface="Times New Roman" pitchFamily="18" charset="0"/>
                <a:cs typeface="Times New Roman" pitchFamily="18" charset="0"/>
              </a:rPr>
              <a:t>b.33</a:t>
            </a:r>
          </a:p>
        </p:txBody>
      </p:sp>
      <p:sp>
        <p:nvSpPr>
          <p:cNvPr id="10" name="Rectangle 9">
            <a:hlinkClick r:id="rId6" action="ppaction://hlinksldjump">
              <a:snd r:embed="rId5" name="click.wav" builtIn="1"/>
            </a:hlinkClick>
          </p:cNvPr>
          <p:cNvSpPr/>
          <p:nvPr/>
        </p:nvSpPr>
        <p:spPr>
          <a:xfrm>
            <a:off x="285720" y="3000372"/>
            <a:ext cx="785818" cy="2143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r>
              <a:rPr lang="id-ID" dirty="0" smtClean="0">
                <a:latin typeface="Times New Roman" pitchFamily="18" charset="0"/>
                <a:cs typeface="Times New Roman" pitchFamily="18" charset="0"/>
              </a:rPr>
              <a:t>c.32</a:t>
            </a:r>
          </a:p>
        </p:txBody>
      </p:sp>
      <p:sp>
        <p:nvSpPr>
          <p:cNvPr id="11" name="Rectangle 10">
            <a:hlinkClick r:id="rId6" action="ppaction://hlinksldjump">
              <a:snd r:embed="rId5" name="click.wav" builtIn="1"/>
            </a:hlinkClick>
          </p:cNvPr>
          <p:cNvSpPr/>
          <p:nvPr/>
        </p:nvSpPr>
        <p:spPr>
          <a:xfrm>
            <a:off x="285720" y="3357562"/>
            <a:ext cx="785818" cy="2143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r>
              <a:rPr lang="id-ID" dirty="0" smtClean="0">
                <a:latin typeface="Times New Roman" pitchFamily="18" charset="0"/>
                <a:cs typeface="Times New Roman" pitchFamily="18" charset="0"/>
              </a:rPr>
              <a:t>d.35</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40" y="2000240"/>
            <a:ext cx="4275529"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800" dirty="0" smtClean="0">
                <a:latin typeface="Times New Roman" pitchFamily="18" charset="0"/>
                <a:cs typeface="Times New Roman" pitchFamily="18" charset="0"/>
              </a:rPr>
              <a:t>Selamat jawaban anda benar</a:t>
            </a:r>
            <a:endParaRPr lang="id-ID" sz="2800" dirty="0">
              <a:latin typeface="Times New Roman" pitchFamily="18" charset="0"/>
              <a:cs typeface="Times New Roman" pitchFamily="18" charset="0"/>
            </a:endParaRPr>
          </a:p>
        </p:txBody>
      </p:sp>
      <p:pic>
        <p:nvPicPr>
          <p:cNvPr id="3" name="Picture 2" descr="index 33.jpg">
            <a:hlinkClick r:id="rId2" action="ppaction://hlinksldjump">
              <a:snd r:embed="rId3" name="click.wav" builtIn="1"/>
            </a:hlinkClick>
          </p:cNvPr>
          <p:cNvPicPr>
            <a:picLocks noChangeAspect="1"/>
          </p:cNvPicPr>
          <p:nvPr/>
        </p:nvPicPr>
        <p:blipFill>
          <a:blip r:embed="rId4"/>
          <a:stretch>
            <a:fillRect/>
          </a:stretch>
        </p:blipFill>
        <p:spPr>
          <a:xfrm>
            <a:off x="7215206" y="2786058"/>
            <a:ext cx="1524000" cy="85723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6182" y="1785926"/>
            <a:ext cx="4225063"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d-ID" sz="2800" dirty="0" smtClean="0">
                <a:latin typeface="Times New Roman" pitchFamily="18" charset="0"/>
                <a:cs typeface="Times New Roman" pitchFamily="18" charset="0"/>
              </a:rPr>
              <a:t>Jawaban anda tidak tepat</a:t>
            </a:r>
            <a:endParaRPr lang="id-ID" sz="2800" dirty="0">
              <a:latin typeface="Times New Roman" pitchFamily="18" charset="0"/>
              <a:cs typeface="Times New Roman" pitchFamily="18" charset="0"/>
            </a:endParaRPr>
          </a:p>
        </p:txBody>
      </p:sp>
      <p:pic>
        <p:nvPicPr>
          <p:cNvPr id="3" name="Picture 2" descr="BackToTopArrow.png">
            <a:hlinkClick r:id="rId2" action="ppaction://hlinksldjump"/>
          </p:cNvPr>
          <p:cNvPicPr>
            <a:picLocks noChangeAspect="1"/>
          </p:cNvPicPr>
          <p:nvPr/>
        </p:nvPicPr>
        <p:blipFill>
          <a:blip r:embed="rId3" cstate="print"/>
          <a:stretch>
            <a:fillRect/>
          </a:stretch>
        </p:blipFill>
        <p:spPr>
          <a:xfrm>
            <a:off x="7643834" y="5786454"/>
            <a:ext cx="1285884" cy="107154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d-ID"/>
          </a:p>
        </p:txBody>
      </p:sp>
      <p:sp>
        <p:nvSpPr>
          <p:cNvPr id="3" name="Subtitle 2"/>
          <p:cNvSpPr>
            <a:spLocks noGrp="1"/>
          </p:cNvSpPr>
          <p:nvPr>
            <p:ph type="subTitle" idx="1"/>
          </p:nvPr>
        </p:nvSpPr>
        <p:spPr/>
        <p:txBody>
          <a:bodyPr/>
          <a:lstStyle/>
          <a:p>
            <a:endParaRPr lang="id-ID"/>
          </a:p>
        </p:txBody>
      </p:sp>
      <p:sp>
        <p:nvSpPr>
          <p:cNvPr id="4" name="Rectangle 3"/>
          <p:cNvSpPr/>
          <p:nvPr/>
        </p:nvSpPr>
        <p:spPr>
          <a:xfrm>
            <a:off x="0" y="0"/>
            <a:ext cx="9144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428596" y="1285860"/>
            <a:ext cx="7830990" cy="28623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000" dirty="0" smtClean="0">
                <a:latin typeface="Times New Roman" pitchFamily="18" charset="0"/>
                <a:cs typeface="Times New Roman" pitchFamily="18" charset="0"/>
              </a:rPr>
              <a:t>2.Dibawah ini yang merupakan hasil positif dari Otonomi Daerah, </a:t>
            </a:r>
            <a:r>
              <a:rPr lang="id-ID" sz="2000" i="1" dirty="0" smtClean="0">
                <a:latin typeface="Times New Roman" pitchFamily="18" charset="0"/>
                <a:cs typeface="Times New Roman" pitchFamily="18" charset="0"/>
              </a:rPr>
              <a:t>Kecuali</a:t>
            </a:r>
          </a:p>
          <a:p>
            <a:endParaRPr lang="id-ID" sz="2000" i="1" dirty="0" smtClean="0">
              <a:latin typeface="Times New Roman" pitchFamily="18" charset="0"/>
              <a:cs typeface="Times New Roman" pitchFamily="18" charset="0"/>
            </a:endParaRPr>
          </a:p>
          <a:p>
            <a:endParaRPr lang="id-ID" sz="2000" i="1" dirty="0" smtClean="0">
              <a:latin typeface="Times New Roman" pitchFamily="18" charset="0"/>
              <a:cs typeface="Times New Roman" pitchFamily="18" charset="0"/>
            </a:endParaRPr>
          </a:p>
          <a:p>
            <a:endParaRPr lang="id-ID" sz="2000" i="1" dirty="0" smtClean="0">
              <a:latin typeface="Times New Roman" pitchFamily="18" charset="0"/>
              <a:cs typeface="Times New Roman" pitchFamily="18" charset="0"/>
            </a:endParaRPr>
          </a:p>
          <a:p>
            <a:endParaRPr lang="id-ID" sz="2000" i="1" dirty="0" smtClean="0">
              <a:latin typeface="Times New Roman" pitchFamily="18" charset="0"/>
              <a:cs typeface="Times New Roman" pitchFamily="18" charset="0"/>
            </a:endParaRPr>
          </a:p>
          <a:p>
            <a:endParaRPr lang="id-ID" sz="2000" i="1" dirty="0" smtClean="0">
              <a:latin typeface="Times New Roman" pitchFamily="18" charset="0"/>
              <a:cs typeface="Times New Roman" pitchFamily="18" charset="0"/>
            </a:endParaRPr>
          </a:p>
          <a:p>
            <a:endParaRPr lang="id-ID" sz="2000" i="1" dirty="0" smtClean="0">
              <a:latin typeface="Times New Roman" pitchFamily="18" charset="0"/>
              <a:cs typeface="Times New Roman" pitchFamily="18" charset="0"/>
            </a:endParaRPr>
          </a:p>
          <a:p>
            <a:endParaRPr lang="id-ID" sz="2000" i="1" dirty="0" smtClean="0">
              <a:latin typeface="Times New Roman" pitchFamily="18" charset="0"/>
              <a:cs typeface="Times New Roman" pitchFamily="18" charset="0"/>
            </a:endParaRPr>
          </a:p>
          <a:p>
            <a:endParaRPr lang="id-ID" sz="2000" i="1" dirty="0" smtClean="0">
              <a:latin typeface="Times New Roman" pitchFamily="18" charset="0"/>
              <a:cs typeface="Times New Roman" pitchFamily="18" charset="0"/>
            </a:endParaRPr>
          </a:p>
        </p:txBody>
      </p:sp>
      <p:sp>
        <p:nvSpPr>
          <p:cNvPr id="6" name="Rectangle 5">
            <a:hlinkClick r:id="rId3" action="ppaction://hlinksldjump"/>
          </p:cNvPr>
          <p:cNvSpPr/>
          <p:nvPr/>
        </p:nvSpPr>
        <p:spPr>
          <a:xfrm>
            <a:off x="500034" y="1714488"/>
            <a:ext cx="4214842" cy="5000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457200" indent="-457200"/>
            <a:r>
              <a:rPr lang="id-ID" dirty="0" smtClean="0">
                <a:latin typeface="Times New Roman" pitchFamily="18" charset="0"/>
                <a:cs typeface="Times New Roman" pitchFamily="18" charset="0"/>
              </a:rPr>
              <a:t>a.makin giatnya pembangunan di daerah</a:t>
            </a:r>
          </a:p>
        </p:txBody>
      </p:sp>
      <p:sp>
        <p:nvSpPr>
          <p:cNvPr id="7" name="Rectangle 6">
            <a:hlinkClick r:id="rId3" action="ppaction://hlinksldjump"/>
          </p:cNvPr>
          <p:cNvSpPr/>
          <p:nvPr/>
        </p:nvSpPr>
        <p:spPr>
          <a:xfrm>
            <a:off x="500034" y="2285992"/>
            <a:ext cx="7643866" cy="57150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457200" indent="-457200"/>
            <a:r>
              <a:rPr lang="id-ID" dirty="0" smtClean="0">
                <a:latin typeface="Times New Roman" pitchFamily="18" charset="0"/>
                <a:cs typeface="Times New Roman" pitchFamily="18" charset="0"/>
              </a:rPr>
              <a:t>b.dilaksanakannya pemilihan kepala daerah langsung (pilkada) yang</a:t>
            </a:r>
          </a:p>
          <a:p>
            <a:pPr marL="457200" indent="-457200"/>
            <a:r>
              <a:rPr lang="id-ID" dirty="0" smtClean="0">
                <a:latin typeface="Times New Roman" pitchFamily="18" charset="0"/>
                <a:cs typeface="Times New Roman" pitchFamily="18" charset="0"/>
              </a:rPr>
              <a:t> merupakan bentuk pelaksanaan demokrasi.</a:t>
            </a:r>
          </a:p>
        </p:txBody>
      </p:sp>
      <p:sp>
        <p:nvSpPr>
          <p:cNvPr id="8" name="Rectangle 7">
            <a:hlinkClick r:id="rId3" action="ppaction://hlinksldjump">
              <a:snd r:embed="rId4" name="click.wav" builtIn="1"/>
            </a:hlinkClick>
          </p:cNvPr>
          <p:cNvSpPr/>
          <p:nvPr/>
        </p:nvSpPr>
        <p:spPr>
          <a:xfrm>
            <a:off x="500034" y="2928934"/>
            <a:ext cx="7643866" cy="57150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latin typeface="Times New Roman" pitchFamily="18" charset="0"/>
                <a:cs typeface="Times New Roman" pitchFamily="18" charset="0"/>
              </a:rPr>
              <a:t>c.terjadinya pemerataan pembangunan sumber daya manusia (SDM)</a:t>
            </a:r>
          </a:p>
          <a:p>
            <a:r>
              <a:rPr lang="id-ID" dirty="0" smtClean="0">
                <a:latin typeface="Times New Roman" pitchFamily="18" charset="0"/>
                <a:cs typeface="Times New Roman" pitchFamily="18" charset="0"/>
              </a:rPr>
              <a:t>karena daerah dituntut memiliki SDM yang unggul</a:t>
            </a:r>
          </a:p>
        </p:txBody>
      </p:sp>
      <p:sp>
        <p:nvSpPr>
          <p:cNvPr id="9" name="Rectangle 8">
            <a:hlinkClick r:id="rId5" action="ppaction://hlinksldjump">
              <a:snd r:embed="rId4" name="click.wav" builtIn="1"/>
            </a:hlinkClick>
          </p:cNvPr>
          <p:cNvSpPr/>
          <p:nvPr/>
        </p:nvSpPr>
        <p:spPr>
          <a:xfrm>
            <a:off x="500034" y="3643314"/>
            <a:ext cx="4000528" cy="5000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dirty="0" smtClean="0">
                <a:latin typeface="Times New Roman" pitchFamily="18" charset="0"/>
                <a:cs typeface="Times New Roman" pitchFamily="18" charset="0"/>
              </a:rPr>
              <a:t>d. terhambatnya perekonomian daerah</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p:cNvPr>
          <p:cNvSpPr txBox="1"/>
          <p:nvPr/>
        </p:nvSpPr>
        <p:spPr>
          <a:xfrm>
            <a:off x="1000100" y="2071678"/>
            <a:ext cx="1428760" cy="677108"/>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id-ID" sz="2000" b="1" dirty="0" smtClean="0">
                <a:latin typeface="Times New Roman" pitchFamily="18" charset="0"/>
                <a:cs typeface="Times New Roman" pitchFamily="18" charset="0"/>
              </a:rPr>
              <a:t>PROFIL</a:t>
            </a:r>
            <a:r>
              <a:rPr lang="id-ID" dirty="0" smtClean="0"/>
              <a:t> </a:t>
            </a:r>
          </a:p>
          <a:p>
            <a:pPr algn="ctr"/>
            <a:endParaRPr lang="id-ID" dirty="0"/>
          </a:p>
        </p:txBody>
      </p:sp>
      <p:sp>
        <p:nvSpPr>
          <p:cNvPr id="6" name="TextBox 5">
            <a:hlinkClick r:id="rId3" action="ppaction://hlinksldjump"/>
          </p:cNvPr>
          <p:cNvSpPr txBox="1"/>
          <p:nvPr/>
        </p:nvSpPr>
        <p:spPr>
          <a:xfrm>
            <a:off x="6715140" y="2071678"/>
            <a:ext cx="1214446" cy="707886"/>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id-ID" sz="2000" b="1" dirty="0" smtClean="0">
                <a:latin typeface="Times New Roman" pitchFamily="18" charset="0"/>
                <a:cs typeface="Times New Roman" pitchFamily="18" charset="0"/>
              </a:rPr>
              <a:t>MATERI</a:t>
            </a:r>
          </a:p>
          <a:p>
            <a:endParaRPr lang="id-ID" sz="2000" b="1" dirty="0">
              <a:latin typeface="Times New Roman" pitchFamily="18" charset="0"/>
              <a:cs typeface="Times New Roman" pitchFamily="18" charset="0"/>
            </a:endParaRPr>
          </a:p>
        </p:txBody>
      </p:sp>
      <p:sp>
        <p:nvSpPr>
          <p:cNvPr id="7" name="TextBox 6">
            <a:hlinkClick r:id="rId4" action="ppaction://hlinksldjump">
              <a:snd r:embed="rId5" name="click.wav" builtIn="1"/>
            </a:hlinkClick>
          </p:cNvPr>
          <p:cNvSpPr txBox="1"/>
          <p:nvPr/>
        </p:nvSpPr>
        <p:spPr>
          <a:xfrm>
            <a:off x="3929058" y="4929198"/>
            <a:ext cx="1357322"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id-ID" sz="2000" b="1" dirty="0" smtClean="0">
                <a:latin typeface="Times New Roman" pitchFamily="18" charset="0"/>
                <a:cs typeface="Times New Roman" pitchFamily="18" charset="0"/>
              </a:rPr>
              <a:t>TEST</a:t>
            </a:r>
            <a:endParaRPr lang="id-ID"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57364"/>
            <a:ext cx="4857784"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d-ID" sz="2800" dirty="0" smtClean="0">
                <a:latin typeface="Times New Roman" pitchFamily="18" charset="0"/>
                <a:cs typeface="Times New Roman" pitchFamily="18" charset="0"/>
              </a:rPr>
              <a:t>Selamat jawaban anda benar</a:t>
            </a:r>
            <a:endParaRPr lang="id-ID" sz="2800" dirty="0">
              <a:latin typeface="Times New Roman" pitchFamily="18" charset="0"/>
              <a:cs typeface="Times New Roman" pitchFamily="18" charset="0"/>
            </a:endParaRPr>
          </a:p>
        </p:txBody>
      </p:sp>
      <p:pic>
        <p:nvPicPr>
          <p:cNvPr id="4" name="Picture 3" descr="index 33.jpg">
            <a:hlinkClick r:id="rId2" action="ppaction://hlinksldjump">
              <a:snd r:embed="rId3" name="click.wav" builtIn="1"/>
            </a:hlinkClick>
          </p:cNvPr>
          <p:cNvPicPr>
            <a:picLocks noChangeAspect="1"/>
          </p:cNvPicPr>
          <p:nvPr/>
        </p:nvPicPr>
        <p:blipFill>
          <a:blip r:embed="rId4"/>
          <a:stretch>
            <a:fillRect/>
          </a:stretch>
        </p:blipFill>
        <p:spPr>
          <a:xfrm>
            <a:off x="7215206" y="2786058"/>
            <a:ext cx="1524000" cy="85723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857364"/>
            <a:ext cx="387317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400" b="1" dirty="0" smtClean="0">
                <a:latin typeface="Times New Roman" pitchFamily="18" charset="0"/>
                <a:cs typeface="Times New Roman" pitchFamily="18" charset="0"/>
              </a:rPr>
              <a:t>Jawaban anda kurang tepat</a:t>
            </a:r>
            <a:endParaRPr lang="id-ID" sz="2400" b="1" dirty="0">
              <a:latin typeface="Times New Roman" pitchFamily="18" charset="0"/>
              <a:cs typeface="Times New Roman" pitchFamily="18" charset="0"/>
            </a:endParaRPr>
          </a:p>
        </p:txBody>
      </p:sp>
      <p:pic>
        <p:nvPicPr>
          <p:cNvPr id="3" name="Picture 2" descr="BackToTopArrow.png">
            <a:hlinkClick r:id="rId2" action="ppaction://hlinksldjump">
              <a:snd r:embed="rId3" name="click.wav" builtIn="1"/>
            </a:hlinkClick>
          </p:cNvPr>
          <p:cNvPicPr>
            <a:picLocks noChangeAspect="1"/>
          </p:cNvPicPr>
          <p:nvPr/>
        </p:nvPicPr>
        <p:blipFill>
          <a:blip r:embed="rId4" cstate="print"/>
          <a:stretch>
            <a:fillRect/>
          </a:stretch>
        </p:blipFill>
        <p:spPr>
          <a:xfrm>
            <a:off x="7643834" y="5786454"/>
            <a:ext cx="1285884" cy="107154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a:blipFill>
            <a:blip r:embed="rId2"/>
            <a:stretch>
              <a:fillRect/>
            </a:stretch>
          </a:blipFill>
        </p:spPr>
        <p:txBody>
          <a:bodyPr>
            <a:normAutofit/>
          </a:bodyPr>
          <a:lstStyle/>
          <a:p>
            <a:pPr algn="l"/>
            <a:endParaRPr lang="id-ID" sz="2400" dirty="0"/>
          </a:p>
        </p:txBody>
      </p:sp>
      <p:sp>
        <p:nvSpPr>
          <p:cNvPr id="4" name="TextBox 3"/>
          <p:cNvSpPr txBox="1"/>
          <p:nvPr/>
        </p:nvSpPr>
        <p:spPr>
          <a:xfrm>
            <a:off x="214282" y="500042"/>
            <a:ext cx="8943474" cy="37856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400" dirty="0" smtClean="0">
                <a:latin typeface="Times New Roman" pitchFamily="18" charset="0"/>
                <a:cs typeface="Times New Roman" pitchFamily="18" charset="0"/>
              </a:rPr>
              <a:t>3. Dibawah ini yang merupakan kewajiban Pemerintah daerah adalah...</a:t>
            </a:r>
          </a:p>
          <a:p>
            <a:endParaRPr lang="id-ID" sz="2400" dirty="0" smtClean="0">
              <a:latin typeface="Times New Roman" pitchFamily="18" charset="0"/>
              <a:cs typeface="Times New Roman" pitchFamily="18" charset="0"/>
            </a:endParaRPr>
          </a:p>
          <a:p>
            <a:endParaRPr lang="id-ID" sz="2400" dirty="0" smtClean="0">
              <a:latin typeface="Times New Roman" pitchFamily="18" charset="0"/>
              <a:cs typeface="Times New Roman" pitchFamily="18" charset="0"/>
            </a:endParaRPr>
          </a:p>
          <a:p>
            <a:endParaRPr lang="id-ID" sz="2400" dirty="0" smtClean="0">
              <a:latin typeface="Times New Roman" pitchFamily="18" charset="0"/>
              <a:cs typeface="Times New Roman" pitchFamily="18" charset="0"/>
            </a:endParaRPr>
          </a:p>
          <a:p>
            <a:endParaRPr lang="id-ID" sz="24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
            </a:r>
            <a:br>
              <a:rPr lang="id-ID" sz="2400" dirty="0" smtClean="0">
                <a:latin typeface="Times New Roman" pitchFamily="18" charset="0"/>
                <a:cs typeface="Times New Roman" pitchFamily="18" charset="0"/>
              </a:rPr>
            </a:br>
            <a:r>
              <a:rPr lang="id-ID" sz="2400" dirty="0" smtClean="0">
                <a:latin typeface="Times New Roman" pitchFamily="18" charset="0"/>
                <a:cs typeface="Times New Roman" pitchFamily="18" charset="0"/>
              </a:rPr>
              <a:t/>
            </a:r>
            <a:br>
              <a:rPr lang="id-ID" sz="2400" dirty="0" smtClean="0">
                <a:latin typeface="Times New Roman" pitchFamily="18" charset="0"/>
                <a:cs typeface="Times New Roman" pitchFamily="18" charset="0"/>
              </a:rPr>
            </a:br>
            <a:r>
              <a:rPr lang="id-ID" sz="2400" dirty="0" smtClean="0">
                <a:latin typeface="Times New Roman" pitchFamily="18" charset="0"/>
                <a:cs typeface="Times New Roman" pitchFamily="18" charset="0"/>
              </a:rPr>
              <a:t/>
            </a:r>
            <a:br>
              <a:rPr lang="id-ID" sz="2400" dirty="0" smtClean="0">
                <a:latin typeface="Times New Roman" pitchFamily="18" charset="0"/>
                <a:cs typeface="Times New Roman" pitchFamily="18" charset="0"/>
              </a:rPr>
            </a:br>
            <a:endParaRPr lang="id-ID" sz="2400" dirty="0" smtClean="0">
              <a:latin typeface="Times New Roman" pitchFamily="18" charset="0"/>
              <a:cs typeface="Times New Roman" pitchFamily="18" charset="0"/>
            </a:endParaRPr>
          </a:p>
          <a:p>
            <a:endParaRPr lang="id-ID" sz="2400" dirty="0">
              <a:latin typeface="Times New Roman" pitchFamily="18" charset="0"/>
              <a:cs typeface="Times New Roman" pitchFamily="18" charset="0"/>
            </a:endParaRPr>
          </a:p>
        </p:txBody>
      </p:sp>
      <p:sp>
        <p:nvSpPr>
          <p:cNvPr id="5" name="Rectangle 4">
            <a:hlinkClick r:id="rId3" action="ppaction://hlinksldjump">
              <a:snd r:embed="rId4" name="click.wav" builtIn="1"/>
            </a:hlinkClick>
          </p:cNvPr>
          <p:cNvSpPr/>
          <p:nvPr/>
        </p:nvSpPr>
        <p:spPr>
          <a:xfrm>
            <a:off x="357158" y="1142984"/>
            <a:ext cx="4929222" cy="4286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latin typeface="Times New Roman" pitchFamily="18" charset="0"/>
                <a:cs typeface="Times New Roman" pitchFamily="18" charset="0"/>
              </a:rPr>
              <a:t>a. mengembangkan sistem jaminan sosial</a:t>
            </a:r>
            <a:endParaRPr lang="id-ID" dirty="0"/>
          </a:p>
        </p:txBody>
      </p:sp>
      <p:sp>
        <p:nvSpPr>
          <p:cNvPr id="6" name="Rectangle 5">
            <a:hlinkClick r:id="rId5" action="ppaction://hlinksldjump">
              <a:snd r:embed="rId4" name="click.wav" builtIn="1"/>
            </a:hlinkClick>
          </p:cNvPr>
          <p:cNvSpPr/>
          <p:nvPr/>
        </p:nvSpPr>
        <p:spPr>
          <a:xfrm>
            <a:off x="357158" y="1785926"/>
            <a:ext cx="4929222" cy="4286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latin typeface="Times New Roman" pitchFamily="18" charset="0"/>
                <a:cs typeface="Times New Roman" pitchFamily="18" charset="0"/>
              </a:rPr>
              <a:t>b. Menjaga pertahanan dan keamanan </a:t>
            </a:r>
            <a:endParaRPr lang="id-ID" dirty="0"/>
          </a:p>
        </p:txBody>
      </p:sp>
      <p:sp>
        <p:nvSpPr>
          <p:cNvPr id="7" name="Rectangle 6">
            <a:hlinkClick r:id="rId5" action="ppaction://hlinksldjump">
              <a:snd r:embed="rId4" name="click.wav" builtIn="1"/>
            </a:hlinkClick>
          </p:cNvPr>
          <p:cNvSpPr/>
          <p:nvPr/>
        </p:nvSpPr>
        <p:spPr>
          <a:xfrm>
            <a:off x="357158" y="2428868"/>
            <a:ext cx="4929222" cy="4286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latin typeface="Times New Roman" pitchFamily="18" charset="0"/>
                <a:cs typeface="Times New Roman" pitchFamily="18" charset="0"/>
              </a:rPr>
              <a:t>c.mengatur kebijakan keuangan negara</a:t>
            </a:r>
            <a:endParaRPr lang="id-ID" dirty="0"/>
          </a:p>
        </p:txBody>
      </p:sp>
      <p:sp>
        <p:nvSpPr>
          <p:cNvPr id="8" name="Rectangle 7">
            <a:hlinkClick r:id="rId5" action="ppaction://hlinksldjump">
              <a:snd r:embed="rId4" name="click.wav" builtIn="1"/>
            </a:hlinkClick>
          </p:cNvPr>
          <p:cNvSpPr/>
          <p:nvPr/>
        </p:nvSpPr>
        <p:spPr>
          <a:xfrm>
            <a:off x="357158" y="3000372"/>
            <a:ext cx="4929222" cy="4286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latin typeface="Times New Roman" pitchFamily="18" charset="0"/>
                <a:cs typeface="Times New Roman" pitchFamily="18" charset="0"/>
              </a:rPr>
              <a:t>d.menetapkan APBN</a:t>
            </a:r>
          </a:p>
          <a:p>
            <a:endParaRPr lang="id-ID"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000240"/>
            <a:ext cx="369203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400" dirty="0" smtClean="0">
                <a:latin typeface="Times New Roman" pitchFamily="18" charset="0"/>
                <a:cs typeface="Times New Roman" pitchFamily="18" charset="0"/>
              </a:rPr>
              <a:t>Selamat jawaban anda benar</a:t>
            </a:r>
            <a:endParaRPr lang="id-ID" sz="2400" dirty="0">
              <a:latin typeface="Times New Roman" pitchFamily="18" charset="0"/>
              <a:cs typeface="Times New Roman" pitchFamily="18" charset="0"/>
            </a:endParaRPr>
          </a:p>
        </p:txBody>
      </p:sp>
      <p:pic>
        <p:nvPicPr>
          <p:cNvPr id="3" name="Picture 2" descr="index 33.jpg">
            <a:hlinkClick r:id="rId2" action="ppaction://hlinksldjump">
              <a:snd r:embed="rId3" name="click.wav" builtIn="1"/>
            </a:hlinkClick>
          </p:cNvPr>
          <p:cNvPicPr>
            <a:picLocks noChangeAspect="1"/>
          </p:cNvPicPr>
          <p:nvPr/>
        </p:nvPicPr>
        <p:blipFill>
          <a:blip r:embed="rId4"/>
          <a:stretch>
            <a:fillRect/>
          </a:stretch>
        </p:blipFill>
        <p:spPr>
          <a:xfrm>
            <a:off x="7215206" y="2786058"/>
            <a:ext cx="1524000" cy="85723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928802"/>
            <a:ext cx="405752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800" dirty="0" smtClean="0">
                <a:latin typeface="Times New Roman" pitchFamily="18" charset="0"/>
                <a:cs typeface="Times New Roman" pitchFamily="18" charset="0"/>
              </a:rPr>
              <a:t>Jawaban anda kurang tepat</a:t>
            </a:r>
            <a:endParaRPr lang="id-ID" sz="2800" dirty="0">
              <a:latin typeface="Times New Roman" pitchFamily="18" charset="0"/>
              <a:cs typeface="Times New Roman" pitchFamily="18" charset="0"/>
            </a:endParaRPr>
          </a:p>
        </p:txBody>
      </p:sp>
      <p:pic>
        <p:nvPicPr>
          <p:cNvPr id="4" name="Picture 3" descr="BackToTopArrow.png">
            <a:hlinkClick r:id="rId2" action="ppaction://hlinksldjump">
              <a:snd r:embed="rId3" name="click.wav" builtIn="1"/>
            </a:hlinkClick>
          </p:cNvPr>
          <p:cNvPicPr>
            <a:picLocks noChangeAspect="1"/>
          </p:cNvPicPr>
          <p:nvPr/>
        </p:nvPicPr>
        <p:blipFill>
          <a:blip r:embed="rId4" cstate="print"/>
          <a:stretch>
            <a:fillRect/>
          </a:stretch>
        </p:blipFill>
        <p:spPr>
          <a:xfrm>
            <a:off x="7643834" y="5786454"/>
            <a:ext cx="1285884" cy="107154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a:blipFill>
            <a:blip r:embed="rId2"/>
            <a:stretch>
              <a:fillRect/>
            </a:stretch>
          </a:blipFill>
        </p:spPr>
        <p:txBody>
          <a:bodyPr/>
          <a:lstStyle/>
          <a:p>
            <a:endParaRPr lang="id-ID" dirty="0"/>
          </a:p>
        </p:txBody>
      </p:sp>
      <p:sp>
        <p:nvSpPr>
          <p:cNvPr id="4" name="TextBox 3"/>
          <p:cNvSpPr txBox="1"/>
          <p:nvPr/>
        </p:nvSpPr>
        <p:spPr>
          <a:xfrm>
            <a:off x="285720" y="928670"/>
            <a:ext cx="7000924" cy="25545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d-ID" sz="2000" dirty="0" smtClean="0">
                <a:latin typeface="Times New Roman" pitchFamily="18" charset="0"/>
                <a:cs typeface="Times New Roman" pitchFamily="18" charset="0"/>
              </a:rPr>
              <a:t>4. Di bawah ini UU yang mengatur Hak dan kewajiban daerah dalam penyelenggaraan pemerintahan adalah...</a:t>
            </a:r>
          </a:p>
          <a:p>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p:txBody>
      </p:sp>
      <p:sp>
        <p:nvSpPr>
          <p:cNvPr id="5" name="Rectangle 4">
            <a:hlinkClick r:id="rId3" action="ppaction://hlinksldjump"/>
          </p:cNvPr>
          <p:cNvSpPr/>
          <p:nvPr/>
        </p:nvSpPr>
        <p:spPr>
          <a:xfrm>
            <a:off x="428596" y="1714488"/>
            <a:ext cx="2786082" cy="35719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r>
              <a:rPr lang="id-ID" dirty="0" smtClean="0">
                <a:latin typeface="Times New Roman" pitchFamily="18" charset="0"/>
                <a:cs typeface="Times New Roman" pitchFamily="18" charset="0"/>
              </a:rPr>
              <a:t>a.UU No.8 Tahun 2009</a:t>
            </a:r>
          </a:p>
        </p:txBody>
      </p:sp>
      <p:sp>
        <p:nvSpPr>
          <p:cNvPr id="9" name="Rectangle 8">
            <a:hlinkClick r:id="rId3" action="ppaction://hlinksldjump">
              <a:snd r:embed="rId4" name="click.wav" builtIn="1"/>
            </a:hlinkClick>
          </p:cNvPr>
          <p:cNvSpPr/>
          <p:nvPr/>
        </p:nvSpPr>
        <p:spPr>
          <a:xfrm>
            <a:off x="428596" y="2143116"/>
            <a:ext cx="2786082" cy="2857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r>
              <a:rPr lang="id-ID" dirty="0" smtClean="0">
                <a:latin typeface="Times New Roman" pitchFamily="18" charset="0"/>
                <a:cs typeface="Times New Roman" pitchFamily="18" charset="0"/>
              </a:rPr>
              <a:t>b.UU No.12 Tahun 2011</a:t>
            </a:r>
          </a:p>
        </p:txBody>
      </p:sp>
      <p:sp>
        <p:nvSpPr>
          <p:cNvPr id="10" name="Rectangle 9">
            <a:hlinkClick r:id="rId5" action="ppaction://hlinksldjump">
              <a:snd r:embed="rId4" name="click.wav" builtIn="1"/>
            </a:hlinkClick>
          </p:cNvPr>
          <p:cNvSpPr/>
          <p:nvPr/>
        </p:nvSpPr>
        <p:spPr>
          <a:xfrm>
            <a:off x="428596" y="2571744"/>
            <a:ext cx="2786082" cy="35719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r>
              <a:rPr lang="id-ID" dirty="0" smtClean="0">
                <a:latin typeface="Times New Roman" pitchFamily="18" charset="0"/>
                <a:cs typeface="Times New Roman" pitchFamily="18" charset="0"/>
              </a:rPr>
              <a:t>c.UU No.32 Tahun 2004</a:t>
            </a:r>
          </a:p>
        </p:txBody>
      </p:sp>
      <p:sp>
        <p:nvSpPr>
          <p:cNvPr id="11" name="Rectangle 10">
            <a:hlinkClick r:id="rId3" action="ppaction://hlinksldjump">
              <a:snd r:embed="rId4" name="click.wav" builtIn="1"/>
            </a:hlinkClick>
          </p:cNvPr>
          <p:cNvSpPr/>
          <p:nvPr/>
        </p:nvSpPr>
        <p:spPr>
          <a:xfrm>
            <a:off x="428596" y="3071810"/>
            <a:ext cx="2786082" cy="35719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indent="-342900"/>
            <a:r>
              <a:rPr lang="id-ID" dirty="0" smtClean="0">
                <a:latin typeface="Times New Roman" pitchFamily="18" charset="0"/>
                <a:cs typeface="Times New Roman" pitchFamily="18" charset="0"/>
              </a:rPr>
              <a:t>d.UU No.2 Tahun 2011</a:t>
            </a:r>
            <a:endParaRPr lang="id-ID"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785926"/>
            <a:ext cx="369203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400" dirty="0" smtClean="0">
                <a:latin typeface="Times New Roman" pitchFamily="18" charset="0"/>
                <a:cs typeface="Times New Roman" pitchFamily="18" charset="0"/>
              </a:rPr>
              <a:t>Selamat jawaban anda benar</a:t>
            </a:r>
            <a:endParaRPr lang="id-ID" sz="2400" dirty="0">
              <a:latin typeface="Times New Roman" pitchFamily="18" charset="0"/>
              <a:cs typeface="Times New Roman" pitchFamily="18" charset="0"/>
            </a:endParaRPr>
          </a:p>
        </p:txBody>
      </p:sp>
      <p:pic>
        <p:nvPicPr>
          <p:cNvPr id="3" name="Picture 2" descr="index 33.jpg">
            <a:hlinkClick r:id="rId2" action="ppaction://hlinksldjump">
              <a:snd r:embed="rId3" name="click.wav" builtIn="1"/>
            </a:hlinkClick>
          </p:cNvPr>
          <p:cNvPicPr>
            <a:picLocks noChangeAspect="1"/>
          </p:cNvPicPr>
          <p:nvPr/>
        </p:nvPicPr>
        <p:blipFill>
          <a:blip r:embed="rId4"/>
          <a:stretch>
            <a:fillRect/>
          </a:stretch>
        </p:blipFill>
        <p:spPr>
          <a:xfrm>
            <a:off x="7215206" y="2786058"/>
            <a:ext cx="1524000" cy="85723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143116"/>
            <a:ext cx="3506088"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400" dirty="0" smtClean="0">
                <a:latin typeface="Times New Roman" pitchFamily="18" charset="0"/>
                <a:cs typeface="Times New Roman" pitchFamily="18" charset="0"/>
              </a:rPr>
              <a:t>Jawaban anda kurang tepat</a:t>
            </a:r>
            <a:endParaRPr lang="id-ID" sz="2400" dirty="0">
              <a:latin typeface="Times New Roman" pitchFamily="18" charset="0"/>
              <a:cs typeface="Times New Roman" pitchFamily="18" charset="0"/>
            </a:endParaRPr>
          </a:p>
        </p:txBody>
      </p:sp>
      <p:pic>
        <p:nvPicPr>
          <p:cNvPr id="3" name="Picture 2" descr="BackToTopArrow.png">
            <a:hlinkClick r:id="rId2" action="ppaction://hlinksldjump">
              <a:snd r:embed="rId3" name="click.wav" builtIn="1"/>
            </a:hlinkClick>
          </p:cNvPr>
          <p:cNvPicPr>
            <a:picLocks noChangeAspect="1"/>
          </p:cNvPicPr>
          <p:nvPr/>
        </p:nvPicPr>
        <p:blipFill>
          <a:blip r:embed="rId4" cstate="print"/>
          <a:stretch>
            <a:fillRect/>
          </a:stretch>
        </p:blipFill>
        <p:spPr>
          <a:xfrm>
            <a:off x="7643834" y="5786454"/>
            <a:ext cx="1285884" cy="107154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a:blipFill>
            <a:blip r:embed="rId2"/>
            <a:stretch>
              <a:fillRect/>
            </a:stretch>
          </a:blipFill>
        </p:spPr>
        <p:txBody>
          <a:bodyPr/>
          <a:lstStyle/>
          <a:p>
            <a:endParaRPr lang="id-ID" dirty="0"/>
          </a:p>
        </p:txBody>
      </p:sp>
      <p:sp>
        <p:nvSpPr>
          <p:cNvPr id="6" name="TextBox 5"/>
          <p:cNvSpPr txBox="1"/>
          <p:nvPr/>
        </p:nvSpPr>
        <p:spPr>
          <a:xfrm>
            <a:off x="714348" y="1000108"/>
            <a:ext cx="7929618" cy="28623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d-ID" sz="2000" dirty="0" smtClean="0">
                <a:latin typeface="Times New Roman" pitchFamily="18" charset="0"/>
                <a:cs typeface="Times New Roman" pitchFamily="18" charset="0"/>
              </a:rPr>
              <a:t>5. Fungsi negara yang terutama berkaitan langsung untuk mewujudkan tujuan NKRI “melindungi segenap bangsa Indonesia dan seluruh tumpah darah Indonesia  adalah ...</a:t>
            </a:r>
          </a:p>
          <a:p>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a:latin typeface="Times New Roman" pitchFamily="18" charset="0"/>
              <a:cs typeface="Times New Roman" pitchFamily="18" charset="0"/>
            </a:endParaRPr>
          </a:p>
        </p:txBody>
      </p:sp>
      <p:sp>
        <p:nvSpPr>
          <p:cNvPr id="7" name="Rounded Rectangle 6">
            <a:hlinkClick r:id="rId3" action="ppaction://hlinksldjump"/>
          </p:cNvPr>
          <p:cNvSpPr/>
          <p:nvPr/>
        </p:nvSpPr>
        <p:spPr>
          <a:xfrm>
            <a:off x="857224" y="2071678"/>
            <a:ext cx="1785950" cy="2857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lvl="0"/>
            <a:r>
              <a:rPr lang="id-ID" dirty="0" smtClean="0">
                <a:latin typeface="Times New Roman" pitchFamily="18" charset="0"/>
                <a:cs typeface="Times New Roman" pitchFamily="18" charset="0"/>
              </a:rPr>
              <a:t>a.     Pertahanan</a:t>
            </a:r>
          </a:p>
        </p:txBody>
      </p:sp>
      <p:sp>
        <p:nvSpPr>
          <p:cNvPr id="8" name="Rectangle 7">
            <a:hlinkClick r:id="rId4" action="ppaction://hlinksldjump"/>
          </p:cNvPr>
          <p:cNvSpPr/>
          <p:nvPr/>
        </p:nvSpPr>
        <p:spPr>
          <a:xfrm>
            <a:off x="857224" y="2500306"/>
            <a:ext cx="1785950" cy="2857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lvl="0"/>
            <a:r>
              <a:rPr lang="id-ID" dirty="0" smtClean="0">
                <a:latin typeface="Times New Roman" pitchFamily="18" charset="0"/>
                <a:cs typeface="Times New Roman" pitchFamily="18" charset="0"/>
              </a:rPr>
              <a:t>b.     keadilan  </a:t>
            </a:r>
          </a:p>
        </p:txBody>
      </p:sp>
      <p:sp>
        <p:nvSpPr>
          <p:cNvPr id="9" name="Rectangle 8">
            <a:hlinkClick r:id="rId4" action="ppaction://hlinksldjump"/>
          </p:cNvPr>
          <p:cNvSpPr/>
          <p:nvPr/>
        </p:nvSpPr>
        <p:spPr>
          <a:xfrm>
            <a:off x="857224" y="2928934"/>
            <a:ext cx="1785950" cy="2857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lvl="0"/>
            <a:r>
              <a:rPr lang="id-ID" dirty="0" smtClean="0">
                <a:latin typeface="Times New Roman" pitchFamily="18" charset="0"/>
                <a:cs typeface="Times New Roman" pitchFamily="18" charset="0"/>
              </a:rPr>
              <a:t>c.      Kebebasan</a:t>
            </a:r>
          </a:p>
        </p:txBody>
      </p:sp>
      <p:sp>
        <p:nvSpPr>
          <p:cNvPr id="10" name="Rectangle 9">
            <a:hlinkClick r:id="rId4" action="ppaction://hlinksldjump"/>
          </p:cNvPr>
          <p:cNvSpPr/>
          <p:nvPr/>
        </p:nvSpPr>
        <p:spPr>
          <a:xfrm>
            <a:off x="857224" y="3357562"/>
            <a:ext cx="3857652" cy="35719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id-ID" dirty="0" smtClean="0">
                <a:latin typeface="Times New Roman" pitchFamily="18" charset="0"/>
                <a:cs typeface="Times New Roman" pitchFamily="18" charset="0"/>
              </a:rPr>
              <a:t>d.      kesejahteraan dan kemakmuran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857364"/>
            <a:ext cx="369203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400" dirty="0" smtClean="0">
                <a:latin typeface="Times New Roman" pitchFamily="18" charset="0"/>
                <a:cs typeface="Times New Roman" pitchFamily="18" charset="0"/>
              </a:rPr>
              <a:t>Selamat jawaban anda benar</a:t>
            </a:r>
            <a:endParaRPr lang="id-ID" sz="2400" dirty="0">
              <a:latin typeface="Times New Roman" pitchFamily="18" charset="0"/>
              <a:cs typeface="Times New Roman" pitchFamily="18" charset="0"/>
            </a:endParaRPr>
          </a:p>
        </p:txBody>
      </p:sp>
      <p:pic>
        <p:nvPicPr>
          <p:cNvPr id="3" name="Picture 2" descr="index 33.jpg">
            <a:hlinkClick r:id="rId2" action="ppaction://hlinksldjump">
              <a:snd r:embed="rId3" name="click.wav" builtIn="1"/>
            </a:hlinkClick>
          </p:cNvPr>
          <p:cNvPicPr>
            <a:picLocks noChangeAspect="1"/>
          </p:cNvPicPr>
          <p:nvPr/>
        </p:nvPicPr>
        <p:blipFill>
          <a:blip r:embed="rId4"/>
          <a:stretch>
            <a:fillRect/>
          </a:stretch>
        </p:blipFill>
        <p:spPr>
          <a:xfrm>
            <a:off x="7215206" y="2786058"/>
            <a:ext cx="1524000" cy="85723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8992" y="1571612"/>
            <a:ext cx="1500219" cy="52322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d-ID" sz="2800" dirty="0" smtClean="0">
                <a:latin typeface="Times New Roman" pitchFamily="18" charset="0"/>
                <a:cs typeface="Times New Roman" pitchFamily="18" charset="0"/>
              </a:rPr>
              <a:t>PROFIL </a:t>
            </a:r>
            <a:endParaRPr lang="id-ID" sz="2800" dirty="0">
              <a:latin typeface="Times New Roman" pitchFamily="18" charset="0"/>
              <a:cs typeface="Times New Roman" pitchFamily="18" charset="0"/>
            </a:endParaRPr>
          </a:p>
        </p:txBody>
      </p:sp>
      <p:sp>
        <p:nvSpPr>
          <p:cNvPr id="3" name="TextBox 2"/>
          <p:cNvSpPr txBox="1"/>
          <p:nvPr/>
        </p:nvSpPr>
        <p:spPr>
          <a:xfrm>
            <a:off x="357158" y="2571744"/>
            <a:ext cx="5715008"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id-ID" b="1" dirty="0" smtClean="0">
                <a:latin typeface="Times New Roman" pitchFamily="18" charset="0"/>
                <a:cs typeface="Times New Roman" pitchFamily="18" charset="0"/>
              </a:rPr>
              <a:t>Nama 		: Abdul Gofur</a:t>
            </a:r>
          </a:p>
          <a:p>
            <a:r>
              <a:rPr lang="id-ID" b="1" dirty="0" smtClean="0">
                <a:latin typeface="Times New Roman" pitchFamily="18" charset="0"/>
                <a:cs typeface="Times New Roman" pitchFamily="18" charset="0"/>
              </a:rPr>
              <a:t>Nim 		:11009034</a:t>
            </a:r>
          </a:p>
          <a:p>
            <a:r>
              <a:rPr lang="id-ID" b="1" dirty="0" smtClean="0">
                <a:latin typeface="Times New Roman" pitchFamily="18" charset="0"/>
                <a:cs typeface="Times New Roman" pitchFamily="18" charset="0"/>
              </a:rPr>
              <a:t>Prodi		: Pendidikan Pancasila dan 				Kewarganegaraan</a:t>
            </a:r>
          </a:p>
          <a:p>
            <a:r>
              <a:rPr lang="id-ID" b="1" dirty="0" smtClean="0">
                <a:latin typeface="Times New Roman" pitchFamily="18" charset="0"/>
                <a:cs typeface="Times New Roman" pitchFamily="18" charset="0"/>
              </a:rPr>
              <a:t>TTL		:Banjarnegara,27 Mei 1993</a:t>
            </a:r>
          </a:p>
          <a:p>
            <a:r>
              <a:rPr lang="id-ID" b="1" dirty="0" smtClean="0">
                <a:latin typeface="Times New Roman" pitchFamily="18" charset="0"/>
                <a:cs typeface="Times New Roman" pitchFamily="18" charset="0"/>
              </a:rPr>
              <a:t>Alamat di jogja 	:Warung boto,UH 4 RT 32 RW 8 			Yogyakarta</a:t>
            </a:r>
          </a:p>
          <a:p>
            <a:r>
              <a:rPr lang="id-ID" b="1" dirty="0" smtClean="0">
                <a:latin typeface="Times New Roman" pitchFamily="18" charset="0"/>
                <a:cs typeface="Times New Roman" pitchFamily="18" charset="0"/>
              </a:rPr>
              <a:t>Hoby 		:Olah raga sepak bola,volly, Renang.</a:t>
            </a:r>
          </a:p>
          <a:p>
            <a:endParaRPr lang="id-ID" b="1" dirty="0">
              <a:latin typeface="Times New Roman" pitchFamily="18" charset="0"/>
              <a:cs typeface="Times New Roman" pitchFamily="18" charset="0"/>
            </a:endParaRPr>
          </a:p>
        </p:txBody>
      </p:sp>
      <p:pic>
        <p:nvPicPr>
          <p:cNvPr id="5" name="Picture 4" descr="1379982_545314455536603_243160350_n.jpg"/>
          <p:cNvPicPr>
            <a:picLocks noChangeAspect="1"/>
          </p:cNvPicPr>
          <p:nvPr/>
        </p:nvPicPr>
        <p:blipFill>
          <a:blip r:embed="rId2"/>
          <a:stretch>
            <a:fillRect/>
          </a:stretch>
        </p:blipFill>
        <p:spPr>
          <a:xfrm>
            <a:off x="6215074" y="2143116"/>
            <a:ext cx="2428892" cy="3357586"/>
          </a:xfrm>
          <a:prstGeom prst="rect">
            <a:avLst/>
          </a:prstGeom>
        </p:spPr>
        <p:style>
          <a:lnRef idx="2">
            <a:schemeClr val="accent6"/>
          </a:lnRef>
          <a:fillRef idx="1">
            <a:schemeClr val="lt1"/>
          </a:fillRef>
          <a:effectRef idx="0">
            <a:schemeClr val="accent6"/>
          </a:effectRef>
          <a:fontRef idx="minor">
            <a:schemeClr val="dk1"/>
          </a:fontRef>
        </p:style>
      </p:pic>
      <p:sp>
        <p:nvSpPr>
          <p:cNvPr id="6" name="Right Arrow 5">
            <a:hlinkClick r:id="rId3" action="ppaction://hlinksldjump"/>
          </p:cNvPr>
          <p:cNvSpPr/>
          <p:nvPr/>
        </p:nvSpPr>
        <p:spPr>
          <a:xfrm>
            <a:off x="7286644" y="6072206"/>
            <a:ext cx="785818" cy="35719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928802"/>
            <a:ext cx="3506088"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id-ID" sz="2400" dirty="0" smtClean="0">
                <a:latin typeface="Times New Roman" pitchFamily="18" charset="0"/>
                <a:cs typeface="Times New Roman" pitchFamily="18" charset="0"/>
              </a:rPr>
              <a:t>Jawaban anda kurang tepat</a:t>
            </a:r>
            <a:endParaRPr lang="id-ID" sz="2400" dirty="0">
              <a:latin typeface="Times New Roman" pitchFamily="18" charset="0"/>
              <a:cs typeface="Times New Roman" pitchFamily="18" charset="0"/>
            </a:endParaRPr>
          </a:p>
        </p:txBody>
      </p:sp>
      <p:pic>
        <p:nvPicPr>
          <p:cNvPr id="3" name="Picture 2" descr="BackToTopArrow.png">
            <a:hlinkClick r:id="rId2" action="ppaction://hlinksldjump">
              <a:snd r:embed="rId3" name="click.wav" builtIn="1"/>
            </a:hlinkClick>
          </p:cNvPr>
          <p:cNvPicPr>
            <a:picLocks noChangeAspect="1"/>
          </p:cNvPicPr>
          <p:nvPr/>
        </p:nvPicPr>
        <p:blipFill>
          <a:blip r:embed="rId4" cstate="print"/>
          <a:stretch>
            <a:fillRect/>
          </a:stretch>
        </p:blipFill>
        <p:spPr>
          <a:xfrm>
            <a:off x="7643834" y="5786454"/>
            <a:ext cx="1285884" cy="107154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id-ID" dirty="0"/>
          </a:p>
        </p:txBody>
      </p:sp>
      <p:sp>
        <p:nvSpPr>
          <p:cNvPr id="4" name="Rectangle 3"/>
          <p:cNvSpPr/>
          <p:nvPr/>
        </p:nvSpPr>
        <p:spPr>
          <a:xfrm>
            <a:off x="0" y="0"/>
            <a:ext cx="9144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4744" y="2428869"/>
            <a:ext cx="4786346" cy="203132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id-ID" dirty="0" smtClean="0">
                <a:latin typeface="Times New Roman" pitchFamily="18" charset="0"/>
                <a:cs typeface="Times New Roman" pitchFamily="18" charset="0"/>
              </a:rPr>
              <a:t>Negara Kesatuan Republik Indonesia akan berdiri kukuh sepanjang masa dan bangsa Indonesia dapat menikmati kemakmuran dan kejayaannya. Sebaliknya Negara Kesatuan Republik Indonesia tidak akan berdiri kukuh dan lestari apabiladaerah tidak mendukung tetap tegaknya Republik Indonesia</a:t>
            </a:r>
            <a:endParaRPr lang="id-ID"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6182" y="2428868"/>
            <a:ext cx="4714908" cy="255454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de-DE" sz="2000" dirty="0" smtClean="0">
                <a:latin typeface="Times New Roman" pitchFamily="18" charset="0"/>
                <a:cs typeface="Times New Roman" pitchFamily="18" charset="0"/>
              </a:rPr>
              <a:t>Luas darat dan laut wilayah</a:t>
            </a:r>
            <a:r>
              <a:rPr lang="id-ID" sz="2000" dirty="0" smtClean="0">
                <a:latin typeface="Times New Roman" pitchFamily="18" charset="0"/>
                <a:cs typeface="Times New Roman" pitchFamily="18" charset="0"/>
              </a:rPr>
              <a:t> </a:t>
            </a:r>
            <a:r>
              <a:rPr lang="it-IT" sz="2000" dirty="0" smtClean="0">
                <a:latin typeface="Times New Roman" pitchFamily="18" charset="0"/>
                <a:cs typeface="Times New Roman" pitchFamily="18" charset="0"/>
              </a:rPr>
              <a:t>Indonesia adalah</a:t>
            </a:r>
            <a:r>
              <a:rPr lang="id-ID" sz="2000" dirty="0" smtClean="0">
                <a:latin typeface="Times New Roman" pitchFamily="18" charset="0"/>
                <a:cs typeface="Times New Roman" pitchFamily="18" charset="0"/>
              </a:rPr>
              <a:t> </a:t>
            </a:r>
            <a:r>
              <a:rPr lang="it-IT" sz="2000" dirty="0" smtClean="0">
                <a:latin typeface="Times New Roman" pitchFamily="18" charset="0"/>
                <a:cs typeface="Times New Roman" pitchFamily="18" charset="0"/>
              </a:rPr>
              <a:t>5.193.250 km2. Indonesia terdiri atas 34 provinsi dan</a:t>
            </a:r>
            <a:r>
              <a:rPr lang="id-ID" sz="2000" dirty="0" smtClean="0">
                <a:latin typeface="Times New Roman" pitchFamily="18" charset="0"/>
                <a:cs typeface="Times New Roman" pitchFamily="18" charset="0"/>
              </a:rPr>
              <a:t> menurut data tahun 2012 di Indonesia terdapat 409 kabupaten dan 93 kota . </a:t>
            </a:r>
            <a:r>
              <a:rPr lang="it-IT" sz="2000" dirty="0" smtClean="0">
                <a:latin typeface="Times New Roman" pitchFamily="18" charset="0"/>
                <a:cs typeface="Times New Roman" pitchFamily="18" charset="0"/>
              </a:rPr>
              <a:t>Semua daerah di Indonesia memiliki perannya masing-masing</a:t>
            </a:r>
            <a:r>
              <a:rPr lang="id-ID" sz="2000" dirty="0" smtClean="0">
                <a:latin typeface="Times New Roman" pitchFamily="18" charset="0"/>
                <a:cs typeface="Times New Roman" pitchFamily="18" charset="0"/>
              </a:rPr>
              <a:t> dalam berdirinya Negara Republik Indonesia.</a:t>
            </a:r>
          </a:p>
          <a:p>
            <a:endParaRPr lang="id-ID"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86182" y="2571744"/>
            <a:ext cx="4714908"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it-IT" sz="2000" dirty="0" smtClean="0">
                <a:latin typeface="Times New Roman" pitchFamily="18" charset="0"/>
                <a:cs typeface="Times New Roman" pitchFamily="18" charset="0"/>
              </a:rPr>
              <a:t>Semua daerah di Indonesia memiliki perannya masing-masing</a:t>
            </a:r>
            <a:r>
              <a:rPr lang="id-ID" sz="2000" dirty="0" smtClean="0">
                <a:latin typeface="Times New Roman" pitchFamily="18" charset="0"/>
                <a:cs typeface="Times New Roman" pitchFamily="18" charset="0"/>
              </a:rPr>
              <a:t> dalam berdirinya Negara Republik Indonesia. Kita harus menanamkan pemahaman bahwa tidak ada satu daerah yang lebih berjasa dalam membangun dan memperjuangkan Negara Kesatuan Republik Indonesia. </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1934" y="1928802"/>
            <a:ext cx="184731" cy="646331"/>
          </a:xfrm>
          <a:prstGeom prst="rect">
            <a:avLst/>
          </a:prstGeom>
          <a:noFill/>
        </p:spPr>
        <p:txBody>
          <a:bodyPr wrap="none" rtlCol="0">
            <a:spAutoFit/>
          </a:bodyPr>
          <a:lstStyle/>
          <a:p>
            <a:endParaRPr lang="id-ID" dirty="0" smtClean="0"/>
          </a:p>
          <a:p>
            <a:endParaRPr lang="id-ID" dirty="0"/>
          </a:p>
        </p:txBody>
      </p:sp>
      <p:sp>
        <p:nvSpPr>
          <p:cNvPr id="3" name="TextBox 2"/>
          <p:cNvSpPr txBox="1"/>
          <p:nvPr/>
        </p:nvSpPr>
        <p:spPr>
          <a:xfrm>
            <a:off x="4143372" y="2000240"/>
            <a:ext cx="184731" cy="369332"/>
          </a:xfrm>
          <a:prstGeom prst="rect">
            <a:avLst/>
          </a:prstGeom>
          <a:noFill/>
        </p:spPr>
        <p:txBody>
          <a:bodyPr wrap="none" rtlCol="0">
            <a:spAutoFit/>
          </a:bodyPr>
          <a:lstStyle/>
          <a:p>
            <a:endParaRPr lang="id-ID" dirty="0"/>
          </a:p>
        </p:txBody>
      </p:sp>
      <p:pic>
        <p:nvPicPr>
          <p:cNvPr id="1027" name="Picture 3"/>
          <p:cNvPicPr>
            <a:picLocks noChangeAspect="1" noChangeArrowheads="1"/>
          </p:cNvPicPr>
          <p:nvPr/>
        </p:nvPicPr>
        <p:blipFill>
          <a:blip r:embed="rId2" cstate="print"/>
          <a:srcRect/>
          <a:stretch>
            <a:fillRect/>
          </a:stretch>
        </p:blipFill>
        <p:spPr bwMode="auto">
          <a:xfrm>
            <a:off x="3643306" y="1643050"/>
            <a:ext cx="4929222" cy="278608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7" name="TextBox 6"/>
          <p:cNvSpPr txBox="1"/>
          <p:nvPr/>
        </p:nvSpPr>
        <p:spPr>
          <a:xfrm>
            <a:off x="3643306" y="4929198"/>
            <a:ext cx="5000660" cy="923330"/>
          </a:xfrm>
          <a:prstGeom prst="rect">
            <a:avLst/>
          </a:prstGeom>
          <a:noFill/>
        </p:spPr>
        <p:txBody>
          <a:bodyPr wrap="square" rtlCol="0">
            <a:spAutoFit/>
          </a:bodyPr>
          <a:lstStyle/>
          <a:p>
            <a:pPr algn="ctr"/>
            <a:r>
              <a:rPr lang="id-ID" b="1" dirty="0" smtClean="0">
                <a:solidFill>
                  <a:schemeClr val="bg1"/>
                </a:solidFill>
                <a:latin typeface="Times New Roman" pitchFamily="18" charset="0"/>
                <a:cs typeface="Times New Roman" pitchFamily="18" charset="0"/>
              </a:rPr>
              <a:t>Gambar diatas Nelayan merupakan Salah Satu Bentuk Pekerjaan di Berbagai Daerah di Indonesia.</a:t>
            </a:r>
            <a:endParaRPr lang="id-ID"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3306" y="2571744"/>
            <a:ext cx="4857784"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id-ID" dirty="0" smtClean="0">
                <a:latin typeface="Times New Roman" pitchFamily="18" charset="0"/>
                <a:cs typeface="Times New Roman" pitchFamily="18" charset="0"/>
              </a:rPr>
              <a:t>Negara Kesatuan Republik Indonesia merupakan sebuah negara besar dengan jumlah penduduk lebih dari 240 juta jiwa. Penduduk Indonesia beraneka ragam dalam hal suku, agama, bahasa, adat istiadat, dan golongan politik</a:t>
            </a:r>
            <a:endParaRPr lang="id-ID" dirty="0">
              <a:latin typeface="Times New Roman" pitchFamily="18" charset="0"/>
              <a:cs typeface="Times New Roman" pitchFamily="18" charset="0"/>
            </a:endParaRPr>
          </a:p>
        </p:txBody>
      </p:sp>
      <p:sp>
        <p:nvSpPr>
          <p:cNvPr id="6" name="Rounded Rectangle 5"/>
          <p:cNvSpPr/>
          <p:nvPr/>
        </p:nvSpPr>
        <p:spPr>
          <a:xfrm>
            <a:off x="3929058" y="1857364"/>
            <a:ext cx="2714644" cy="5000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1400" dirty="0" smtClean="0">
                <a:latin typeface="Times New Roman" pitchFamily="18" charset="0"/>
                <a:cs typeface="Times New Roman" pitchFamily="18" charset="0"/>
              </a:rPr>
              <a:t>Arti penting Daerah Tempat Tinggal dalam Kerangka NKRI</a:t>
            </a:r>
            <a:endParaRPr lang="id-ID"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86182" y="2071678"/>
            <a:ext cx="4643470"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nn-NO" dirty="0" smtClean="0">
                <a:latin typeface="Times New Roman" pitchFamily="18" charset="0"/>
                <a:cs typeface="Times New Roman" pitchFamily="18" charset="0"/>
              </a:rPr>
              <a:t>Dalam mengolah sumber daya alam dan sumber daya manusia, tidak</a:t>
            </a:r>
            <a:r>
              <a:rPr lang="id-ID" dirty="0" smtClean="0">
                <a:latin typeface="Times New Roman" pitchFamily="18" charset="0"/>
                <a:cs typeface="Times New Roman" pitchFamily="18" charset="0"/>
              </a:rPr>
              <a:t> mungkin pemerintah pusat melaksanakannya sendiri. Pemerintah daerah memiliki hak untuk mengembangkan sumber daya manusia dan bersamasama </a:t>
            </a:r>
            <a:r>
              <a:rPr lang="fi-FI" dirty="0" smtClean="0">
                <a:latin typeface="Times New Roman" pitchFamily="18" charset="0"/>
                <a:cs typeface="Times New Roman" pitchFamily="18" charset="0"/>
              </a:rPr>
              <a:t>pemerintah pusat menentukan kebijakan dalam pengelolaan</a:t>
            </a:r>
          </a:p>
          <a:p>
            <a:pPr algn="just"/>
            <a:r>
              <a:rPr lang="id-ID" dirty="0" smtClean="0">
                <a:latin typeface="Times New Roman" pitchFamily="18" charset="0"/>
                <a:cs typeface="Times New Roman" pitchFamily="18" charset="0"/>
              </a:rPr>
              <a:t>sumber daya alam. Hak dan kewajiban daerah dalam penyelenggaraan pemerintahan daerah diatur dalam UU No. 32 Tahun 2004 tentang</a:t>
            </a:r>
          </a:p>
          <a:p>
            <a:pPr algn="just"/>
            <a:r>
              <a:rPr lang="id-ID" dirty="0" smtClean="0">
                <a:latin typeface="Times New Roman" pitchFamily="18" charset="0"/>
                <a:cs typeface="Times New Roman" pitchFamily="18" charset="0"/>
              </a:rPr>
              <a:t>Pemerintahan Daerah</a:t>
            </a:r>
            <a:endParaRPr lang="id-ID"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844</Words>
  <Application>Microsoft Office PowerPoint</Application>
  <PresentationFormat>On-screen Show (4:3)</PresentationFormat>
  <Paragraphs>129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87</cp:revision>
  <dcterms:created xsi:type="dcterms:W3CDTF">2013-12-04T12:45:56Z</dcterms:created>
  <dcterms:modified xsi:type="dcterms:W3CDTF">2014-01-09T18:06:13Z</dcterms:modified>
</cp:coreProperties>
</file>