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60" r:id="rId4"/>
    <p:sldId id="261" r:id="rId5"/>
    <p:sldId id="262" r:id="rId6"/>
    <p:sldId id="263" r:id="rId7"/>
    <p:sldId id="264" r:id="rId8"/>
    <p:sldId id="268" r:id="rId9"/>
    <p:sldId id="265" r:id="rId10"/>
    <p:sldId id="266" r:id="rId11"/>
    <p:sldId id="270" r:id="rId12"/>
    <p:sldId id="267" r:id="rId13"/>
    <p:sldId id="269" r:id="rId14"/>
    <p:sldId id="271" r:id="rId15"/>
    <p:sldId id="256"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65EB6-567A-4CB5-ABBB-18FCCAB3CB86}" v="1353" dt="2024-04-03T07:53:25.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D3B2D-FF91-4751-8EC6-71F7BEB99631}"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C351A-F1DD-4451-A050-081930298485}" type="slidenum">
              <a:rPr lang="en-IN" smtClean="0"/>
              <a:t>‹#›</a:t>
            </a:fld>
            <a:endParaRPr lang="en-IN"/>
          </a:p>
        </p:txBody>
      </p:sp>
    </p:spTree>
    <p:extLst>
      <p:ext uri="{BB962C8B-B14F-4D97-AF65-F5344CB8AC3E}">
        <p14:creationId xmlns:p14="http://schemas.microsoft.com/office/powerpoint/2010/main" val="50401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0D2F-F8AC-5995-227A-97E12053A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550DD8-F29B-FE8F-55E9-B17404F14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D4A6CC-F56E-DE2D-942E-0D8343CFAEE2}"/>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5" name="Footer Placeholder 4">
            <a:extLst>
              <a:ext uri="{FF2B5EF4-FFF2-40B4-BE49-F238E27FC236}">
                <a16:creationId xmlns:a16="http://schemas.microsoft.com/office/drawing/2014/main" id="{2A5AAF11-65FE-187D-0AAD-53B6DC32B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AAC2D-E4AD-8371-8950-778CBF6229C6}"/>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302091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F3E6-C993-1158-6B1A-15D3195410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334BA0-9ADF-9C5D-4BF2-CA534A1B59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EBEF2E-9244-35A9-1550-9BE92B55D23C}"/>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5" name="Footer Placeholder 4">
            <a:extLst>
              <a:ext uri="{FF2B5EF4-FFF2-40B4-BE49-F238E27FC236}">
                <a16:creationId xmlns:a16="http://schemas.microsoft.com/office/drawing/2014/main" id="{850C9DFB-2817-9C43-CB85-3BC853CAB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979B2-03EB-D632-E82C-5AE59159E6D5}"/>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144532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7B072-833C-B4E6-CEB1-58A1C74329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947C39-E50C-72AC-29F9-9F07E8A3A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0A48D-4E70-2EDF-ACBA-624389712F85}"/>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5" name="Footer Placeholder 4">
            <a:extLst>
              <a:ext uri="{FF2B5EF4-FFF2-40B4-BE49-F238E27FC236}">
                <a16:creationId xmlns:a16="http://schemas.microsoft.com/office/drawing/2014/main" id="{B4F78EF3-B78D-8063-2F42-6E004C1A4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1670E-2217-339D-BC45-40DD25D7AE5E}"/>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19562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B5EF-F48B-EF0C-8C48-E52A61D606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32204B-2487-F73D-A062-96212A711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9BE22-B5C8-291B-FD10-628A3DF22075}"/>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5" name="Footer Placeholder 4">
            <a:extLst>
              <a:ext uri="{FF2B5EF4-FFF2-40B4-BE49-F238E27FC236}">
                <a16:creationId xmlns:a16="http://schemas.microsoft.com/office/drawing/2014/main" id="{EC941C0B-F05D-F30C-D773-CBB50F640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341F7-1FE8-7976-8D1E-4B25F0FABAE4}"/>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355962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AAD8-D44B-6E57-247B-1420FB1B61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AD53E1-9C0A-1612-02B5-655F288B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81792-53C7-A91E-73E0-5DFE4CD34218}"/>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5" name="Footer Placeholder 4">
            <a:extLst>
              <a:ext uri="{FF2B5EF4-FFF2-40B4-BE49-F238E27FC236}">
                <a16:creationId xmlns:a16="http://schemas.microsoft.com/office/drawing/2014/main" id="{513FF661-AC36-470C-E397-6E0F75924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E2AF5E-6FCF-DD55-02E3-FE5DBBE6F829}"/>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255559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E93E-BC5F-6253-1243-3CB1CEBF3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F634CF-B776-6688-53AA-B9E2D2CE28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DFC7FD-632B-63E6-A4BD-1BB3A038BB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4D82BB-5261-C2C9-2766-826D473C4BFA}"/>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6" name="Footer Placeholder 5">
            <a:extLst>
              <a:ext uri="{FF2B5EF4-FFF2-40B4-BE49-F238E27FC236}">
                <a16:creationId xmlns:a16="http://schemas.microsoft.com/office/drawing/2014/main" id="{D56A7A3C-7603-67BA-7E55-4455B4081B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BE7803-5105-B871-366A-B3DBC0D37F8E}"/>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341134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316B-CB37-E33D-DF12-378244E8D6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10D4E0-C016-2CFC-6D4F-E645D98F1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1A94E-4021-DFA5-C855-F1EF772C5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79EAE0-C21F-6AAE-4DD1-912C7943D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A4731A-CB77-7670-8A59-139AA18ED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F3735D-F9F3-A156-7FA4-E7B1C564C70E}"/>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8" name="Footer Placeholder 7">
            <a:extLst>
              <a:ext uri="{FF2B5EF4-FFF2-40B4-BE49-F238E27FC236}">
                <a16:creationId xmlns:a16="http://schemas.microsoft.com/office/drawing/2014/main" id="{7DF5BEB6-EBC3-0AA3-D2D7-E70BDEF946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7C7977-82A1-1CBB-10BC-3033084DF791}"/>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35683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CC0C-95DF-56F3-76FC-4B06BBDC4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A5A1CE-A565-89FC-62C1-1A400B6553E8}"/>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4" name="Footer Placeholder 3">
            <a:extLst>
              <a:ext uri="{FF2B5EF4-FFF2-40B4-BE49-F238E27FC236}">
                <a16:creationId xmlns:a16="http://schemas.microsoft.com/office/drawing/2014/main" id="{A62058A6-0C1F-8998-5CDE-5AB62ED8AB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275519-6F08-2752-DD24-714933E1572D}"/>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3256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9BD24-80AB-E189-C9F6-39A58263F2D0}"/>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3" name="Footer Placeholder 2">
            <a:extLst>
              <a:ext uri="{FF2B5EF4-FFF2-40B4-BE49-F238E27FC236}">
                <a16:creationId xmlns:a16="http://schemas.microsoft.com/office/drawing/2014/main" id="{B4B0FD88-59CA-E28F-E4CA-B4105CC9B5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0FE272-7FC7-FD41-A485-2C913BB5A398}"/>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270969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9003-70DC-9DA4-D5A2-AE6FD839D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5B3C71-ACCC-63D0-FFCE-B52B0EFE2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3E9C66-3C61-8AD3-6FC4-DE898DE48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3F6A3-380F-5BD1-E185-B8CD0A0583BD}"/>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6" name="Footer Placeholder 5">
            <a:extLst>
              <a:ext uri="{FF2B5EF4-FFF2-40B4-BE49-F238E27FC236}">
                <a16:creationId xmlns:a16="http://schemas.microsoft.com/office/drawing/2014/main" id="{3D333D29-D915-A146-2220-0947FFCE29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9E161D-848E-28C5-2525-852D9B35CB67}"/>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42135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DFF5-DE8D-7AE7-8646-543F21696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70EC1A-F56E-5789-2918-E95F131E2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182F28-06B3-D82E-D64C-0C778BADD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086EF-97DE-ED84-CF89-10D87A1624FB}"/>
              </a:ext>
            </a:extLst>
          </p:cNvPr>
          <p:cNvSpPr>
            <a:spLocks noGrp="1"/>
          </p:cNvSpPr>
          <p:nvPr>
            <p:ph type="dt" sz="half" idx="10"/>
          </p:nvPr>
        </p:nvSpPr>
        <p:spPr/>
        <p:txBody>
          <a:bodyPr/>
          <a:lstStyle/>
          <a:p>
            <a:fld id="{E590FC93-F0BB-423F-AC00-A387D05C505C}" type="datetimeFigureOut">
              <a:rPr lang="en-IN" smtClean="0"/>
              <a:t>03-04-2024</a:t>
            </a:fld>
            <a:endParaRPr lang="en-IN"/>
          </a:p>
        </p:txBody>
      </p:sp>
      <p:sp>
        <p:nvSpPr>
          <p:cNvPr id="6" name="Footer Placeholder 5">
            <a:extLst>
              <a:ext uri="{FF2B5EF4-FFF2-40B4-BE49-F238E27FC236}">
                <a16:creationId xmlns:a16="http://schemas.microsoft.com/office/drawing/2014/main" id="{B844550E-0BA5-44BC-0785-BA27268789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1C3084-2D33-6500-F163-EF6BBD159698}"/>
              </a:ext>
            </a:extLst>
          </p:cNvPr>
          <p:cNvSpPr>
            <a:spLocks noGrp="1"/>
          </p:cNvSpPr>
          <p:nvPr>
            <p:ph type="sldNum" sz="quarter" idx="12"/>
          </p:nvPr>
        </p:nvSpPr>
        <p:spPr/>
        <p:txBody>
          <a:bodyPr/>
          <a:lstStyle/>
          <a:p>
            <a:fld id="{D76BAD95-B982-434C-B869-4D7F6CC2E95E}" type="slidenum">
              <a:rPr lang="en-IN" smtClean="0"/>
              <a:t>‹#›</a:t>
            </a:fld>
            <a:endParaRPr lang="en-IN"/>
          </a:p>
        </p:txBody>
      </p:sp>
    </p:spTree>
    <p:extLst>
      <p:ext uri="{BB962C8B-B14F-4D97-AF65-F5344CB8AC3E}">
        <p14:creationId xmlns:p14="http://schemas.microsoft.com/office/powerpoint/2010/main" val="160702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DBF78-2BA5-F17E-8893-B1FB52962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5AFB45-58A6-F7E3-0ACA-A23CF6021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C30ED-6ABA-E7CF-EE50-CE2A0608F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0FC93-F0BB-423F-AC00-A387D05C505C}" type="datetimeFigureOut">
              <a:rPr lang="en-IN" smtClean="0"/>
              <a:t>03-04-2024</a:t>
            </a:fld>
            <a:endParaRPr lang="en-IN"/>
          </a:p>
        </p:txBody>
      </p:sp>
      <p:sp>
        <p:nvSpPr>
          <p:cNvPr id="5" name="Footer Placeholder 4">
            <a:extLst>
              <a:ext uri="{FF2B5EF4-FFF2-40B4-BE49-F238E27FC236}">
                <a16:creationId xmlns:a16="http://schemas.microsoft.com/office/drawing/2014/main" id="{5A48B0C5-9C5E-3D65-ED70-5D867527F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E63C7D-39D9-341B-875B-22ECF2460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BAD95-B982-434C-B869-4D7F6CC2E95E}" type="slidenum">
              <a:rPr lang="en-IN" smtClean="0"/>
              <a:t>‹#›</a:t>
            </a:fld>
            <a:endParaRPr lang="en-IN"/>
          </a:p>
        </p:txBody>
      </p:sp>
    </p:spTree>
    <p:extLst>
      <p:ext uri="{BB962C8B-B14F-4D97-AF65-F5344CB8AC3E}">
        <p14:creationId xmlns:p14="http://schemas.microsoft.com/office/powerpoint/2010/main" val="172156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github/rajeshrinet/compPhy/blob/master/notebooks/2014/IsingModel.ipynb" TargetMode="External"/><Relationship Id="rId2" Type="http://schemas.openxmlformats.org/officeDocument/2006/relationships/hyperlink" Target="https://courses.physics.illinois.edu/phys498cmp/sp2022/Ising/IsingModel.html" TargetMode="External"/><Relationship Id="rId1" Type="http://schemas.openxmlformats.org/officeDocument/2006/relationships/slideLayout" Target="../slideLayouts/slideLayout1.xml"/><Relationship Id="rId4" Type="http://schemas.openxmlformats.org/officeDocument/2006/relationships/hyperlink" Target="https://github.com/bdhammel/ising-model/blob/master/README.m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ubs.aip.org/aapt/ajp/article/76/4/470/1040239/Social-applications-of-two-dimensional-Ising" TargetMode="External"/><Relationship Id="rId2" Type="http://schemas.openxmlformats.org/officeDocument/2006/relationships/hyperlink" Target="https://mathoverflow.net/questions/413767/interesting-and-surprising-applications-of-the-ising-model" TargetMode="External"/><Relationship Id="rId1" Type="http://schemas.openxmlformats.org/officeDocument/2006/relationships/slideLayout" Target="../slideLayouts/slideLayout7.xml"/><Relationship Id="rId4" Type="http://schemas.openxmlformats.org/officeDocument/2006/relationships/hyperlink" Target="https://www.ncbi.nlm.nih.gov/pmc/articles/PMC977816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eaching-classroom-teacher-311356/"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C012-7550-B288-44FB-9DB8ADC7D7A0}"/>
              </a:ext>
            </a:extLst>
          </p:cNvPr>
          <p:cNvSpPr>
            <a:spLocks noGrp="1"/>
          </p:cNvSpPr>
          <p:nvPr>
            <p:ph type="title"/>
          </p:nvPr>
        </p:nvSpPr>
        <p:spPr/>
        <p:txBody>
          <a:bodyPr/>
          <a:lstStyle/>
          <a:p>
            <a:r>
              <a:rPr lang="en-US" b="1" dirty="0"/>
              <a:t>ISING MODEL		</a:t>
            </a:r>
            <a:endParaRPr lang="en-IN" b="1" dirty="0"/>
          </a:p>
        </p:txBody>
      </p:sp>
      <p:sp>
        <p:nvSpPr>
          <p:cNvPr id="3" name="Content Placeholder 2">
            <a:extLst>
              <a:ext uri="{FF2B5EF4-FFF2-40B4-BE49-F238E27FC236}">
                <a16:creationId xmlns:a16="http://schemas.microsoft.com/office/drawing/2014/main" id="{811EAC18-191F-0557-9DC4-73CF6C2153E8}"/>
              </a:ext>
            </a:extLst>
          </p:cNvPr>
          <p:cNvSpPr>
            <a:spLocks noGrp="1"/>
          </p:cNvSpPr>
          <p:nvPr>
            <p:ph idx="1"/>
          </p:nvPr>
        </p:nvSpPr>
        <p:spPr/>
        <p:txBody>
          <a:bodyPr/>
          <a:lstStyle/>
          <a:p>
            <a:r>
              <a:rPr lang="en-US" dirty="0"/>
              <a:t>This was designed to model the magnetic behavior of spin lattices.</a:t>
            </a:r>
          </a:p>
          <a:p>
            <a:r>
              <a:rPr lang="en-US" dirty="0"/>
              <a:t>But in past few years, it was found that this has potential to model various social, business, medical, Computer Science problems.</a:t>
            </a:r>
          </a:p>
          <a:p>
            <a:r>
              <a:rPr lang="en-US" dirty="0"/>
              <a:t>This is a vastly used model to study many-body interaction problems where they have choice to make based on certain condition.              For ex. : Modelling an election: How voters decide to vote based on neighbor's influence as well as their own need and priority.</a:t>
            </a:r>
          </a:p>
        </p:txBody>
      </p:sp>
    </p:spTree>
    <p:extLst>
      <p:ext uri="{BB962C8B-B14F-4D97-AF65-F5344CB8AC3E}">
        <p14:creationId xmlns:p14="http://schemas.microsoft.com/office/powerpoint/2010/main" val="391615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478F3D-FC0E-D833-7698-EF40B8F0F9D0}"/>
                  </a:ext>
                </a:extLst>
              </p:cNvPr>
              <p:cNvSpPr>
                <a:spLocks noGrp="1"/>
              </p:cNvSpPr>
              <p:nvPr>
                <p:ph idx="1"/>
              </p:nvPr>
            </p:nvSpPr>
            <p:spPr>
              <a:xfrm>
                <a:off x="467360" y="284480"/>
                <a:ext cx="11501120" cy="6024879"/>
              </a:xfrm>
            </p:spPr>
            <p:txBody>
              <a:bodyPr>
                <a:normAutofit fontScale="92500"/>
              </a:bodyPr>
              <a:lstStyle/>
              <a:p>
                <a:r>
                  <a:rPr lang="en-IN" dirty="0"/>
                  <a:t>In steady state, rate of change of microstate from x to x’ is equal to rate of change of microstate from x’ to x</a:t>
                </a:r>
              </a:p>
              <a:p>
                <a:pPr marL="0" indent="0">
                  <a:buNone/>
                </a:pPr>
                <a:r>
                  <a:rPr lang="en-IN" dirty="0"/>
                  <a:t>                      i.e.  </a:t>
                </a:r>
                <a14:m>
                  <m:oMath xmlns:m="http://schemas.openxmlformats.org/officeDocument/2006/math">
                    <m:r>
                      <a:rPr lang="en-IN" b="1" i="1" dirty="0" smtClean="0">
                        <a:latin typeface="Cambria Math" panose="02040503050406030204" pitchFamily="18" charset="0"/>
                      </a:rPr>
                      <m:t>𝝆</m:t>
                    </m:r>
                    <m:d>
                      <m:dPr>
                        <m:ctrlPr>
                          <a:rPr lang="en-IN" b="1" i="1" dirty="0" smtClean="0">
                            <a:solidFill>
                              <a:schemeClr val="bg2">
                                <a:lumMod val="10000"/>
                              </a:schemeClr>
                            </a:solidFill>
                            <a:latin typeface="Cambria Math" panose="02040503050406030204" pitchFamily="18" charset="0"/>
                          </a:rPr>
                        </m:ctrlPr>
                      </m:dPr>
                      <m:e>
                        <m:r>
                          <a:rPr lang="en-IN" b="1" i="1" dirty="0" smtClean="0">
                            <a:solidFill>
                              <a:schemeClr val="bg2">
                                <a:lumMod val="10000"/>
                              </a:schemeClr>
                            </a:solidFill>
                            <a:latin typeface="Cambria Math" panose="02040503050406030204" pitchFamily="18" charset="0"/>
                          </a:rPr>
                          <m:t>𝒙</m:t>
                        </m:r>
                      </m:e>
                    </m:d>
                    <m:sSub>
                      <m:sSubPr>
                        <m:ctrlPr>
                          <a:rPr lang="en-IN" b="1" i="1" dirty="0" smtClean="0">
                            <a:solidFill>
                              <a:schemeClr val="bg2">
                                <a:lumMod val="10000"/>
                              </a:schemeClr>
                            </a:solidFill>
                            <a:latin typeface="Cambria Math" panose="02040503050406030204" pitchFamily="18" charset="0"/>
                          </a:rPr>
                        </m:ctrlPr>
                      </m:sSubPr>
                      <m:e>
                        <m:r>
                          <a:rPr lang="en-IN" b="1" i="1" dirty="0" smtClean="0">
                            <a:solidFill>
                              <a:schemeClr val="bg2">
                                <a:lumMod val="10000"/>
                              </a:schemeClr>
                            </a:solidFill>
                            <a:latin typeface="Cambria Math" panose="02040503050406030204" pitchFamily="18" charset="0"/>
                          </a:rPr>
                          <m:t>𝑾</m:t>
                        </m:r>
                      </m:e>
                      <m:sub>
                        <m:r>
                          <a:rPr lang="en-IN" b="1" i="1" dirty="0">
                            <a:solidFill>
                              <a:schemeClr val="bg2">
                                <a:lumMod val="10000"/>
                              </a:schemeClr>
                            </a:solidFill>
                            <a:latin typeface="Cambria Math" panose="02040503050406030204" pitchFamily="18" charset="0"/>
                          </a:rPr>
                          <m:t>𝒙</m:t>
                        </m:r>
                        <m:r>
                          <a:rPr lang="en-IN" b="1" i="0" dirty="0">
                            <a:solidFill>
                              <a:schemeClr val="bg2">
                                <a:lumMod val="10000"/>
                              </a:schemeClr>
                            </a:solidFill>
                            <a:latin typeface="Cambria Math" panose="02040503050406030204" pitchFamily="18" charset="0"/>
                          </a:rPr>
                          <m:t>→</m:t>
                        </m:r>
                        <m:r>
                          <a:rPr lang="en-IN" b="1" i="1" dirty="0" smtClean="0">
                            <a:solidFill>
                              <a:schemeClr val="bg2">
                                <a:lumMod val="10000"/>
                              </a:schemeClr>
                            </a:solidFill>
                            <a:latin typeface="Cambria Math" panose="02040503050406030204" pitchFamily="18" charset="0"/>
                          </a:rPr>
                          <m:t>𝒙</m:t>
                        </m:r>
                        <m:r>
                          <a:rPr lang="en-IN" b="1" i="1" dirty="0" smtClean="0">
                            <a:solidFill>
                              <a:schemeClr val="bg2">
                                <a:lumMod val="10000"/>
                              </a:schemeClr>
                            </a:solidFill>
                            <a:latin typeface="Cambria Math" panose="02040503050406030204" pitchFamily="18" charset="0"/>
                          </a:rPr>
                          <m:t>′</m:t>
                        </m:r>
                      </m:sub>
                    </m:sSub>
                    <m:r>
                      <a:rPr lang="en-IN" b="1" i="0" dirty="0">
                        <a:latin typeface="Cambria Math" panose="02040503050406030204" pitchFamily="18" charset="0"/>
                      </a:rPr>
                      <m:t>=</m:t>
                    </m:r>
                    <m:r>
                      <a:rPr lang="en-IN" b="1" i="1" dirty="0">
                        <a:latin typeface="Cambria Math" panose="02040503050406030204" pitchFamily="18" charset="0"/>
                      </a:rPr>
                      <m:t>𝝆</m:t>
                    </m:r>
                    <m:d>
                      <m:dPr>
                        <m:ctrlPr>
                          <a:rPr lang="en-IN" b="1" i="1" dirty="0" smtClean="0">
                            <a:solidFill>
                              <a:schemeClr val="bg2">
                                <a:lumMod val="10000"/>
                              </a:schemeClr>
                            </a:solidFill>
                            <a:latin typeface="Cambria Math" panose="02040503050406030204" pitchFamily="18" charset="0"/>
                          </a:rPr>
                        </m:ctrlPr>
                      </m:dPr>
                      <m:e>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i="0" dirty="0">
                                <a:solidFill>
                                  <a:schemeClr val="bg2">
                                    <a:lumMod val="10000"/>
                                  </a:schemeClr>
                                </a:solidFill>
                                <a:latin typeface="Cambria Math" panose="02040503050406030204" pitchFamily="18" charset="0"/>
                              </a:rPr>
                              <m:t>′</m:t>
                            </m:r>
                          </m:sup>
                        </m:sSup>
                      </m:e>
                    </m:d>
                    <m:sSub>
                      <m:sSubPr>
                        <m:ctrlPr>
                          <a:rPr lang="en-IN" b="1" i="1" dirty="0" smtClean="0">
                            <a:solidFill>
                              <a:schemeClr val="bg2">
                                <a:lumMod val="10000"/>
                              </a:schemeClr>
                            </a:solidFill>
                            <a:latin typeface="Cambria Math" panose="02040503050406030204" pitchFamily="18" charset="0"/>
                          </a:rPr>
                        </m:ctrlPr>
                      </m:sSubPr>
                      <m:e>
                        <m:r>
                          <a:rPr lang="en-IN" b="1" i="1" dirty="0" smtClean="0">
                            <a:solidFill>
                              <a:schemeClr val="bg2">
                                <a:lumMod val="10000"/>
                              </a:schemeClr>
                            </a:solidFill>
                            <a:latin typeface="Cambria Math" panose="02040503050406030204" pitchFamily="18" charset="0"/>
                          </a:rPr>
                          <m:t>𝑾</m:t>
                        </m:r>
                      </m:e>
                      <m:sub>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i="0" dirty="0">
                                <a:solidFill>
                                  <a:schemeClr val="bg2">
                                    <a:lumMod val="10000"/>
                                  </a:schemeClr>
                                </a:solidFill>
                                <a:latin typeface="Cambria Math" panose="02040503050406030204" pitchFamily="18" charset="0"/>
                              </a:rPr>
                              <m:t>′</m:t>
                            </m:r>
                          </m:sup>
                        </m:sSup>
                        <m:r>
                          <a:rPr lang="en-IN" b="1" i="0" dirty="0">
                            <a:solidFill>
                              <a:schemeClr val="bg2">
                                <a:lumMod val="10000"/>
                              </a:schemeClr>
                            </a:solidFill>
                            <a:latin typeface="Cambria Math" panose="02040503050406030204" pitchFamily="18" charset="0"/>
                          </a:rPr>
                          <m:t>→</m:t>
                        </m:r>
                        <m:r>
                          <a:rPr lang="en-IN" b="1" i="1" dirty="0">
                            <a:solidFill>
                              <a:schemeClr val="bg2">
                                <a:lumMod val="10000"/>
                              </a:schemeClr>
                            </a:solidFill>
                            <a:latin typeface="Cambria Math" panose="02040503050406030204" pitchFamily="18" charset="0"/>
                          </a:rPr>
                          <m:t>𝒙</m:t>
                        </m:r>
                      </m:sub>
                    </m:sSub>
                  </m:oMath>
                </a14:m>
                <a:r>
                  <a:rPr lang="en-IN" b="1" dirty="0"/>
                  <a:t>     (detailed balance)</a:t>
                </a:r>
                <a:endParaRPr lang="en-IN" dirty="0"/>
              </a:p>
              <a:p>
                <a:pPr marL="0" indent="0">
                  <a:buNone/>
                </a:pPr>
                <a:r>
                  <a:rPr lang="en-IN" dirty="0">
                    <a:solidFill>
                      <a:srgbClr val="836967"/>
                    </a:solidFill>
                  </a:rPr>
                  <a:t> 		       </a:t>
                </a: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smtClean="0">
                            <a:latin typeface="Cambria Math" panose="02040503050406030204" pitchFamily="18" charset="0"/>
                          </a:rPr>
                          <m:t>𝑾</m:t>
                        </m:r>
                      </m:e>
                      <m:sub>
                        <m:r>
                          <a:rPr lang="en-IN" b="1" i="1" dirty="0">
                            <a:latin typeface="Cambria Math" panose="02040503050406030204" pitchFamily="18" charset="0"/>
                          </a:rPr>
                          <m:t>𝒙</m:t>
                        </m:r>
                        <m:r>
                          <a:rPr lang="en-IN" b="1" i="0" dirty="0">
                            <a:latin typeface="Cambria Math" panose="02040503050406030204" pitchFamily="18" charset="0"/>
                          </a:rPr>
                          <m:t>→</m:t>
                        </m:r>
                        <m:sSup>
                          <m:sSupPr>
                            <m:ctrlPr>
                              <a:rPr lang="en-IN" b="1" i="1" dirty="0">
                                <a:solidFill>
                                  <a:srgbClr val="836967"/>
                                </a:solidFill>
                                <a:latin typeface="Cambria Math" panose="02040503050406030204" pitchFamily="18" charset="0"/>
                              </a:rPr>
                            </m:ctrlPr>
                          </m:sSupPr>
                          <m:e>
                            <m:r>
                              <a:rPr lang="en-IN" b="1" i="1" dirty="0">
                                <a:latin typeface="Cambria Math" panose="02040503050406030204" pitchFamily="18" charset="0"/>
                              </a:rPr>
                              <m:t>𝒙</m:t>
                            </m:r>
                          </m:e>
                          <m:sup>
                            <m:r>
                              <a:rPr lang="en-IN" b="1" i="0" dirty="0">
                                <a:latin typeface="Cambria Math" panose="02040503050406030204" pitchFamily="18" charset="0"/>
                              </a:rPr>
                              <m:t>′</m:t>
                            </m:r>
                          </m:sup>
                        </m:sSup>
                      </m:sub>
                    </m:sSub>
                    <m:r>
                      <a:rPr lang="en-IN" b="1" i="0" dirty="0">
                        <a:latin typeface="Cambria Math" panose="02040503050406030204" pitchFamily="18" charset="0"/>
                      </a:rPr>
                      <m:t>=</m:t>
                    </m:r>
                    <m:f>
                      <m:fPr>
                        <m:ctrlPr>
                          <a:rPr lang="en-IN" b="1" i="1" dirty="0">
                            <a:solidFill>
                              <a:srgbClr val="836967"/>
                            </a:solidFill>
                            <a:latin typeface="Cambria Math" panose="02040503050406030204" pitchFamily="18" charset="0"/>
                          </a:rPr>
                        </m:ctrlPr>
                      </m:fPr>
                      <m:num>
                        <m:r>
                          <a:rPr lang="en-IN" b="1" i="1" dirty="0">
                            <a:latin typeface="Cambria Math" panose="02040503050406030204" pitchFamily="18" charset="0"/>
                          </a:rPr>
                          <m:t>𝝆</m:t>
                        </m:r>
                        <m:d>
                          <m:dPr>
                            <m:ctrlPr>
                              <a:rPr lang="en-IN" b="1" i="1" dirty="0">
                                <a:solidFill>
                                  <a:srgbClr val="836967"/>
                                </a:solidFill>
                                <a:latin typeface="Cambria Math" panose="02040503050406030204" pitchFamily="18" charset="0"/>
                              </a:rPr>
                            </m:ctrlPr>
                          </m:dPr>
                          <m:e>
                            <m:sSup>
                              <m:sSupPr>
                                <m:ctrlPr>
                                  <a:rPr lang="en-IN" b="1" i="1" dirty="0">
                                    <a:solidFill>
                                      <a:srgbClr val="836967"/>
                                    </a:solidFill>
                                    <a:latin typeface="Cambria Math" panose="02040503050406030204" pitchFamily="18" charset="0"/>
                                  </a:rPr>
                                </m:ctrlPr>
                              </m:sSupPr>
                              <m:e>
                                <m:r>
                                  <a:rPr lang="en-IN" b="1" i="1" dirty="0">
                                    <a:latin typeface="Cambria Math" panose="02040503050406030204" pitchFamily="18" charset="0"/>
                                  </a:rPr>
                                  <m:t>𝒙</m:t>
                                </m:r>
                              </m:e>
                              <m:sup>
                                <m:r>
                                  <a:rPr lang="en-IN" b="1" i="0" dirty="0">
                                    <a:latin typeface="Cambria Math" panose="02040503050406030204" pitchFamily="18" charset="0"/>
                                  </a:rPr>
                                  <m:t>′</m:t>
                                </m:r>
                              </m:sup>
                            </m:sSup>
                          </m:e>
                        </m:d>
                      </m:num>
                      <m:den>
                        <m:r>
                          <a:rPr lang="en-IN" b="1" i="1" dirty="0">
                            <a:latin typeface="Cambria Math" panose="02040503050406030204" pitchFamily="18" charset="0"/>
                          </a:rPr>
                          <m:t>𝝆</m:t>
                        </m:r>
                        <m:d>
                          <m:dPr>
                            <m:ctrlPr>
                              <a:rPr lang="en-IN" b="1" i="1" dirty="0">
                                <a:solidFill>
                                  <a:srgbClr val="836967"/>
                                </a:solidFill>
                                <a:latin typeface="Cambria Math" panose="02040503050406030204" pitchFamily="18" charset="0"/>
                              </a:rPr>
                            </m:ctrlPr>
                          </m:dPr>
                          <m:e>
                            <m:r>
                              <a:rPr lang="en-IN" b="1" i="1" dirty="0">
                                <a:latin typeface="Cambria Math" panose="02040503050406030204" pitchFamily="18" charset="0"/>
                              </a:rPr>
                              <m:t>𝒙</m:t>
                            </m:r>
                          </m:e>
                        </m:d>
                      </m:den>
                    </m:f>
                    <m:sSub>
                      <m:sSubPr>
                        <m:ctrlPr>
                          <a:rPr lang="en-IN" b="1" i="1" dirty="0">
                            <a:solidFill>
                              <a:srgbClr val="836967"/>
                            </a:solidFill>
                            <a:latin typeface="Cambria Math" panose="02040503050406030204" pitchFamily="18" charset="0"/>
                          </a:rPr>
                        </m:ctrlPr>
                      </m:sSubPr>
                      <m:e>
                        <m:r>
                          <a:rPr lang="en-IN" b="1" i="1" dirty="0" smtClean="0">
                            <a:latin typeface="Cambria Math" panose="02040503050406030204" pitchFamily="18" charset="0"/>
                          </a:rPr>
                          <m:t>𝑾</m:t>
                        </m:r>
                      </m:e>
                      <m:sub>
                        <m:sSup>
                          <m:sSupPr>
                            <m:ctrlPr>
                              <a:rPr lang="en-IN" b="1" i="1" dirty="0">
                                <a:solidFill>
                                  <a:srgbClr val="836967"/>
                                </a:solidFill>
                                <a:latin typeface="Cambria Math" panose="02040503050406030204" pitchFamily="18" charset="0"/>
                              </a:rPr>
                            </m:ctrlPr>
                          </m:sSupPr>
                          <m:e>
                            <m:r>
                              <a:rPr lang="en-IN" b="1" i="1" dirty="0">
                                <a:latin typeface="Cambria Math" panose="02040503050406030204" pitchFamily="18" charset="0"/>
                              </a:rPr>
                              <m:t>𝒙</m:t>
                            </m:r>
                          </m:e>
                          <m:sup>
                            <m:r>
                              <a:rPr lang="en-IN" b="1" i="0" dirty="0">
                                <a:latin typeface="Cambria Math" panose="02040503050406030204" pitchFamily="18" charset="0"/>
                              </a:rPr>
                              <m:t>′</m:t>
                            </m:r>
                          </m:sup>
                        </m:sSup>
                        <m:r>
                          <a:rPr lang="en-IN" b="1" i="0" dirty="0">
                            <a:latin typeface="Cambria Math" panose="02040503050406030204" pitchFamily="18" charset="0"/>
                          </a:rPr>
                          <m:t>→</m:t>
                        </m:r>
                        <m:r>
                          <a:rPr lang="en-IN" b="1" i="1" dirty="0">
                            <a:latin typeface="Cambria Math" panose="02040503050406030204" pitchFamily="18" charset="0"/>
                          </a:rPr>
                          <m:t>𝒙</m:t>
                        </m:r>
                      </m:sub>
                    </m:sSub>
                  </m:oMath>
                </a14:m>
                <a:endParaRPr lang="en-IN" b="1" dirty="0"/>
              </a:p>
              <a:p>
                <a:pPr marL="0" indent="0">
                  <a:buNone/>
                </a:pPr>
                <a:r>
                  <a:rPr lang="en-IN" b="1" dirty="0"/>
                  <a:t>		       </a:t>
                </a:r>
                <a14:m>
                  <m:oMath xmlns:m="http://schemas.openxmlformats.org/officeDocument/2006/math">
                    <m:sSub>
                      <m:sSubPr>
                        <m:ctrlPr>
                          <a:rPr lang="en-IN" b="1" i="1" dirty="0" smtClean="0">
                            <a:solidFill>
                              <a:schemeClr val="bg2">
                                <a:lumMod val="10000"/>
                              </a:schemeClr>
                            </a:solidFill>
                            <a:latin typeface="Cambria Math" panose="02040503050406030204" pitchFamily="18" charset="0"/>
                          </a:rPr>
                        </m:ctrlPr>
                      </m:sSubPr>
                      <m:e>
                        <m:r>
                          <a:rPr lang="en-IN" b="1" i="1" dirty="0" smtClean="0">
                            <a:solidFill>
                              <a:schemeClr val="bg2">
                                <a:lumMod val="10000"/>
                              </a:schemeClr>
                            </a:solidFill>
                            <a:latin typeface="Cambria Math" panose="02040503050406030204" pitchFamily="18" charset="0"/>
                          </a:rPr>
                          <m:t>𝑾</m:t>
                        </m:r>
                      </m:e>
                      <m:sub>
                        <m:r>
                          <a:rPr lang="en-IN" b="1" i="1" dirty="0">
                            <a:solidFill>
                              <a:schemeClr val="bg2">
                                <a:lumMod val="10000"/>
                              </a:schemeClr>
                            </a:solidFill>
                            <a:latin typeface="Cambria Math" panose="02040503050406030204" pitchFamily="18" charset="0"/>
                          </a:rPr>
                          <m:t>𝒙</m:t>
                        </m:r>
                        <m:r>
                          <a:rPr lang="en-IN" b="1" i="0" dirty="0">
                            <a:solidFill>
                              <a:schemeClr val="bg2">
                                <a:lumMod val="10000"/>
                              </a:schemeClr>
                            </a:solidFill>
                            <a:latin typeface="Cambria Math" panose="02040503050406030204" pitchFamily="18" charset="0"/>
                          </a:rPr>
                          <m:t>→</m:t>
                        </m:r>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i="0" dirty="0">
                                <a:solidFill>
                                  <a:schemeClr val="bg2">
                                    <a:lumMod val="10000"/>
                                  </a:schemeClr>
                                </a:solidFill>
                                <a:latin typeface="Cambria Math" panose="02040503050406030204" pitchFamily="18" charset="0"/>
                              </a:rPr>
                              <m:t>′</m:t>
                            </m:r>
                          </m:sup>
                        </m:sSup>
                      </m:sub>
                    </m:sSub>
                    <m:r>
                      <a:rPr lang="en-IN" b="1" i="0" dirty="0" smtClean="0">
                        <a:solidFill>
                          <a:schemeClr val="bg2">
                            <a:lumMod val="10000"/>
                          </a:schemeClr>
                        </a:solidFill>
                        <a:latin typeface="Cambria Math" panose="02040503050406030204" pitchFamily="18" charset="0"/>
                      </a:rPr>
                      <m:t> </m:t>
                    </m:r>
                    <m:r>
                      <a:rPr lang="en-IN" b="1" i="0" dirty="0">
                        <a:solidFill>
                          <a:schemeClr val="bg2">
                            <a:lumMod val="10000"/>
                          </a:schemeClr>
                        </a:solidFill>
                        <a:latin typeface="Cambria Math" panose="02040503050406030204" pitchFamily="18" charset="0"/>
                      </a:rPr>
                      <m:t>=</m:t>
                    </m:r>
                    <m:sSup>
                      <m:sSupPr>
                        <m:ctrlPr>
                          <a:rPr lang="en-IN" b="1" i="1" dirty="0">
                            <a:solidFill>
                              <a:schemeClr val="bg2">
                                <a:lumMod val="10000"/>
                              </a:schemeClr>
                            </a:solidFill>
                            <a:latin typeface="Cambria Math" panose="02040503050406030204" pitchFamily="18" charset="0"/>
                          </a:rPr>
                        </m:ctrlPr>
                      </m:sSupPr>
                      <m:e>
                        <m:r>
                          <a:rPr lang="en-IN" b="1" i="0" dirty="0">
                            <a:solidFill>
                              <a:schemeClr val="bg2">
                                <a:lumMod val="10000"/>
                              </a:schemeClr>
                            </a:solidFill>
                            <a:latin typeface="Cambria Math" panose="02040503050406030204" pitchFamily="18" charset="0"/>
                          </a:rPr>
                          <m:t>ⅇ</m:t>
                        </m:r>
                      </m:e>
                      <m:sup>
                        <m:r>
                          <a:rPr lang="en-IN" b="1" i="0" dirty="0">
                            <a:solidFill>
                              <a:schemeClr val="bg2">
                                <a:lumMod val="10000"/>
                              </a:schemeClr>
                            </a:solidFill>
                            <a:latin typeface="Cambria Math" panose="02040503050406030204" pitchFamily="18" charset="0"/>
                          </a:rPr>
                          <m:t>−</m:t>
                        </m:r>
                        <m:f>
                          <m:fPr>
                            <m:ctrlPr>
                              <a:rPr lang="en-IN" b="1" i="1" dirty="0">
                                <a:solidFill>
                                  <a:schemeClr val="bg2">
                                    <a:lumMod val="10000"/>
                                  </a:schemeClr>
                                </a:solidFill>
                                <a:latin typeface="Cambria Math" panose="02040503050406030204" pitchFamily="18" charset="0"/>
                              </a:rPr>
                            </m:ctrlPr>
                          </m:fPr>
                          <m:num>
                            <m:d>
                              <m:dPr>
                                <m:ctrlPr>
                                  <a:rPr lang="en-IN" b="1" i="1" dirty="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𝑬</m:t>
                                </m:r>
                                <m:d>
                                  <m:dPr>
                                    <m:ctrlPr>
                                      <a:rPr lang="en-IN" b="1" i="1" dirty="0">
                                        <a:solidFill>
                                          <a:schemeClr val="bg2">
                                            <a:lumMod val="10000"/>
                                          </a:schemeClr>
                                        </a:solidFill>
                                        <a:latin typeface="Cambria Math" panose="02040503050406030204" pitchFamily="18" charset="0"/>
                                      </a:rPr>
                                    </m:ctrlPr>
                                  </m:dPr>
                                  <m:e>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i="0" dirty="0">
                                            <a:solidFill>
                                              <a:schemeClr val="bg2">
                                                <a:lumMod val="10000"/>
                                              </a:schemeClr>
                                            </a:solidFill>
                                            <a:latin typeface="Cambria Math" panose="02040503050406030204" pitchFamily="18" charset="0"/>
                                          </a:rPr>
                                          <m:t>′</m:t>
                                        </m:r>
                                      </m:sup>
                                    </m:sSup>
                                  </m:e>
                                </m:d>
                                <m:r>
                                  <a:rPr lang="en-IN" b="1" i="0" dirty="0">
                                    <a:solidFill>
                                      <a:schemeClr val="bg2">
                                        <a:lumMod val="10000"/>
                                      </a:schemeClr>
                                    </a:solidFill>
                                    <a:latin typeface="Cambria Math" panose="02040503050406030204" pitchFamily="18" charset="0"/>
                                  </a:rPr>
                                  <m:t>−</m:t>
                                </m:r>
                                <m:r>
                                  <a:rPr lang="en-IN" b="1" i="1" dirty="0">
                                    <a:solidFill>
                                      <a:schemeClr val="bg2">
                                        <a:lumMod val="10000"/>
                                      </a:schemeClr>
                                    </a:solidFill>
                                    <a:latin typeface="Cambria Math" panose="02040503050406030204" pitchFamily="18" charset="0"/>
                                  </a:rPr>
                                  <m:t>𝑬</m:t>
                                </m:r>
                                <m:d>
                                  <m:dPr>
                                    <m:ctrlPr>
                                      <a:rPr lang="en-IN" b="1" i="1" dirty="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𝒙</m:t>
                                    </m:r>
                                  </m:e>
                                </m:d>
                              </m:e>
                            </m:d>
                          </m:num>
                          <m:den>
                            <m:r>
                              <a:rPr lang="en-IN" b="1" i="1" dirty="0">
                                <a:solidFill>
                                  <a:schemeClr val="bg2">
                                    <a:lumMod val="10000"/>
                                  </a:schemeClr>
                                </a:solidFill>
                                <a:latin typeface="Cambria Math" panose="02040503050406030204" pitchFamily="18" charset="0"/>
                              </a:rPr>
                              <m:t>𝒌𝑻</m:t>
                            </m:r>
                          </m:den>
                        </m:f>
                      </m:sup>
                    </m:sSup>
                    <m:sSub>
                      <m:sSubPr>
                        <m:ctrlPr>
                          <a:rPr lang="en-IN" b="1" i="1" dirty="0">
                            <a:solidFill>
                              <a:schemeClr val="bg2">
                                <a:lumMod val="10000"/>
                              </a:schemeClr>
                            </a:solidFill>
                            <a:latin typeface="Cambria Math" panose="02040503050406030204" pitchFamily="18" charset="0"/>
                          </a:rPr>
                        </m:ctrlPr>
                      </m:sSubPr>
                      <m:e>
                        <m:r>
                          <a:rPr lang="en-IN" b="1" i="1" dirty="0" smtClean="0">
                            <a:solidFill>
                              <a:schemeClr val="bg2">
                                <a:lumMod val="10000"/>
                              </a:schemeClr>
                            </a:solidFill>
                            <a:latin typeface="Cambria Math" panose="02040503050406030204" pitchFamily="18" charset="0"/>
                          </a:rPr>
                          <m:t>𝑾</m:t>
                        </m:r>
                      </m:e>
                      <m:sub>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i="0" dirty="0">
                                <a:solidFill>
                                  <a:schemeClr val="bg2">
                                    <a:lumMod val="10000"/>
                                  </a:schemeClr>
                                </a:solidFill>
                                <a:latin typeface="Cambria Math" panose="02040503050406030204" pitchFamily="18" charset="0"/>
                              </a:rPr>
                              <m:t>′</m:t>
                            </m:r>
                          </m:sup>
                        </m:sSup>
                        <m:r>
                          <a:rPr lang="en-IN" b="1" i="0" dirty="0">
                            <a:solidFill>
                              <a:schemeClr val="bg2">
                                <a:lumMod val="10000"/>
                              </a:schemeClr>
                            </a:solidFill>
                            <a:latin typeface="Cambria Math" panose="02040503050406030204" pitchFamily="18" charset="0"/>
                          </a:rPr>
                          <m:t>→</m:t>
                        </m:r>
                        <m:r>
                          <a:rPr lang="en-IN" b="1" i="1" dirty="0">
                            <a:solidFill>
                              <a:schemeClr val="bg2">
                                <a:lumMod val="10000"/>
                              </a:schemeClr>
                            </a:solidFill>
                            <a:latin typeface="Cambria Math" panose="02040503050406030204" pitchFamily="18" charset="0"/>
                          </a:rPr>
                          <m:t>𝒙</m:t>
                        </m:r>
                      </m:sub>
                    </m:sSub>
                  </m:oMath>
                </a14:m>
                <a:r>
                  <a:rPr lang="en-IN" b="1" dirty="0"/>
                  <a:t> </a:t>
                </a:r>
                <a:r>
                  <a:rPr lang="en-IN" b="1" dirty="0">
                    <a:solidFill>
                      <a:schemeClr val="bg2">
                        <a:lumMod val="10000"/>
                      </a:schemeClr>
                    </a:solidFill>
                  </a:rPr>
                  <a:t>,     </a:t>
                </a:r>
                <a14:m>
                  <m:oMath xmlns:m="http://schemas.openxmlformats.org/officeDocument/2006/math">
                    <m:r>
                      <a:rPr lang="en-IN" b="1" i="1" dirty="0" smtClean="0">
                        <a:solidFill>
                          <a:schemeClr val="bg2">
                            <a:lumMod val="10000"/>
                          </a:schemeClr>
                        </a:solidFill>
                        <a:latin typeface="Cambria Math" panose="02040503050406030204" pitchFamily="18" charset="0"/>
                      </a:rPr>
                      <m:t>𝐸</m:t>
                    </m:r>
                    <m:d>
                      <m:dPr>
                        <m:ctrlPr>
                          <a:rPr lang="en-IN" b="1" i="1" dirty="0">
                            <a:solidFill>
                              <a:schemeClr val="bg2">
                                <a:lumMod val="10000"/>
                              </a:schemeClr>
                            </a:solidFill>
                            <a:latin typeface="Cambria Math" panose="02040503050406030204" pitchFamily="18" charset="0"/>
                          </a:rPr>
                        </m:ctrlPr>
                      </m:dPr>
                      <m:e>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𝑥</m:t>
                            </m:r>
                          </m:e>
                          <m:sup>
                            <m:r>
                              <a:rPr lang="en-IN" b="1" i="0" dirty="0">
                                <a:solidFill>
                                  <a:schemeClr val="bg2">
                                    <a:lumMod val="10000"/>
                                  </a:schemeClr>
                                </a:solidFill>
                                <a:latin typeface="Cambria Math" panose="02040503050406030204" pitchFamily="18" charset="0"/>
                              </a:rPr>
                              <m:t>′</m:t>
                            </m:r>
                          </m:sup>
                        </m:sSup>
                      </m:e>
                    </m:d>
                    <m:r>
                      <a:rPr lang="en-IN" b="1" i="0" dirty="0">
                        <a:solidFill>
                          <a:schemeClr val="bg2">
                            <a:lumMod val="10000"/>
                          </a:schemeClr>
                        </a:solidFill>
                        <a:latin typeface="Cambria Math" panose="02040503050406030204" pitchFamily="18" charset="0"/>
                      </a:rPr>
                      <m:t>−</m:t>
                    </m:r>
                    <m:r>
                      <a:rPr lang="en-IN" b="1" i="1" dirty="0">
                        <a:solidFill>
                          <a:schemeClr val="bg2">
                            <a:lumMod val="10000"/>
                          </a:schemeClr>
                        </a:solidFill>
                        <a:latin typeface="Cambria Math" panose="02040503050406030204" pitchFamily="18" charset="0"/>
                      </a:rPr>
                      <m:t>𝐸</m:t>
                    </m:r>
                    <m:d>
                      <m:dPr>
                        <m:ctrlPr>
                          <a:rPr lang="en-IN" b="1" i="1" dirty="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𝑥</m:t>
                        </m:r>
                      </m:e>
                    </m:d>
                    <m:r>
                      <a:rPr lang="en-IN" b="1" i="0" dirty="0">
                        <a:solidFill>
                          <a:schemeClr val="bg2">
                            <a:lumMod val="10000"/>
                          </a:schemeClr>
                        </a:solidFill>
                        <a:latin typeface="Cambria Math" panose="02040503050406030204" pitchFamily="18" charset="0"/>
                      </a:rPr>
                      <m:t>=</m:t>
                    </m:r>
                    <m:r>
                      <m:rPr>
                        <m:sty m:val="p"/>
                      </m:rPr>
                      <a:rPr lang="en-IN" b="1" i="0" dirty="0">
                        <a:solidFill>
                          <a:schemeClr val="bg2">
                            <a:lumMod val="10000"/>
                          </a:schemeClr>
                        </a:solidFill>
                        <a:latin typeface="Cambria Math" panose="02040503050406030204" pitchFamily="18" charset="0"/>
                      </a:rPr>
                      <m:t>Δ</m:t>
                    </m:r>
                    <m:r>
                      <a:rPr lang="en-IN" b="1" i="1" dirty="0">
                        <a:solidFill>
                          <a:schemeClr val="bg2">
                            <a:lumMod val="10000"/>
                          </a:schemeClr>
                        </a:solidFill>
                        <a:latin typeface="Cambria Math" panose="02040503050406030204" pitchFamily="18" charset="0"/>
                      </a:rPr>
                      <m:t>𝐸</m:t>
                    </m:r>
                  </m:oMath>
                </a14:m>
                <a:endParaRPr lang="en-IN" b="1" dirty="0">
                  <a:solidFill>
                    <a:schemeClr val="bg2">
                      <a:lumMod val="10000"/>
                    </a:schemeClr>
                  </a:solidFill>
                </a:endParaRPr>
              </a:p>
              <a:p>
                <a:endParaRPr lang="en-IN" dirty="0"/>
              </a:p>
              <a:p>
                <a:r>
                  <a:rPr lang="en-IN" dirty="0"/>
                  <a:t>We need to choose </a:t>
                </a:r>
                <a14:m>
                  <m:oMath xmlns:m="http://schemas.openxmlformats.org/officeDocument/2006/math">
                    <m:sSub>
                      <m:sSubPr>
                        <m:ctrlPr>
                          <a:rPr lang="en-IN" b="1" i="1" dirty="0" smtClean="0">
                            <a:solidFill>
                              <a:schemeClr val="bg2">
                                <a:lumMod val="10000"/>
                              </a:schemeClr>
                            </a:solidFill>
                            <a:latin typeface="Cambria Math" panose="02040503050406030204" pitchFamily="18" charset="0"/>
                          </a:rPr>
                        </m:ctrlPr>
                      </m:sSubPr>
                      <m:e>
                        <m:r>
                          <a:rPr lang="en-IN" b="1" i="1" dirty="0" smtClean="0">
                            <a:solidFill>
                              <a:schemeClr val="bg2">
                                <a:lumMod val="10000"/>
                              </a:schemeClr>
                            </a:solidFill>
                            <a:latin typeface="Cambria Math" panose="02040503050406030204" pitchFamily="18" charset="0"/>
                          </a:rPr>
                          <m:t>𝑾</m:t>
                        </m:r>
                      </m:e>
                      <m:sub>
                        <m:r>
                          <a:rPr lang="en-IN" b="1" i="1" dirty="0">
                            <a:solidFill>
                              <a:schemeClr val="bg2">
                                <a:lumMod val="10000"/>
                              </a:schemeClr>
                            </a:solidFill>
                            <a:latin typeface="Cambria Math" panose="02040503050406030204" pitchFamily="18" charset="0"/>
                          </a:rPr>
                          <m:t>𝒙</m:t>
                        </m:r>
                        <m:r>
                          <a:rPr lang="en-IN" b="1" i="0" dirty="0">
                            <a:solidFill>
                              <a:schemeClr val="bg2">
                                <a:lumMod val="10000"/>
                              </a:schemeClr>
                            </a:solidFill>
                            <a:latin typeface="Cambria Math" panose="02040503050406030204" pitchFamily="18" charset="0"/>
                          </a:rPr>
                          <m:t>→</m:t>
                        </m:r>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i="0" dirty="0">
                                <a:solidFill>
                                  <a:schemeClr val="bg2">
                                    <a:lumMod val="10000"/>
                                  </a:schemeClr>
                                </a:solidFill>
                                <a:latin typeface="Cambria Math" panose="02040503050406030204" pitchFamily="18" charset="0"/>
                              </a:rPr>
                              <m:t>′</m:t>
                            </m:r>
                          </m:sup>
                        </m:sSup>
                      </m:sub>
                    </m:sSub>
                    <m:r>
                      <a:rPr lang="en-IN" b="0" i="0" dirty="0" smtClean="0">
                        <a:solidFill>
                          <a:schemeClr val="bg2">
                            <a:lumMod val="10000"/>
                          </a:schemeClr>
                        </a:solidFill>
                        <a:latin typeface="Cambria Math" panose="02040503050406030204" pitchFamily="18" charset="0"/>
                      </a:rPr>
                      <m:t> </m:t>
                    </m:r>
                  </m:oMath>
                </a14:m>
                <a:r>
                  <a:rPr lang="en-IN" dirty="0"/>
                  <a:t>:</a:t>
                </a:r>
              </a:p>
              <a:p>
                <a:pPr marL="0" indent="0">
                  <a:buNone/>
                </a:pPr>
                <a:r>
                  <a:rPr lang="en-IN" dirty="0"/>
                  <a:t>	1) if </a:t>
                </a:r>
                <a14:m>
                  <m:oMath xmlns:m="http://schemas.openxmlformats.org/officeDocument/2006/math">
                    <m:r>
                      <m:rPr>
                        <m:sty m:val="p"/>
                      </m:rPr>
                      <a:rPr lang="en-IN" b="1" i="0" dirty="0" smtClean="0">
                        <a:solidFill>
                          <a:schemeClr val="bg2">
                            <a:lumMod val="10000"/>
                          </a:schemeClr>
                        </a:solidFill>
                        <a:latin typeface="Cambria Math" panose="02040503050406030204" pitchFamily="18" charset="0"/>
                      </a:rPr>
                      <m:t>Δ</m:t>
                    </m:r>
                    <m:r>
                      <a:rPr lang="en-IN" b="1" i="1" dirty="0">
                        <a:solidFill>
                          <a:schemeClr val="bg2">
                            <a:lumMod val="10000"/>
                          </a:schemeClr>
                        </a:solidFill>
                        <a:latin typeface="Cambria Math" panose="02040503050406030204" pitchFamily="18" charset="0"/>
                      </a:rPr>
                      <m:t>𝐸</m:t>
                    </m:r>
                  </m:oMath>
                </a14:m>
                <a:r>
                  <a:rPr lang="en-IN" dirty="0"/>
                  <a:t> &lt; 0 : </a:t>
                </a:r>
                <a14:m>
                  <m:oMath xmlns:m="http://schemas.openxmlformats.org/officeDocument/2006/math">
                    <m:sSub>
                      <m:sSubPr>
                        <m:ctrlPr>
                          <a:rPr lang="en-IN" b="1" i="1" dirty="0">
                            <a:solidFill>
                              <a:schemeClr val="bg2">
                                <a:lumMod val="10000"/>
                              </a:schemeClr>
                            </a:solidFill>
                            <a:latin typeface="Cambria Math" panose="02040503050406030204" pitchFamily="18" charset="0"/>
                          </a:rPr>
                        </m:ctrlPr>
                      </m:sSubPr>
                      <m:e>
                        <m:r>
                          <a:rPr lang="en-IN" b="1" i="1" dirty="0">
                            <a:solidFill>
                              <a:schemeClr val="bg2">
                                <a:lumMod val="10000"/>
                              </a:schemeClr>
                            </a:solidFill>
                            <a:latin typeface="Cambria Math" panose="02040503050406030204" pitchFamily="18" charset="0"/>
                          </a:rPr>
                          <m:t>𝑾</m:t>
                        </m:r>
                      </m:e>
                      <m:sub>
                        <m:r>
                          <a:rPr lang="en-IN" b="1" i="1" dirty="0">
                            <a:solidFill>
                              <a:schemeClr val="bg2">
                                <a:lumMod val="10000"/>
                              </a:schemeClr>
                            </a:solidFill>
                            <a:latin typeface="Cambria Math" panose="02040503050406030204" pitchFamily="18" charset="0"/>
                          </a:rPr>
                          <m:t>𝒙</m:t>
                        </m:r>
                        <m:r>
                          <a:rPr lang="en-IN" b="1" dirty="0">
                            <a:solidFill>
                              <a:schemeClr val="bg2">
                                <a:lumMod val="10000"/>
                              </a:schemeClr>
                            </a:solidFill>
                            <a:latin typeface="Cambria Math" panose="02040503050406030204" pitchFamily="18" charset="0"/>
                          </a:rPr>
                          <m:t>→</m:t>
                        </m:r>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dirty="0">
                                <a:solidFill>
                                  <a:schemeClr val="bg2">
                                    <a:lumMod val="10000"/>
                                  </a:schemeClr>
                                </a:solidFill>
                                <a:latin typeface="Cambria Math" panose="02040503050406030204" pitchFamily="18" charset="0"/>
                              </a:rPr>
                              <m:t>′</m:t>
                            </m:r>
                          </m:sup>
                        </m:sSup>
                      </m:sub>
                    </m:sSub>
                  </m:oMath>
                </a14:m>
                <a:r>
                  <a:rPr lang="en-IN" dirty="0"/>
                  <a:t> </a:t>
                </a:r>
                <a:r>
                  <a:rPr lang="en-IN" b="1" dirty="0"/>
                  <a:t>= 1</a:t>
                </a:r>
                <a:r>
                  <a:rPr lang="en-IN" dirty="0"/>
                  <a:t>, </a:t>
                </a:r>
                <a:r>
                  <a:rPr lang="en-IN" b="1" dirty="0"/>
                  <a:t>x’ </a:t>
                </a:r>
                <a:r>
                  <a:rPr lang="en-IN" dirty="0"/>
                  <a:t>is favourable state as </a:t>
                </a:r>
                <a14:m>
                  <m:oMath xmlns:m="http://schemas.openxmlformats.org/officeDocument/2006/math">
                    <m:r>
                      <a:rPr lang="en-IN" b="1" i="1" dirty="0">
                        <a:solidFill>
                          <a:schemeClr val="bg2">
                            <a:lumMod val="10000"/>
                          </a:schemeClr>
                        </a:solidFill>
                        <a:latin typeface="Cambria Math" panose="02040503050406030204" pitchFamily="18" charset="0"/>
                      </a:rPr>
                      <m:t>𝐸</m:t>
                    </m:r>
                    <m:d>
                      <m:dPr>
                        <m:ctrlPr>
                          <a:rPr lang="en-IN" b="1" i="1" dirty="0">
                            <a:solidFill>
                              <a:schemeClr val="bg2">
                                <a:lumMod val="10000"/>
                              </a:schemeClr>
                            </a:solidFill>
                            <a:latin typeface="Cambria Math" panose="02040503050406030204" pitchFamily="18" charset="0"/>
                          </a:rPr>
                        </m:ctrlPr>
                      </m:dPr>
                      <m:e>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𝑥</m:t>
                            </m:r>
                          </m:e>
                          <m:sup>
                            <m:r>
                              <a:rPr lang="en-IN" b="1" dirty="0">
                                <a:solidFill>
                                  <a:schemeClr val="bg2">
                                    <a:lumMod val="10000"/>
                                  </a:schemeClr>
                                </a:solidFill>
                                <a:latin typeface="Cambria Math" panose="02040503050406030204" pitchFamily="18" charset="0"/>
                              </a:rPr>
                              <m:t>′</m:t>
                            </m:r>
                          </m:sup>
                        </m:sSup>
                      </m:e>
                    </m:d>
                  </m:oMath>
                </a14:m>
                <a:r>
                  <a:rPr lang="en-IN" dirty="0"/>
                  <a:t> &lt; </a:t>
                </a:r>
                <a14:m>
                  <m:oMath xmlns:m="http://schemas.openxmlformats.org/officeDocument/2006/math">
                    <m:r>
                      <a:rPr lang="en-IN" b="1" i="1" dirty="0">
                        <a:solidFill>
                          <a:schemeClr val="bg2">
                            <a:lumMod val="10000"/>
                          </a:schemeClr>
                        </a:solidFill>
                        <a:latin typeface="Cambria Math" panose="02040503050406030204" pitchFamily="18" charset="0"/>
                      </a:rPr>
                      <m:t>𝐸</m:t>
                    </m:r>
                    <m:d>
                      <m:dPr>
                        <m:ctrlPr>
                          <a:rPr lang="en-IN" b="1" i="1" dirty="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𝑥</m:t>
                        </m:r>
                      </m:e>
                    </m:d>
                  </m:oMath>
                </a14:m>
                <a:endParaRPr lang="en-IN" dirty="0"/>
              </a:p>
              <a:p>
                <a:pPr marL="0" indent="0">
                  <a:buNone/>
                </a:pPr>
                <a:r>
                  <a:rPr lang="en-IN" dirty="0"/>
                  <a:t>	2) if </a:t>
                </a:r>
                <a14:m>
                  <m:oMath xmlns:m="http://schemas.openxmlformats.org/officeDocument/2006/math">
                    <m:r>
                      <m:rPr>
                        <m:sty m:val="p"/>
                      </m:rPr>
                      <a:rPr lang="en-IN" b="1" i="0" dirty="0" smtClean="0">
                        <a:solidFill>
                          <a:schemeClr val="bg2">
                            <a:lumMod val="10000"/>
                          </a:schemeClr>
                        </a:solidFill>
                        <a:latin typeface="Cambria Math" panose="02040503050406030204" pitchFamily="18" charset="0"/>
                      </a:rPr>
                      <m:t>Δ</m:t>
                    </m:r>
                    <m:r>
                      <a:rPr lang="en-IN" b="1" i="1" dirty="0">
                        <a:solidFill>
                          <a:schemeClr val="bg2">
                            <a:lumMod val="10000"/>
                          </a:schemeClr>
                        </a:solidFill>
                        <a:latin typeface="Cambria Math" panose="02040503050406030204" pitchFamily="18" charset="0"/>
                      </a:rPr>
                      <m:t>𝐸</m:t>
                    </m:r>
                  </m:oMath>
                </a14:m>
                <a:r>
                  <a:rPr lang="en-IN" dirty="0"/>
                  <a:t> &gt; 0 : </a:t>
                </a:r>
                <a14:m>
                  <m:oMath xmlns:m="http://schemas.openxmlformats.org/officeDocument/2006/math">
                    <m:sSub>
                      <m:sSubPr>
                        <m:ctrlPr>
                          <a:rPr lang="en-IN" b="1" i="1" dirty="0">
                            <a:solidFill>
                              <a:schemeClr val="bg2">
                                <a:lumMod val="10000"/>
                              </a:schemeClr>
                            </a:solidFill>
                            <a:latin typeface="Cambria Math" panose="02040503050406030204" pitchFamily="18" charset="0"/>
                          </a:rPr>
                        </m:ctrlPr>
                      </m:sSubPr>
                      <m:e>
                        <m:r>
                          <a:rPr lang="en-IN" b="1" i="1" dirty="0">
                            <a:solidFill>
                              <a:schemeClr val="bg2">
                                <a:lumMod val="10000"/>
                              </a:schemeClr>
                            </a:solidFill>
                            <a:latin typeface="Cambria Math" panose="02040503050406030204" pitchFamily="18" charset="0"/>
                          </a:rPr>
                          <m:t>𝑾</m:t>
                        </m:r>
                      </m:e>
                      <m:sub>
                        <m:r>
                          <a:rPr lang="en-IN" b="1" i="1" dirty="0">
                            <a:solidFill>
                              <a:schemeClr val="bg2">
                                <a:lumMod val="10000"/>
                              </a:schemeClr>
                            </a:solidFill>
                            <a:latin typeface="Cambria Math" panose="02040503050406030204" pitchFamily="18" charset="0"/>
                          </a:rPr>
                          <m:t>𝒙</m:t>
                        </m:r>
                        <m:r>
                          <a:rPr lang="en-IN" b="1" dirty="0">
                            <a:solidFill>
                              <a:schemeClr val="bg2">
                                <a:lumMod val="10000"/>
                              </a:schemeClr>
                            </a:solidFill>
                            <a:latin typeface="Cambria Math" panose="02040503050406030204" pitchFamily="18" charset="0"/>
                          </a:rPr>
                          <m:t>→</m:t>
                        </m:r>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dirty="0">
                                <a:solidFill>
                                  <a:schemeClr val="bg2">
                                    <a:lumMod val="10000"/>
                                  </a:schemeClr>
                                </a:solidFill>
                                <a:latin typeface="Cambria Math" panose="02040503050406030204" pitchFamily="18" charset="0"/>
                              </a:rPr>
                              <m:t>′</m:t>
                            </m:r>
                          </m:sup>
                        </m:sSup>
                      </m:sub>
                    </m:sSub>
                  </m:oMath>
                </a14:m>
                <a:r>
                  <a:rPr lang="en-IN" dirty="0"/>
                  <a:t> = </a:t>
                </a:r>
                <a14:m>
                  <m:oMath xmlns:m="http://schemas.openxmlformats.org/officeDocument/2006/math">
                    <m:sSup>
                      <m:sSupPr>
                        <m:ctrlPr>
                          <a:rPr lang="en-IN" b="1" i="1" dirty="0">
                            <a:solidFill>
                              <a:schemeClr val="bg2">
                                <a:lumMod val="10000"/>
                              </a:schemeClr>
                            </a:solidFill>
                            <a:latin typeface="Cambria Math" panose="02040503050406030204" pitchFamily="18" charset="0"/>
                          </a:rPr>
                        </m:ctrlPr>
                      </m:sSupPr>
                      <m:e>
                        <m:r>
                          <a:rPr lang="en-IN" b="1" dirty="0">
                            <a:solidFill>
                              <a:schemeClr val="bg2">
                                <a:lumMod val="10000"/>
                              </a:schemeClr>
                            </a:solidFill>
                            <a:latin typeface="Cambria Math" panose="02040503050406030204" pitchFamily="18" charset="0"/>
                          </a:rPr>
                          <m:t>ⅇ</m:t>
                        </m:r>
                      </m:e>
                      <m:sup>
                        <m:r>
                          <a:rPr lang="en-IN" b="1" dirty="0">
                            <a:solidFill>
                              <a:schemeClr val="bg2">
                                <a:lumMod val="10000"/>
                              </a:schemeClr>
                            </a:solidFill>
                            <a:latin typeface="Cambria Math" panose="02040503050406030204" pitchFamily="18" charset="0"/>
                          </a:rPr>
                          <m:t>−</m:t>
                        </m:r>
                        <m:f>
                          <m:fPr>
                            <m:ctrlPr>
                              <a:rPr lang="en-IN" b="1" i="1" dirty="0">
                                <a:solidFill>
                                  <a:schemeClr val="bg2">
                                    <a:lumMod val="10000"/>
                                  </a:schemeClr>
                                </a:solidFill>
                                <a:latin typeface="Cambria Math" panose="02040503050406030204" pitchFamily="18" charset="0"/>
                              </a:rPr>
                            </m:ctrlPr>
                          </m:fPr>
                          <m:num>
                            <m:d>
                              <m:dPr>
                                <m:ctrlPr>
                                  <a:rPr lang="en-IN" b="1" i="1" dirty="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𝑬</m:t>
                                </m:r>
                                <m:d>
                                  <m:dPr>
                                    <m:ctrlPr>
                                      <a:rPr lang="en-IN" b="1" i="1" dirty="0">
                                        <a:solidFill>
                                          <a:schemeClr val="bg2">
                                            <a:lumMod val="10000"/>
                                          </a:schemeClr>
                                        </a:solidFill>
                                        <a:latin typeface="Cambria Math" panose="02040503050406030204" pitchFamily="18" charset="0"/>
                                      </a:rPr>
                                    </m:ctrlPr>
                                  </m:dPr>
                                  <m:e>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dirty="0">
                                            <a:solidFill>
                                              <a:schemeClr val="bg2">
                                                <a:lumMod val="10000"/>
                                              </a:schemeClr>
                                            </a:solidFill>
                                            <a:latin typeface="Cambria Math" panose="02040503050406030204" pitchFamily="18" charset="0"/>
                                          </a:rPr>
                                          <m:t>′</m:t>
                                        </m:r>
                                      </m:sup>
                                    </m:sSup>
                                  </m:e>
                                </m:d>
                                <m:r>
                                  <a:rPr lang="en-IN" b="1" dirty="0">
                                    <a:solidFill>
                                      <a:schemeClr val="bg2">
                                        <a:lumMod val="10000"/>
                                      </a:schemeClr>
                                    </a:solidFill>
                                    <a:latin typeface="Cambria Math" panose="02040503050406030204" pitchFamily="18" charset="0"/>
                                  </a:rPr>
                                  <m:t>−</m:t>
                                </m:r>
                                <m:r>
                                  <a:rPr lang="en-IN" b="1" i="1" dirty="0">
                                    <a:solidFill>
                                      <a:schemeClr val="bg2">
                                        <a:lumMod val="10000"/>
                                      </a:schemeClr>
                                    </a:solidFill>
                                    <a:latin typeface="Cambria Math" panose="02040503050406030204" pitchFamily="18" charset="0"/>
                                  </a:rPr>
                                  <m:t>𝑬</m:t>
                                </m:r>
                                <m:d>
                                  <m:dPr>
                                    <m:ctrlPr>
                                      <a:rPr lang="en-IN" b="1" i="1" dirty="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𝒙</m:t>
                                    </m:r>
                                  </m:e>
                                </m:d>
                              </m:e>
                            </m:d>
                          </m:num>
                          <m:den>
                            <m:r>
                              <a:rPr lang="en-IN" b="1" i="1" dirty="0">
                                <a:solidFill>
                                  <a:schemeClr val="bg2">
                                    <a:lumMod val="10000"/>
                                  </a:schemeClr>
                                </a:solidFill>
                                <a:latin typeface="Cambria Math" panose="02040503050406030204" pitchFamily="18" charset="0"/>
                              </a:rPr>
                              <m:t>𝒌𝑻</m:t>
                            </m:r>
                          </m:den>
                        </m:f>
                      </m:sup>
                    </m:sSup>
                  </m:oMath>
                </a14:m>
                <a:r>
                  <a:rPr lang="en-IN" dirty="0"/>
                  <a:t> , as </a:t>
                </a:r>
                <a14:m>
                  <m:oMath xmlns:m="http://schemas.openxmlformats.org/officeDocument/2006/math">
                    <m:r>
                      <a:rPr lang="en-IN" b="1" i="1" dirty="0">
                        <a:solidFill>
                          <a:schemeClr val="bg2">
                            <a:lumMod val="10000"/>
                          </a:schemeClr>
                        </a:solidFill>
                        <a:latin typeface="Cambria Math" panose="02040503050406030204" pitchFamily="18" charset="0"/>
                      </a:rPr>
                      <m:t>𝐸</m:t>
                    </m:r>
                    <m:d>
                      <m:dPr>
                        <m:ctrlPr>
                          <a:rPr lang="en-IN" b="1" i="1" dirty="0">
                            <a:solidFill>
                              <a:schemeClr val="bg2">
                                <a:lumMod val="10000"/>
                              </a:schemeClr>
                            </a:solidFill>
                            <a:latin typeface="Cambria Math" panose="02040503050406030204" pitchFamily="18" charset="0"/>
                          </a:rPr>
                        </m:ctrlPr>
                      </m:dPr>
                      <m:e>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𝑥</m:t>
                            </m:r>
                          </m:e>
                          <m:sup>
                            <m:r>
                              <a:rPr lang="en-IN" b="1" dirty="0">
                                <a:solidFill>
                                  <a:schemeClr val="bg2">
                                    <a:lumMod val="10000"/>
                                  </a:schemeClr>
                                </a:solidFill>
                                <a:latin typeface="Cambria Math" panose="02040503050406030204" pitchFamily="18" charset="0"/>
                              </a:rPr>
                              <m:t>′</m:t>
                            </m:r>
                          </m:sup>
                        </m:sSup>
                      </m:e>
                    </m:d>
                    <m:r>
                      <a:rPr lang="en-IN" b="1" i="0" dirty="0" smtClean="0">
                        <a:solidFill>
                          <a:schemeClr val="bg2">
                            <a:lumMod val="10000"/>
                          </a:schemeClr>
                        </a:solidFill>
                        <a:latin typeface="Cambria Math" panose="02040503050406030204" pitchFamily="18" charset="0"/>
                      </a:rPr>
                      <m:t>&gt;</m:t>
                    </m:r>
                    <m:r>
                      <a:rPr lang="en-IN" b="1" i="1" dirty="0">
                        <a:solidFill>
                          <a:schemeClr val="bg2">
                            <a:lumMod val="10000"/>
                          </a:schemeClr>
                        </a:solidFill>
                        <a:latin typeface="Cambria Math" panose="02040503050406030204" pitchFamily="18" charset="0"/>
                      </a:rPr>
                      <m:t>𝐸</m:t>
                    </m:r>
                    <m:d>
                      <m:dPr>
                        <m:ctrlPr>
                          <a:rPr lang="en-IN" b="1" i="1" dirty="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𝑥</m:t>
                        </m:r>
                      </m:e>
                    </m:d>
                    <m:r>
                      <a:rPr lang="en-IN" b="1" i="1" dirty="0" smtClean="0">
                        <a:solidFill>
                          <a:schemeClr val="bg2">
                            <a:lumMod val="10000"/>
                          </a:schemeClr>
                        </a:solidFill>
                        <a:latin typeface="Cambria Math" panose="02040503050406030204" pitchFamily="18" charset="0"/>
                      </a:rPr>
                      <m:t> </m:t>
                    </m:r>
                  </m:oMath>
                </a14:m>
                <a:r>
                  <a:rPr lang="en-IN" dirty="0"/>
                  <a:t>therefore </a:t>
                </a:r>
                <a14:m>
                  <m:oMath xmlns:m="http://schemas.openxmlformats.org/officeDocument/2006/math">
                    <m:sSub>
                      <m:sSubPr>
                        <m:ctrlPr>
                          <a:rPr lang="en-IN" b="1" i="1" dirty="0">
                            <a:solidFill>
                              <a:schemeClr val="bg2">
                                <a:lumMod val="10000"/>
                              </a:schemeClr>
                            </a:solidFill>
                            <a:latin typeface="Cambria Math" panose="02040503050406030204" pitchFamily="18" charset="0"/>
                          </a:rPr>
                        </m:ctrlPr>
                      </m:sSubPr>
                      <m:e>
                        <m:r>
                          <a:rPr lang="en-IN" b="1" i="1" dirty="0">
                            <a:solidFill>
                              <a:schemeClr val="bg2">
                                <a:lumMod val="10000"/>
                              </a:schemeClr>
                            </a:solidFill>
                            <a:latin typeface="Cambria Math" panose="02040503050406030204" pitchFamily="18" charset="0"/>
                          </a:rPr>
                          <m:t>𝑾</m:t>
                        </m:r>
                      </m:e>
                      <m:sub>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dirty="0">
                                <a:solidFill>
                                  <a:schemeClr val="bg2">
                                    <a:lumMod val="10000"/>
                                  </a:schemeClr>
                                </a:solidFill>
                                <a:latin typeface="Cambria Math" panose="02040503050406030204" pitchFamily="18" charset="0"/>
                              </a:rPr>
                              <m:t>′</m:t>
                            </m:r>
                          </m:sup>
                        </m:sSup>
                        <m:r>
                          <a:rPr lang="en-IN" b="1" dirty="0">
                            <a:solidFill>
                              <a:schemeClr val="bg2">
                                <a:lumMod val="10000"/>
                              </a:schemeClr>
                            </a:solidFill>
                            <a:latin typeface="Cambria Math" panose="02040503050406030204" pitchFamily="18" charset="0"/>
                          </a:rPr>
                          <m:t>→</m:t>
                        </m:r>
                        <m:r>
                          <a:rPr lang="en-IN" b="1" i="1" dirty="0">
                            <a:solidFill>
                              <a:schemeClr val="bg2">
                                <a:lumMod val="10000"/>
                              </a:schemeClr>
                            </a:solidFill>
                            <a:latin typeface="Cambria Math" panose="02040503050406030204" pitchFamily="18" charset="0"/>
                          </a:rPr>
                          <m:t>𝒙</m:t>
                        </m:r>
                      </m:sub>
                    </m:sSub>
                  </m:oMath>
                </a14:m>
                <a:r>
                  <a:rPr lang="en-IN" b="1" dirty="0"/>
                  <a:t> =1</a:t>
                </a:r>
                <a:endParaRPr lang="en-IN" dirty="0"/>
              </a:p>
              <a:p>
                <a:pPr marL="0" indent="0">
                  <a:buNone/>
                </a:pPr>
                <a:r>
                  <a:rPr lang="en-IN" dirty="0"/>
                  <a:t>	 		</a:t>
                </a:r>
                <a:r>
                  <a:rPr lang="en-IN" b="1" dirty="0">
                    <a:solidFill>
                      <a:schemeClr val="bg2">
                        <a:lumMod val="10000"/>
                      </a:schemeClr>
                    </a:solidFill>
                  </a:rPr>
                  <a:t> </a:t>
                </a:r>
                <a14:m>
                  <m:oMath xmlns:m="http://schemas.openxmlformats.org/officeDocument/2006/math">
                    <m:sSub>
                      <m:sSubPr>
                        <m:ctrlPr>
                          <a:rPr lang="en-IN" b="1" i="1" dirty="0">
                            <a:solidFill>
                              <a:schemeClr val="bg2">
                                <a:lumMod val="10000"/>
                              </a:schemeClr>
                            </a:solidFill>
                            <a:latin typeface="Cambria Math" panose="02040503050406030204" pitchFamily="18" charset="0"/>
                          </a:rPr>
                        </m:ctrlPr>
                      </m:sSubPr>
                      <m:e>
                        <m:r>
                          <a:rPr lang="en-IN" b="1" i="1" dirty="0">
                            <a:solidFill>
                              <a:schemeClr val="bg2">
                                <a:lumMod val="10000"/>
                              </a:schemeClr>
                            </a:solidFill>
                            <a:latin typeface="Cambria Math" panose="02040503050406030204" pitchFamily="18" charset="0"/>
                          </a:rPr>
                          <m:t>𝑾</m:t>
                        </m:r>
                      </m:e>
                      <m:sub>
                        <m:r>
                          <a:rPr lang="en-IN" b="1" i="1" dirty="0">
                            <a:solidFill>
                              <a:schemeClr val="bg2">
                                <a:lumMod val="10000"/>
                              </a:schemeClr>
                            </a:solidFill>
                            <a:latin typeface="Cambria Math" panose="02040503050406030204" pitchFamily="18" charset="0"/>
                          </a:rPr>
                          <m:t>𝒙</m:t>
                        </m:r>
                        <m:r>
                          <a:rPr lang="en-IN" b="1" dirty="0">
                            <a:solidFill>
                              <a:schemeClr val="bg2">
                                <a:lumMod val="10000"/>
                              </a:schemeClr>
                            </a:solidFill>
                            <a:latin typeface="Cambria Math" panose="02040503050406030204" pitchFamily="18" charset="0"/>
                          </a:rPr>
                          <m:t>→</m:t>
                        </m:r>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dirty="0">
                                <a:solidFill>
                                  <a:schemeClr val="bg2">
                                    <a:lumMod val="10000"/>
                                  </a:schemeClr>
                                </a:solidFill>
                                <a:latin typeface="Cambria Math" panose="02040503050406030204" pitchFamily="18" charset="0"/>
                              </a:rPr>
                              <m:t>′</m:t>
                            </m:r>
                          </m:sup>
                        </m:sSup>
                      </m:sub>
                    </m:sSub>
                  </m:oMath>
                </a14:m>
                <a:r>
                  <a:rPr lang="en-IN" b="1" dirty="0"/>
                  <a:t> </a:t>
                </a:r>
              </a:p>
              <a:p>
                <a:pPr marL="0" indent="0">
                  <a:buNone/>
                </a:pPr>
                <a:r>
                  <a:rPr lang="en-IN" dirty="0"/>
                  <a:t>		</a:t>
                </a:r>
                <a:endParaRPr lang="en-IN" b="1" dirty="0"/>
              </a:p>
            </p:txBody>
          </p:sp>
        </mc:Choice>
        <mc:Fallback xmlns="">
          <p:sp>
            <p:nvSpPr>
              <p:cNvPr id="3" name="Content Placeholder 2">
                <a:extLst>
                  <a:ext uri="{FF2B5EF4-FFF2-40B4-BE49-F238E27FC236}">
                    <a16:creationId xmlns:a16="http://schemas.microsoft.com/office/drawing/2014/main" id="{DE478F3D-FC0E-D833-7698-EF40B8F0F9D0}"/>
                  </a:ext>
                </a:extLst>
              </p:cNvPr>
              <p:cNvSpPr>
                <a:spLocks noGrp="1" noRot="1" noChangeAspect="1" noMove="1" noResize="1" noEditPoints="1" noAdjustHandles="1" noChangeArrowheads="1" noChangeShapeType="1" noTextEdit="1"/>
              </p:cNvSpPr>
              <p:nvPr>
                <p:ph idx="1"/>
              </p:nvPr>
            </p:nvSpPr>
            <p:spPr>
              <a:xfrm>
                <a:off x="467360" y="284480"/>
                <a:ext cx="11501120" cy="6024879"/>
              </a:xfrm>
              <a:blipFill>
                <a:blip r:embed="rId2"/>
                <a:stretch>
                  <a:fillRect l="-848" t="-1619" r="-212"/>
                </a:stretch>
              </a:blipFill>
            </p:spPr>
            <p:txBody>
              <a:bodyPr/>
              <a:lstStyle/>
              <a:p>
                <a:r>
                  <a:rPr lang="en-IN">
                    <a:noFill/>
                  </a:rPr>
                  <a:t> </a:t>
                </a:r>
              </a:p>
            </p:txBody>
          </p:sp>
        </mc:Fallback>
      </mc:AlternateContent>
    </p:spTree>
    <p:extLst>
      <p:ext uri="{BB962C8B-B14F-4D97-AF65-F5344CB8AC3E}">
        <p14:creationId xmlns:p14="http://schemas.microsoft.com/office/powerpoint/2010/main" val="166231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F009-3101-9EC5-2964-A11FF842E8CC}"/>
              </a:ext>
            </a:extLst>
          </p:cNvPr>
          <p:cNvSpPr>
            <a:spLocks noGrp="1"/>
          </p:cNvSpPr>
          <p:nvPr>
            <p:ph type="title"/>
          </p:nvPr>
        </p:nvSpPr>
        <p:spPr/>
        <p:txBody>
          <a:bodyPr/>
          <a:lstStyle/>
          <a:p>
            <a:r>
              <a:rPr lang="en-IN" dirty="0"/>
              <a:t>ALGORITHMS FOR ISING MODEL</a:t>
            </a:r>
          </a:p>
        </p:txBody>
      </p:sp>
      <p:sp>
        <p:nvSpPr>
          <p:cNvPr id="3" name="Content Placeholder 2">
            <a:extLst>
              <a:ext uri="{FF2B5EF4-FFF2-40B4-BE49-F238E27FC236}">
                <a16:creationId xmlns:a16="http://schemas.microsoft.com/office/drawing/2014/main" id="{6F64544D-F378-600C-E7C2-70EB0ED9FD2A}"/>
              </a:ext>
            </a:extLst>
          </p:cNvPr>
          <p:cNvSpPr>
            <a:spLocks noGrp="1"/>
          </p:cNvSpPr>
          <p:nvPr>
            <p:ph idx="1"/>
          </p:nvPr>
        </p:nvSpPr>
        <p:spPr/>
        <p:txBody>
          <a:bodyPr/>
          <a:lstStyle/>
          <a:p>
            <a:pPr marL="0" indent="0">
              <a:buNone/>
            </a:pPr>
            <a:endParaRPr lang="en-IN" dirty="0"/>
          </a:p>
          <a:p>
            <a:pPr marL="514350" indent="-514350">
              <a:buAutoNum type="arabicParenR"/>
            </a:pPr>
            <a:r>
              <a:rPr lang="en-IN" dirty="0"/>
              <a:t>METROPOLIS ALGORITHM</a:t>
            </a:r>
          </a:p>
          <a:p>
            <a:pPr marL="514350" indent="-514350">
              <a:buAutoNum type="arabicParenR"/>
            </a:pPr>
            <a:r>
              <a:rPr lang="en-IN" dirty="0"/>
              <a:t>WOLFF CLUSTER ALGORITHM</a:t>
            </a:r>
          </a:p>
        </p:txBody>
      </p:sp>
    </p:spTree>
    <p:extLst>
      <p:ext uri="{BB962C8B-B14F-4D97-AF65-F5344CB8AC3E}">
        <p14:creationId xmlns:p14="http://schemas.microsoft.com/office/powerpoint/2010/main" val="21862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7504-DD58-48A3-E37B-6D9311979B0A}"/>
              </a:ext>
            </a:extLst>
          </p:cNvPr>
          <p:cNvSpPr>
            <a:spLocks noGrp="1"/>
          </p:cNvSpPr>
          <p:nvPr>
            <p:ph type="title"/>
          </p:nvPr>
        </p:nvSpPr>
        <p:spPr/>
        <p:txBody>
          <a:bodyPr/>
          <a:lstStyle/>
          <a:p>
            <a:r>
              <a:rPr lang="en-IN" dirty="0"/>
              <a:t>METROPOLIS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B7CEF-3E95-003B-9C06-C9E038E616FC}"/>
                  </a:ext>
                </a:extLst>
              </p:cNvPr>
              <p:cNvSpPr>
                <a:spLocks noGrp="1"/>
              </p:cNvSpPr>
              <p:nvPr>
                <p:ph idx="1"/>
              </p:nvPr>
            </p:nvSpPr>
            <p:spPr>
              <a:xfrm>
                <a:off x="838200" y="1584960"/>
                <a:ext cx="10515600" cy="4907915"/>
              </a:xfrm>
            </p:spPr>
            <p:txBody>
              <a:bodyPr>
                <a:normAutofit/>
              </a:bodyPr>
              <a:lstStyle/>
              <a:p>
                <a:pPr marL="514350" indent="-514350">
                  <a:buFont typeface="+mj-lt"/>
                  <a:buAutoNum type="arabicPeriod"/>
                </a:pPr>
                <a:r>
                  <a:rPr lang="en-IN" dirty="0"/>
                  <a:t>Initialise the lattice choose lattice of size (</a:t>
                </a:r>
                <a:r>
                  <a:rPr lang="en-IN" dirty="0" err="1"/>
                  <a:t>LxL</a:t>
                </a:r>
                <a:r>
                  <a:rPr lang="en-IN" dirty="0"/>
                  <a:t>), with all spins up (in general we use random spins)</a:t>
                </a:r>
              </a:p>
              <a:p>
                <a:pPr marL="514350" indent="-514350">
                  <a:buFont typeface="+mj-lt"/>
                  <a:buAutoNum type="arabicPeriod"/>
                </a:pPr>
                <a:r>
                  <a:rPr lang="en-IN" dirty="0"/>
                  <a:t>Choose a temperature range (0-5K). Loop over this range.</a:t>
                </a:r>
              </a:p>
              <a:p>
                <a:pPr marL="514350" indent="-514350">
                  <a:buFont typeface="+mj-lt"/>
                  <a:buAutoNum type="arabicPeriod"/>
                </a:pPr>
                <a:r>
                  <a:rPr lang="en-IN" dirty="0"/>
                  <a:t>For each temperature point apply monte-</a:t>
                </a:r>
                <a:r>
                  <a:rPr lang="en-IN" dirty="0" err="1"/>
                  <a:t>carlo</a:t>
                </a:r>
                <a:r>
                  <a:rPr lang="en-IN" dirty="0"/>
                  <a:t> step for certain number of iterations (</a:t>
                </a:r>
                <a:r>
                  <a:rPr lang="en-IN" b="1" dirty="0"/>
                  <a:t>≈</a:t>
                </a:r>
                <a:r>
                  <a:rPr lang="en-IN" dirty="0"/>
                  <a:t> 1000)</a:t>
                </a:r>
              </a:p>
              <a:p>
                <a:pPr marL="514350" indent="-514350">
                  <a:buFont typeface="+mj-lt"/>
                  <a:buAutoNum type="arabicPeriod"/>
                </a:pPr>
                <a:r>
                  <a:rPr lang="en-IN" dirty="0"/>
                  <a:t>In one monte-</a:t>
                </a:r>
                <a:r>
                  <a:rPr lang="en-IN" dirty="0" err="1"/>
                  <a:t>carlo</a:t>
                </a:r>
                <a:r>
                  <a:rPr lang="en-IN" dirty="0"/>
                  <a:t> step:</a:t>
                </a:r>
              </a:p>
              <a:p>
                <a:pPr marL="1885950" lvl="3" indent="-514350">
                  <a:buFont typeface="+mj-lt"/>
                  <a:buAutoNum type="arabicPeriod"/>
                </a:pPr>
                <a:r>
                  <a:rPr lang="en-IN" dirty="0"/>
                  <a:t>Choose a random lattice point</a:t>
                </a:r>
              </a:p>
              <a:p>
                <a:pPr marL="1885950" lvl="3" indent="-514350">
                  <a:buFont typeface="+mj-lt"/>
                  <a:buAutoNum type="arabicPeriod"/>
                </a:pPr>
                <a:r>
                  <a:rPr lang="en-IN" dirty="0"/>
                  <a:t>Flip it and calculate change in energy </a:t>
                </a:r>
                <a14:m>
                  <m:oMath xmlns:m="http://schemas.openxmlformats.org/officeDocument/2006/math">
                    <m:r>
                      <m:rPr>
                        <m:sty m:val="p"/>
                      </m:rPr>
                      <a:rPr lang="en-IN" b="1" i="0" dirty="0" smtClean="0">
                        <a:solidFill>
                          <a:schemeClr val="bg2">
                            <a:lumMod val="10000"/>
                          </a:schemeClr>
                        </a:solidFill>
                        <a:latin typeface="Cambria Math" panose="02040503050406030204" pitchFamily="18" charset="0"/>
                      </a:rPr>
                      <m:t>Δ</m:t>
                    </m:r>
                    <m:r>
                      <a:rPr lang="en-IN" b="1" i="1" dirty="0">
                        <a:solidFill>
                          <a:schemeClr val="bg2">
                            <a:lumMod val="10000"/>
                          </a:schemeClr>
                        </a:solidFill>
                        <a:latin typeface="Cambria Math" panose="02040503050406030204" pitchFamily="18" charset="0"/>
                      </a:rPr>
                      <m:t>𝐸</m:t>
                    </m:r>
                  </m:oMath>
                </a14:m>
                <a:r>
                  <a:rPr lang="en-IN" dirty="0"/>
                  <a:t> </a:t>
                </a:r>
              </a:p>
              <a:p>
                <a:pPr marL="1885950" lvl="3" indent="-514350">
                  <a:buFont typeface="+mj-lt"/>
                  <a:buAutoNum type="arabicPeriod"/>
                </a:pPr>
                <a:r>
                  <a:rPr lang="en-IN" dirty="0"/>
                  <a:t>If </a:t>
                </a:r>
                <a14:m>
                  <m:oMath xmlns:m="http://schemas.openxmlformats.org/officeDocument/2006/math">
                    <m:r>
                      <m:rPr>
                        <m:sty m:val="p"/>
                      </m:rPr>
                      <a:rPr lang="en-IN" b="1" dirty="0">
                        <a:solidFill>
                          <a:schemeClr val="bg2">
                            <a:lumMod val="10000"/>
                          </a:schemeClr>
                        </a:solidFill>
                        <a:latin typeface="Cambria Math" panose="02040503050406030204" pitchFamily="18" charset="0"/>
                      </a:rPr>
                      <m:t>Δ</m:t>
                    </m:r>
                    <m:r>
                      <a:rPr lang="en-IN" b="1" i="1" dirty="0">
                        <a:solidFill>
                          <a:schemeClr val="bg2">
                            <a:lumMod val="10000"/>
                          </a:schemeClr>
                        </a:solidFill>
                        <a:latin typeface="Cambria Math" panose="02040503050406030204" pitchFamily="18" charset="0"/>
                      </a:rPr>
                      <m:t>𝐸</m:t>
                    </m:r>
                  </m:oMath>
                </a14:m>
                <a:r>
                  <a:rPr lang="en-IN" dirty="0"/>
                  <a:t> &lt; 0: Keep the flip and record the observables at this state                                              else keep spin if </a:t>
                </a:r>
                <a:r>
                  <a:rPr lang="en-IN" b="1" dirty="0"/>
                  <a:t>R</a:t>
                </a:r>
                <a:r>
                  <a:rPr lang="en-IN" dirty="0"/>
                  <a:t> &lt; </a:t>
                </a:r>
                <a14:m>
                  <m:oMath xmlns:m="http://schemas.openxmlformats.org/officeDocument/2006/math">
                    <m:sSup>
                      <m:sSupPr>
                        <m:ctrlPr>
                          <a:rPr lang="en-IN" b="1" i="1" dirty="0" smtClean="0">
                            <a:solidFill>
                              <a:schemeClr val="bg2">
                                <a:lumMod val="10000"/>
                              </a:schemeClr>
                            </a:solidFill>
                            <a:latin typeface="Cambria Math" panose="02040503050406030204" pitchFamily="18" charset="0"/>
                          </a:rPr>
                        </m:ctrlPr>
                      </m:sSupPr>
                      <m:e>
                        <m:r>
                          <a:rPr lang="en-IN" b="1" i="0" dirty="0">
                            <a:solidFill>
                              <a:schemeClr val="bg2">
                                <a:lumMod val="10000"/>
                              </a:schemeClr>
                            </a:solidFill>
                            <a:latin typeface="Cambria Math" panose="02040503050406030204" pitchFamily="18" charset="0"/>
                          </a:rPr>
                          <m:t>ⅇ</m:t>
                        </m:r>
                      </m:e>
                      <m:sup>
                        <m:r>
                          <a:rPr lang="en-IN" b="1" i="0" dirty="0">
                            <a:solidFill>
                              <a:schemeClr val="bg2">
                                <a:lumMod val="10000"/>
                              </a:schemeClr>
                            </a:solidFill>
                            <a:latin typeface="Cambria Math" panose="02040503050406030204" pitchFamily="18" charset="0"/>
                          </a:rPr>
                          <m:t>−</m:t>
                        </m:r>
                        <m:f>
                          <m:fPr>
                            <m:ctrlPr>
                              <a:rPr lang="en-IN" b="1" i="1" dirty="0">
                                <a:solidFill>
                                  <a:schemeClr val="bg2">
                                    <a:lumMod val="10000"/>
                                  </a:schemeClr>
                                </a:solidFill>
                                <a:latin typeface="Cambria Math" panose="02040503050406030204" pitchFamily="18" charset="0"/>
                              </a:rPr>
                            </m:ctrlPr>
                          </m:fPr>
                          <m:num>
                            <m:d>
                              <m:dPr>
                                <m:ctrlPr>
                                  <a:rPr lang="en-IN" b="1" i="1" dirty="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𝑬</m:t>
                                </m:r>
                                <m:d>
                                  <m:dPr>
                                    <m:ctrlPr>
                                      <a:rPr lang="en-IN" b="1" i="1" dirty="0">
                                        <a:solidFill>
                                          <a:schemeClr val="bg2">
                                            <a:lumMod val="10000"/>
                                          </a:schemeClr>
                                        </a:solidFill>
                                        <a:latin typeface="Cambria Math" panose="02040503050406030204" pitchFamily="18" charset="0"/>
                                      </a:rPr>
                                    </m:ctrlPr>
                                  </m:dPr>
                                  <m:e>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i="0" dirty="0">
                                            <a:solidFill>
                                              <a:schemeClr val="bg2">
                                                <a:lumMod val="10000"/>
                                              </a:schemeClr>
                                            </a:solidFill>
                                            <a:latin typeface="Cambria Math" panose="02040503050406030204" pitchFamily="18" charset="0"/>
                                          </a:rPr>
                                          <m:t>′</m:t>
                                        </m:r>
                                      </m:sup>
                                    </m:sSup>
                                  </m:e>
                                </m:d>
                                <m:r>
                                  <a:rPr lang="en-IN" b="1" i="0" dirty="0">
                                    <a:solidFill>
                                      <a:schemeClr val="bg2">
                                        <a:lumMod val="10000"/>
                                      </a:schemeClr>
                                    </a:solidFill>
                                    <a:latin typeface="Cambria Math" panose="02040503050406030204" pitchFamily="18" charset="0"/>
                                  </a:rPr>
                                  <m:t>−</m:t>
                                </m:r>
                                <m:r>
                                  <a:rPr lang="en-IN" b="1" i="1" dirty="0">
                                    <a:solidFill>
                                      <a:schemeClr val="bg2">
                                        <a:lumMod val="10000"/>
                                      </a:schemeClr>
                                    </a:solidFill>
                                    <a:latin typeface="Cambria Math" panose="02040503050406030204" pitchFamily="18" charset="0"/>
                                  </a:rPr>
                                  <m:t>𝑬</m:t>
                                </m:r>
                                <m:d>
                                  <m:dPr>
                                    <m:ctrlPr>
                                      <a:rPr lang="en-IN" b="1" i="1" dirty="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𝒙</m:t>
                                    </m:r>
                                  </m:e>
                                </m:d>
                              </m:e>
                            </m:d>
                          </m:num>
                          <m:den>
                            <m:r>
                              <a:rPr lang="en-IN" b="1" i="1" dirty="0">
                                <a:solidFill>
                                  <a:schemeClr val="bg2">
                                    <a:lumMod val="10000"/>
                                  </a:schemeClr>
                                </a:solidFill>
                                <a:latin typeface="Cambria Math" panose="02040503050406030204" pitchFamily="18" charset="0"/>
                              </a:rPr>
                              <m:t>𝒌𝑻</m:t>
                            </m:r>
                          </m:den>
                        </m:f>
                      </m:sup>
                    </m:sSup>
                  </m:oMath>
                </a14:m>
                <a:r>
                  <a:rPr lang="en-IN" dirty="0"/>
                  <a:t>, </a:t>
                </a:r>
                <a:r>
                  <a:rPr lang="en-IN" b="1" dirty="0"/>
                  <a:t>R</a:t>
                </a:r>
                <a:r>
                  <a:rPr lang="en-IN" dirty="0"/>
                  <a:t> is a random number. Otherwise discard the flip.</a:t>
                </a:r>
              </a:p>
              <a:p>
                <a:pPr marL="1885950" lvl="3" indent="-514350">
                  <a:buFont typeface="+mj-lt"/>
                  <a:buAutoNum type="arabicPeriod"/>
                </a:pPr>
                <a:r>
                  <a:rPr lang="en-IN" dirty="0"/>
                  <a:t>Keep updating values of all the observables</a:t>
                </a:r>
              </a:p>
              <a:p>
                <a:pPr marL="1885950" lvl="3" indent="-514350">
                  <a:buFont typeface="+mj-lt"/>
                  <a:buAutoNum type="arabicPeriod"/>
                </a:pPr>
                <a:r>
                  <a:rPr lang="en-IN" dirty="0"/>
                  <a:t>Sweep over all lattice points performing all steps from 4.1 to 4.4 </a:t>
                </a:r>
              </a:p>
              <a:p>
                <a:pPr marL="1885950" lvl="3" indent="-514350">
                  <a:buFont typeface="+mj-lt"/>
                  <a:buAutoNum type="arabicPeriod"/>
                </a:pPr>
                <a:endParaRPr lang="en-IN" dirty="0"/>
              </a:p>
            </p:txBody>
          </p:sp>
        </mc:Choice>
        <mc:Fallback xmlns="">
          <p:sp>
            <p:nvSpPr>
              <p:cNvPr id="3" name="Content Placeholder 2">
                <a:extLst>
                  <a:ext uri="{FF2B5EF4-FFF2-40B4-BE49-F238E27FC236}">
                    <a16:creationId xmlns:a16="http://schemas.microsoft.com/office/drawing/2014/main" id="{BCBB7CEF-3E95-003B-9C06-C9E038E616FC}"/>
                  </a:ext>
                </a:extLst>
              </p:cNvPr>
              <p:cNvSpPr>
                <a:spLocks noGrp="1" noRot="1" noChangeAspect="1" noMove="1" noResize="1" noEditPoints="1" noAdjustHandles="1" noChangeArrowheads="1" noChangeShapeType="1" noTextEdit="1"/>
              </p:cNvSpPr>
              <p:nvPr>
                <p:ph idx="1"/>
              </p:nvPr>
            </p:nvSpPr>
            <p:spPr>
              <a:xfrm>
                <a:off x="838200" y="1584960"/>
                <a:ext cx="10515600" cy="4907915"/>
              </a:xfrm>
              <a:blipFill>
                <a:blip r:embed="rId2"/>
                <a:stretch>
                  <a:fillRect l="-1217" t="-2236"/>
                </a:stretch>
              </a:blipFill>
            </p:spPr>
            <p:txBody>
              <a:bodyPr/>
              <a:lstStyle/>
              <a:p>
                <a:r>
                  <a:rPr lang="en-IN">
                    <a:noFill/>
                  </a:rPr>
                  <a:t> </a:t>
                </a:r>
              </a:p>
            </p:txBody>
          </p:sp>
        </mc:Fallback>
      </mc:AlternateContent>
    </p:spTree>
    <p:extLst>
      <p:ext uri="{BB962C8B-B14F-4D97-AF65-F5344CB8AC3E}">
        <p14:creationId xmlns:p14="http://schemas.microsoft.com/office/powerpoint/2010/main" val="287092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5B80-D32C-5D43-6AE9-38D8C12545B2}"/>
              </a:ext>
            </a:extLst>
          </p:cNvPr>
          <p:cNvSpPr>
            <a:spLocks noGrp="1"/>
          </p:cNvSpPr>
          <p:nvPr>
            <p:ph type="title"/>
          </p:nvPr>
        </p:nvSpPr>
        <p:spPr/>
        <p:txBody>
          <a:bodyPr/>
          <a:lstStyle/>
          <a:p>
            <a:r>
              <a:rPr lang="en-IN" dirty="0"/>
              <a:t>PERIODIC BOUNDARY CONDITION(PBC)</a:t>
            </a:r>
          </a:p>
        </p:txBody>
      </p:sp>
      <p:sp>
        <p:nvSpPr>
          <p:cNvPr id="3" name="Content Placeholder 2">
            <a:extLst>
              <a:ext uri="{FF2B5EF4-FFF2-40B4-BE49-F238E27FC236}">
                <a16:creationId xmlns:a16="http://schemas.microsoft.com/office/drawing/2014/main" id="{F221AF63-6D52-87C6-DD66-AD69E95F56BD}"/>
              </a:ext>
            </a:extLst>
          </p:cNvPr>
          <p:cNvSpPr>
            <a:spLocks noGrp="1"/>
          </p:cNvSpPr>
          <p:nvPr>
            <p:ph idx="1"/>
          </p:nvPr>
        </p:nvSpPr>
        <p:spPr/>
        <p:txBody>
          <a:bodyPr>
            <a:normAutofit fontScale="92500" lnSpcReduction="20000"/>
          </a:bodyPr>
          <a:lstStyle/>
          <a:p>
            <a:r>
              <a:rPr lang="en-IN" dirty="0"/>
              <a:t>Due to our low computation power we consider lattice to be made up of certain repeating structure in our case a matrix(grid) of spins. So the whole lattice can be obtained by placing these grids side by side infinitely many times.</a:t>
            </a:r>
          </a:p>
          <a:p>
            <a:r>
              <a:rPr lang="en-IN" dirty="0"/>
              <a:t>Periodic Boundary condition ensures the behaviour of spins at the edges(boundaries) is same as spins not on boundaries maintaining the repetitiveness.</a:t>
            </a:r>
          </a:p>
          <a:p>
            <a:r>
              <a:rPr lang="en-IN" dirty="0"/>
              <a:t>Applying PBC:</a:t>
            </a:r>
          </a:p>
          <a:p>
            <a:pPr lvl="1"/>
            <a:r>
              <a:rPr lang="en-IN" dirty="0"/>
              <a:t>Let say we are interested in spin at (0,i) it has four nearest </a:t>
            </a:r>
            <a:r>
              <a:rPr lang="en-IN" dirty="0" err="1"/>
              <a:t>neigbour</a:t>
            </a:r>
            <a:r>
              <a:rPr lang="en-IN" dirty="0"/>
              <a:t> :                       (0,j-1),(0,j+1),(1,j),(-1,j)</a:t>
            </a:r>
          </a:p>
          <a:p>
            <a:pPr lvl="1"/>
            <a:r>
              <a:rPr lang="en-IN" dirty="0"/>
              <a:t>The last neighbour at (-1,i) doesn’t exist in our grid, but we calculate                         (</a:t>
            </a:r>
            <a:r>
              <a:rPr lang="en-IN" dirty="0" err="1"/>
              <a:t>i,j</a:t>
            </a:r>
            <a:r>
              <a:rPr lang="en-IN" dirty="0"/>
              <a:t>) as </a:t>
            </a:r>
            <a:r>
              <a:rPr lang="en-IN" dirty="0" err="1"/>
              <a:t>i</a:t>
            </a:r>
            <a:r>
              <a:rPr lang="en-IN" dirty="0"/>
              <a:t> ≡ x(mod L) and j ≡ y(mod L), where x and y are position of nearest </a:t>
            </a:r>
            <a:r>
              <a:rPr lang="en-IN" dirty="0" err="1"/>
              <a:t>neighbors</a:t>
            </a:r>
            <a:r>
              <a:rPr lang="en-IN" dirty="0"/>
              <a:t> and </a:t>
            </a:r>
            <a:r>
              <a:rPr lang="en-IN" dirty="0" err="1"/>
              <a:t>i,j</a:t>
            </a:r>
            <a:r>
              <a:rPr lang="en-IN" dirty="0"/>
              <a:t> are position of nearest </a:t>
            </a:r>
            <a:r>
              <a:rPr lang="en-IN" dirty="0" err="1"/>
              <a:t>neighbor</a:t>
            </a:r>
            <a:r>
              <a:rPr lang="en-IN" dirty="0"/>
              <a:t> after applying PBC. </a:t>
            </a:r>
          </a:p>
        </p:txBody>
      </p:sp>
    </p:spTree>
    <p:extLst>
      <p:ext uri="{BB962C8B-B14F-4D97-AF65-F5344CB8AC3E}">
        <p14:creationId xmlns:p14="http://schemas.microsoft.com/office/powerpoint/2010/main" val="286216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C236-BBE7-A249-11E6-323A9D546088}"/>
              </a:ext>
            </a:extLst>
          </p:cNvPr>
          <p:cNvSpPr>
            <a:spLocks noGrp="1"/>
          </p:cNvSpPr>
          <p:nvPr>
            <p:ph type="title"/>
          </p:nvPr>
        </p:nvSpPr>
        <p:spPr>
          <a:xfrm>
            <a:off x="838200" y="365125"/>
            <a:ext cx="10515600" cy="1047115"/>
          </a:xfrm>
        </p:spPr>
        <p:txBody>
          <a:bodyPr/>
          <a:lstStyle/>
          <a:p>
            <a:r>
              <a:rPr lang="en-US" dirty="0"/>
              <a:t>WOLFF’S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CBC5C9-DCE2-A3BF-D3A0-4B9BB6A5A2BC}"/>
                  </a:ext>
                </a:extLst>
              </p:cNvPr>
              <p:cNvSpPr>
                <a:spLocks noGrp="1"/>
              </p:cNvSpPr>
              <p:nvPr>
                <p:ph idx="1"/>
              </p:nvPr>
            </p:nvSpPr>
            <p:spPr>
              <a:xfrm>
                <a:off x="838200" y="1686560"/>
                <a:ext cx="10515600" cy="4490403"/>
              </a:xfrm>
            </p:spPr>
            <p:txBody>
              <a:bodyPr/>
              <a:lstStyle/>
              <a:p>
                <a14:m>
                  <m:oMath xmlns:m="http://schemas.openxmlformats.org/officeDocument/2006/math">
                    <m:r>
                      <a:rPr lang="en-IN" b="1" i="1" dirty="0" smtClean="0">
                        <a:latin typeface="Cambria Math" panose="02040503050406030204" pitchFamily="18" charset="0"/>
                      </a:rPr>
                      <m:t>𝝆</m:t>
                    </m:r>
                    <m:d>
                      <m:dPr>
                        <m:ctrlPr>
                          <a:rPr lang="en-IN" b="1" i="1" dirty="0" smtClean="0">
                            <a:solidFill>
                              <a:schemeClr val="bg2">
                                <a:lumMod val="10000"/>
                              </a:schemeClr>
                            </a:solidFill>
                            <a:latin typeface="Cambria Math" panose="02040503050406030204" pitchFamily="18" charset="0"/>
                          </a:rPr>
                        </m:ctrlPr>
                      </m:dPr>
                      <m:e>
                        <m:r>
                          <a:rPr lang="en-IN" b="1" i="1" dirty="0" smtClean="0">
                            <a:solidFill>
                              <a:schemeClr val="bg2">
                                <a:lumMod val="10000"/>
                              </a:schemeClr>
                            </a:solidFill>
                            <a:latin typeface="Cambria Math" panose="02040503050406030204" pitchFamily="18" charset="0"/>
                          </a:rPr>
                          <m:t>𝒙</m:t>
                        </m:r>
                      </m:e>
                    </m:d>
                    <m:sSub>
                      <m:sSubPr>
                        <m:ctrlPr>
                          <a:rPr lang="en-IN" b="1" i="1" dirty="0" smtClean="0">
                            <a:solidFill>
                              <a:schemeClr val="bg2">
                                <a:lumMod val="10000"/>
                              </a:schemeClr>
                            </a:solidFill>
                            <a:latin typeface="Cambria Math" panose="02040503050406030204" pitchFamily="18" charset="0"/>
                          </a:rPr>
                        </m:ctrlPr>
                      </m:sSubPr>
                      <m:e>
                        <m:r>
                          <a:rPr lang="en-IN" b="1" i="1" dirty="0" smtClean="0">
                            <a:solidFill>
                              <a:schemeClr val="bg2">
                                <a:lumMod val="10000"/>
                              </a:schemeClr>
                            </a:solidFill>
                            <a:latin typeface="Cambria Math" panose="02040503050406030204" pitchFamily="18" charset="0"/>
                          </a:rPr>
                          <m:t>𝑾</m:t>
                        </m:r>
                      </m:e>
                      <m:sub>
                        <m:r>
                          <a:rPr lang="en-IN" b="1" i="1" dirty="0">
                            <a:solidFill>
                              <a:schemeClr val="bg2">
                                <a:lumMod val="10000"/>
                              </a:schemeClr>
                            </a:solidFill>
                            <a:latin typeface="Cambria Math" panose="02040503050406030204" pitchFamily="18" charset="0"/>
                          </a:rPr>
                          <m:t>𝒙</m:t>
                        </m:r>
                        <m:r>
                          <a:rPr lang="en-IN" b="1" i="0" dirty="0">
                            <a:solidFill>
                              <a:schemeClr val="bg2">
                                <a:lumMod val="10000"/>
                              </a:schemeClr>
                            </a:solidFill>
                            <a:latin typeface="Cambria Math" panose="02040503050406030204" pitchFamily="18" charset="0"/>
                          </a:rPr>
                          <m:t>→</m:t>
                        </m:r>
                        <m:r>
                          <a:rPr lang="en-IN" b="1" i="1" dirty="0" smtClean="0">
                            <a:solidFill>
                              <a:schemeClr val="bg2">
                                <a:lumMod val="10000"/>
                              </a:schemeClr>
                            </a:solidFill>
                            <a:latin typeface="Cambria Math" panose="02040503050406030204" pitchFamily="18" charset="0"/>
                          </a:rPr>
                          <m:t>𝒙</m:t>
                        </m:r>
                        <m:r>
                          <a:rPr lang="en-IN" b="1" i="1" dirty="0" smtClean="0">
                            <a:solidFill>
                              <a:schemeClr val="bg2">
                                <a:lumMod val="10000"/>
                              </a:schemeClr>
                            </a:solidFill>
                            <a:latin typeface="Cambria Math" panose="02040503050406030204" pitchFamily="18" charset="0"/>
                          </a:rPr>
                          <m:t>′</m:t>
                        </m:r>
                      </m:sub>
                    </m:sSub>
                    <m:r>
                      <a:rPr lang="en-IN" b="1" i="0" dirty="0">
                        <a:latin typeface="Cambria Math" panose="02040503050406030204" pitchFamily="18" charset="0"/>
                      </a:rPr>
                      <m:t>=</m:t>
                    </m:r>
                    <m:r>
                      <a:rPr lang="en-IN" b="1" i="1" dirty="0">
                        <a:latin typeface="Cambria Math" panose="02040503050406030204" pitchFamily="18" charset="0"/>
                      </a:rPr>
                      <m:t>𝝆</m:t>
                    </m:r>
                    <m:d>
                      <m:dPr>
                        <m:ctrlPr>
                          <a:rPr lang="en-IN" b="1" i="1" dirty="0" smtClean="0">
                            <a:solidFill>
                              <a:schemeClr val="bg2">
                                <a:lumMod val="10000"/>
                              </a:schemeClr>
                            </a:solidFill>
                            <a:latin typeface="Cambria Math" panose="02040503050406030204" pitchFamily="18" charset="0"/>
                          </a:rPr>
                        </m:ctrlPr>
                      </m:dPr>
                      <m:e>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i="0" dirty="0">
                                <a:solidFill>
                                  <a:schemeClr val="bg2">
                                    <a:lumMod val="10000"/>
                                  </a:schemeClr>
                                </a:solidFill>
                                <a:latin typeface="Cambria Math" panose="02040503050406030204" pitchFamily="18" charset="0"/>
                              </a:rPr>
                              <m:t>′</m:t>
                            </m:r>
                          </m:sup>
                        </m:sSup>
                      </m:e>
                    </m:d>
                    <m:sSub>
                      <m:sSubPr>
                        <m:ctrlPr>
                          <a:rPr lang="en-IN" b="1" i="1" dirty="0" smtClean="0">
                            <a:solidFill>
                              <a:schemeClr val="bg2">
                                <a:lumMod val="10000"/>
                              </a:schemeClr>
                            </a:solidFill>
                            <a:latin typeface="Cambria Math" panose="02040503050406030204" pitchFamily="18" charset="0"/>
                          </a:rPr>
                        </m:ctrlPr>
                      </m:sSubPr>
                      <m:e>
                        <m:r>
                          <a:rPr lang="en-IN" b="1" i="1" dirty="0" smtClean="0">
                            <a:solidFill>
                              <a:schemeClr val="bg2">
                                <a:lumMod val="10000"/>
                              </a:schemeClr>
                            </a:solidFill>
                            <a:latin typeface="Cambria Math" panose="02040503050406030204" pitchFamily="18" charset="0"/>
                          </a:rPr>
                          <m:t>𝑾</m:t>
                        </m:r>
                      </m:e>
                      <m:sub>
                        <m:sSup>
                          <m:sSupPr>
                            <m:ctrlPr>
                              <a:rPr lang="en-IN" b="1" i="1" dirty="0">
                                <a:solidFill>
                                  <a:schemeClr val="bg2">
                                    <a:lumMod val="10000"/>
                                  </a:schemeClr>
                                </a:solidFill>
                                <a:latin typeface="Cambria Math" panose="02040503050406030204" pitchFamily="18" charset="0"/>
                              </a:rPr>
                            </m:ctrlPr>
                          </m:sSupPr>
                          <m:e>
                            <m:r>
                              <a:rPr lang="en-IN" b="1" i="1" dirty="0">
                                <a:solidFill>
                                  <a:schemeClr val="bg2">
                                    <a:lumMod val="10000"/>
                                  </a:schemeClr>
                                </a:solidFill>
                                <a:latin typeface="Cambria Math" panose="02040503050406030204" pitchFamily="18" charset="0"/>
                              </a:rPr>
                              <m:t>𝒙</m:t>
                            </m:r>
                          </m:e>
                          <m:sup>
                            <m:r>
                              <a:rPr lang="en-IN" b="1" i="0" dirty="0">
                                <a:solidFill>
                                  <a:schemeClr val="bg2">
                                    <a:lumMod val="10000"/>
                                  </a:schemeClr>
                                </a:solidFill>
                                <a:latin typeface="Cambria Math" panose="02040503050406030204" pitchFamily="18" charset="0"/>
                              </a:rPr>
                              <m:t>′</m:t>
                            </m:r>
                          </m:sup>
                        </m:sSup>
                        <m:r>
                          <a:rPr lang="en-IN" b="1" i="0" dirty="0">
                            <a:solidFill>
                              <a:schemeClr val="bg2">
                                <a:lumMod val="10000"/>
                              </a:schemeClr>
                            </a:solidFill>
                            <a:latin typeface="Cambria Math" panose="02040503050406030204" pitchFamily="18" charset="0"/>
                          </a:rPr>
                          <m:t>→</m:t>
                        </m:r>
                        <m:r>
                          <a:rPr lang="en-IN" b="1" i="1" dirty="0">
                            <a:solidFill>
                              <a:schemeClr val="bg2">
                                <a:lumMod val="10000"/>
                              </a:schemeClr>
                            </a:solidFill>
                            <a:latin typeface="Cambria Math" panose="02040503050406030204" pitchFamily="18" charset="0"/>
                          </a:rPr>
                          <m:t>𝒙</m:t>
                        </m:r>
                      </m:sub>
                    </m:sSub>
                  </m:oMath>
                </a14:m>
                <a:r>
                  <a:rPr lang="en-IN" b="1" dirty="0"/>
                  <a:t>     (detailed balance)</a:t>
                </a:r>
              </a:p>
              <a:p>
                <a:pPr marL="0" indent="0">
                  <a:buNone/>
                </a:pPr>
                <a:endParaRPr lang="en-IN" dirty="0"/>
              </a:p>
              <a:p>
                <a14:m>
                  <m:oMath xmlns:m="http://schemas.openxmlformats.org/officeDocument/2006/math">
                    <m:sSub>
                      <m:sSubPr>
                        <m:ctrlPr>
                          <a:rPr lang="en-IN" b="1" i="1" dirty="0" smtClean="0">
                            <a:solidFill>
                              <a:schemeClr val="tx1">
                                <a:lumMod val="95000"/>
                                <a:lumOff val="5000"/>
                              </a:schemeClr>
                            </a:solidFill>
                            <a:latin typeface="Cambria Math" panose="02040503050406030204" pitchFamily="18" charset="0"/>
                          </a:rPr>
                        </m:ctrlPr>
                      </m:sSubPr>
                      <m:e>
                        <m:r>
                          <a:rPr lang="en-IN" b="1" i="1" dirty="0" smtClean="0">
                            <a:solidFill>
                              <a:schemeClr val="tx1">
                                <a:lumMod val="95000"/>
                                <a:lumOff val="5000"/>
                              </a:schemeClr>
                            </a:solidFill>
                            <a:latin typeface="Cambria Math" panose="02040503050406030204" pitchFamily="18" charset="0"/>
                          </a:rPr>
                          <m:t>𝑾</m:t>
                        </m:r>
                      </m:e>
                      <m:sub>
                        <m:r>
                          <a:rPr lang="en-IN" b="1" i="1" dirty="0">
                            <a:solidFill>
                              <a:schemeClr val="tx1">
                                <a:lumMod val="95000"/>
                                <a:lumOff val="5000"/>
                              </a:schemeClr>
                            </a:solidFill>
                            <a:latin typeface="Cambria Math" panose="02040503050406030204" pitchFamily="18" charset="0"/>
                          </a:rPr>
                          <m:t>𝒙</m:t>
                        </m:r>
                        <m:r>
                          <a:rPr lang="en-IN" b="1" i="0" dirty="0">
                            <a:solidFill>
                              <a:schemeClr val="tx1">
                                <a:lumMod val="95000"/>
                                <a:lumOff val="5000"/>
                              </a:schemeClr>
                            </a:solidFill>
                            <a:latin typeface="Cambria Math" panose="02040503050406030204" pitchFamily="18" charset="0"/>
                          </a:rPr>
                          <m:t>→</m:t>
                        </m:r>
                        <m:r>
                          <a:rPr lang="en-IN" b="1" i="1" dirty="0" smtClean="0">
                            <a:solidFill>
                              <a:schemeClr val="tx1">
                                <a:lumMod val="95000"/>
                                <a:lumOff val="5000"/>
                              </a:schemeClr>
                            </a:solidFill>
                            <a:latin typeface="Cambria Math" panose="02040503050406030204" pitchFamily="18" charset="0"/>
                          </a:rPr>
                          <m:t>𝒙</m:t>
                        </m:r>
                        <m:r>
                          <a:rPr lang="en-IN" b="1" i="1" dirty="0" smtClean="0">
                            <a:solidFill>
                              <a:schemeClr val="tx1">
                                <a:lumMod val="95000"/>
                                <a:lumOff val="5000"/>
                              </a:schemeClr>
                            </a:solidFill>
                            <a:latin typeface="Cambria Math" panose="02040503050406030204" pitchFamily="18" charset="0"/>
                          </a:rPr>
                          <m:t>′</m:t>
                        </m:r>
                      </m:sub>
                    </m:sSub>
                  </m:oMath>
                </a14:m>
                <a:r>
                  <a:rPr lang="en-IN" dirty="0">
                    <a:solidFill>
                      <a:schemeClr val="tx1">
                        <a:lumMod val="95000"/>
                        <a:lumOff val="5000"/>
                      </a:schemeClr>
                    </a:solidFill>
                  </a:rPr>
                  <a:t> </a:t>
                </a:r>
                <a14:m>
                  <m:oMath xmlns:m="http://schemas.openxmlformats.org/officeDocument/2006/math">
                    <m:r>
                      <a:rPr lang="en-IN" b="1" i="0" dirty="0">
                        <a:solidFill>
                          <a:schemeClr val="tx1">
                            <a:lumMod val="95000"/>
                            <a:lumOff val="5000"/>
                          </a:schemeClr>
                        </a:solidFill>
                        <a:latin typeface="Cambria Math" panose="02040503050406030204" pitchFamily="18" charset="0"/>
                      </a:rPr>
                      <m:t>=</m:t>
                    </m:r>
                    <m:r>
                      <a:rPr lang="en-IN" b="1" i="1" dirty="0">
                        <a:solidFill>
                          <a:schemeClr val="tx1">
                            <a:lumMod val="95000"/>
                            <a:lumOff val="5000"/>
                          </a:schemeClr>
                        </a:solidFill>
                        <a:latin typeface="Cambria Math" panose="02040503050406030204" pitchFamily="18" charset="0"/>
                      </a:rPr>
                      <m:t>𝑨</m:t>
                    </m:r>
                    <m:d>
                      <m:dPr>
                        <m:ctrlPr>
                          <a:rPr lang="en-IN" b="1" i="1" dirty="0" smtClean="0">
                            <a:solidFill>
                              <a:schemeClr val="tx1">
                                <a:lumMod val="95000"/>
                                <a:lumOff val="5000"/>
                              </a:schemeClr>
                            </a:solidFill>
                            <a:latin typeface="Cambria Math" panose="02040503050406030204" pitchFamily="18" charset="0"/>
                          </a:rPr>
                        </m:ctrlPr>
                      </m:dPr>
                      <m:e>
                        <m:r>
                          <a:rPr lang="en-IN" b="1" i="1" dirty="0">
                            <a:solidFill>
                              <a:schemeClr val="tx1">
                                <a:lumMod val="95000"/>
                                <a:lumOff val="5000"/>
                              </a:schemeClr>
                            </a:solidFill>
                            <a:latin typeface="Cambria Math" panose="02040503050406030204" pitchFamily="18" charset="0"/>
                          </a:rPr>
                          <m:t>𝒙</m:t>
                        </m:r>
                        <m:r>
                          <a:rPr lang="en-IN" b="1" i="0" dirty="0">
                            <a:solidFill>
                              <a:schemeClr val="tx1">
                                <a:lumMod val="95000"/>
                                <a:lumOff val="5000"/>
                              </a:schemeClr>
                            </a:solidFill>
                            <a:latin typeface="Cambria Math" panose="02040503050406030204" pitchFamily="18" charset="0"/>
                          </a:rPr>
                          <m:t>→</m:t>
                        </m:r>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𝒙</m:t>
                            </m:r>
                          </m:e>
                          <m:sup>
                            <m:r>
                              <a:rPr lang="en-IN" b="1" i="0" dirty="0">
                                <a:solidFill>
                                  <a:schemeClr val="tx1">
                                    <a:lumMod val="95000"/>
                                    <a:lumOff val="5000"/>
                                  </a:schemeClr>
                                </a:solidFill>
                                <a:latin typeface="Cambria Math" panose="02040503050406030204" pitchFamily="18" charset="0"/>
                              </a:rPr>
                              <m:t>′</m:t>
                            </m:r>
                          </m:sup>
                        </m:sSup>
                      </m:e>
                    </m:d>
                    <m:r>
                      <a:rPr lang="en-IN" b="1" i="0" dirty="0">
                        <a:solidFill>
                          <a:schemeClr val="tx1">
                            <a:lumMod val="95000"/>
                            <a:lumOff val="5000"/>
                          </a:schemeClr>
                        </a:solidFill>
                        <a:latin typeface="Cambria Math" panose="02040503050406030204" pitchFamily="18" charset="0"/>
                      </a:rPr>
                      <m:t>⋅</m:t>
                    </m:r>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𝑷</m:t>
                        </m:r>
                      </m:e>
                      <m:sup>
                        <m:r>
                          <a:rPr lang="en-IN" b="1" i="1" dirty="0">
                            <a:solidFill>
                              <a:schemeClr val="tx1">
                                <a:lumMod val="95000"/>
                                <a:lumOff val="5000"/>
                              </a:schemeClr>
                            </a:solidFill>
                            <a:latin typeface="Cambria Math" panose="02040503050406030204" pitchFamily="18" charset="0"/>
                          </a:rPr>
                          <m:t>𝒂</m:t>
                        </m:r>
                      </m:sup>
                    </m:sSup>
                    <m:d>
                      <m:dPr>
                        <m:ctrlPr>
                          <a:rPr lang="en-IN" b="1" i="1" dirty="0">
                            <a:solidFill>
                              <a:schemeClr val="tx1">
                                <a:lumMod val="95000"/>
                                <a:lumOff val="5000"/>
                              </a:schemeClr>
                            </a:solidFill>
                            <a:latin typeface="Cambria Math" panose="02040503050406030204" pitchFamily="18" charset="0"/>
                          </a:rPr>
                        </m:ctrlPr>
                      </m:dPr>
                      <m:e>
                        <m:r>
                          <a:rPr lang="en-IN" b="1" i="1" dirty="0">
                            <a:solidFill>
                              <a:schemeClr val="tx1">
                                <a:lumMod val="95000"/>
                                <a:lumOff val="5000"/>
                              </a:schemeClr>
                            </a:solidFill>
                            <a:latin typeface="Cambria Math" panose="02040503050406030204" pitchFamily="18" charset="0"/>
                          </a:rPr>
                          <m:t>𝒙</m:t>
                        </m:r>
                        <m:r>
                          <a:rPr lang="en-IN" b="1" i="0" dirty="0">
                            <a:solidFill>
                              <a:schemeClr val="tx1">
                                <a:lumMod val="95000"/>
                                <a:lumOff val="5000"/>
                              </a:schemeClr>
                            </a:solidFill>
                            <a:latin typeface="Cambria Math" panose="02040503050406030204" pitchFamily="18" charset="0"/>
                          </a:rPr>
                          <m:t>→</m:t>
                        </m:r>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𝒙</m:t>
                            </m:r>
                          </m:e>
                          <m:sup>
                            <m:r>
                              <a:rPr lang="en-IN" b="1" i="0" dirty="0">
                                <a:solidFill>
                                  <a:schemeClr val="tx1">
                                    <a:lumMod val="95000"/>
                                    <a:lumOff val="5000"/>
                                  </a:schemeClr>
                                </a:solidFill>
                                <a:latin typeface="Cambria Math" panose="02040503050406030204" pitchFamily="18" charset="0"/>
                              </a:rPr>
                              <m:t>′</m:t>
                            </m:r>
                          </m:sup>
                        </m:sSup>
                      </m:e>
                    </m:d>
                  </m:oMath>
                </a14:m>
                <a:r>
                  <a:rPr lang="en-IN" b="1" dirty="0">
                    <a:solidFill>
                      <a:schemeClr val="tx1">
                        <a:lumMod val="95000"/>
                        <a:lumOff val="5000"/>
                      </a:schemeClr>
                    </a:solidFill>
                  </a:rPr>
                  <a:t> </a:t>
                </a:r>
                <a:r>
                  <a:rPr lang="en-IN" dirty="0">
                    <a:solidFill>
                      <a:schemeClr val="tx1">
                        <a:lumMod val="95000"/>
                        <a:lumOff val="5000"/>
                      </a:schemeClr>
                    </a:solidFill>
                  </a:rPr>
                  <a:t>similarly,                                      </a:t>
                </a:r>
                <a14:m>
                  <m:oMath xmlns:m="http://schemas.openxmlformats.org/officeDocument/2006/math">
                    <m:sSub>
                      <m:sSubPr>
                        <m:ctrlPr>
                          <a:rPr lang="en-IN" b="1" i="1" dirty="0">
                            <a:solidFill>
                              <a:schemeClr val="tx1">
                                <a:lumMod val="95000"/>
                                <a:lumOff val="5000"/>
                              </a:schemeClr>
                            </a:solidFill>
                            <a:latin typeface="Cambria Math" panose="02040503050406030204" pitchFamily="18" charset="0"/>
                          </a:rPr>
                        </m:ctrlPr>
                      </m:sSubPr>
                      <m:e>
                        <m:r>
                          <a:rPr lang="en-IN" b="1" i="1" dirty="0">
                            <a:solidFill>
                              <a:schemeClr val="tx1">
                                <a:lumMod val="95000"/>
                                <a:lumOff val="5000"/>
                              </a:schemeClr>
                            </a:solidFill>
                            <a:latin typeface="Cambria Math" panose="02040503050406030204" pitchFamily="18" charset="0"/>
                          </a:rPr>
                          <m:t>𝑾</m:t>
                        </m:r>
                      </m:e>
                      <m:sub>
                        <m:r>
                          <a:rPr lang="en-IN" b="1" i="1" dirty="0">
                            <a:solidFill>
                              <a:schemeClr val="tx1">
                                <a:lumMod val="95000"/>
                                <a:lumOff val="5000"/>
                              </a:schemeClr>
                            </a:solidFill>
                            <a:latin typeface="Cambria Math" panose="02040503050406030204" pitchFamily="18" charset="0"/>
                          </a:rPr>
                          <m:t>𝒙</m:t>
                        </m:r>
                        <m:r>
                          <a:rPr lang="en-IN" b="1" i="1" dirty="0">
                            <a:solidFill>
                              <a:schemeClr val="tx1">
                                <a:lumMod val="95000"/>
                                <a:lumOff val="5000"/>
                              </a:schemeClr>
                            </a:solidFill>
                            <a:latin typeface="Cambria Math" panose="02040503050406030204" pitchFamily="18" charset="0"/>
                          </a:rPr>
                          <m:t>′</m:t>
                        </m:r>
                        <m:r>
                          <a:rPr lang="en-IN" b="1" dirty="0">
                            <a:solidFill>
                              <a:schemeClr val="tx1">
                                <a:lumMod val="95000"/>
                                <a:lumOff val="5000"/>
                              </a:schemeClr>
                            </a:solidFill>
                            <a:latin typeface="Cambria Math" panose="02040503050406030204" pitchFamily="18" charset="0"/>
                          </a:rPr>
                          <m:t>→</m:t>
                        </m:r>
                        <m:r>
                          <a:rPr lang="en-IN" b="1" i="1" dirty="0">
                            <a:solidFill>
                              <a:schemeClr val="tx1">
                                <a:lumMod val="95000"/>
                                <a:lumOff val="5000"/>
                              </a:schemeClr>
                            </a:solidFill>
                            <a:latin typeface="Cambria Math" panose="02040503050406030204" pitchFamily="18" charset="0"/>
                          </a:rPr>
                          <m:t>𝒙</m:t>
                        </m:r>
                      </m:sub>
                    </m:sSub>
                  </m:oMath>
                </a14:m>
                <a:r>
                  <a:rPr lang="en-IN" dirty="0">
                    <a:solidFill>
                      <a:schemeClr val="tx1">
                        <a:lumMod val="95000"/>
                        <a:lumOff val="5000"/>
                      </a:schemeClr>
                    </a:solidFill>
                  </a:rPr>
                  <a:t> </a:t>
                </a:r>
                <a14:m>
                  <m:oMath xmlns:m="http://schemas.openxmlformats.org/officeDocument/2006/math">
                    <m:r>
                      <a:rPr lang="en-IN" b="1" dirty="0">
                        <a:solidFill>
                          <a:schemeClr val="tx1">
                            <a:lumMod val="95000"/>
                            <a:lumOff val="5000"/>
                          </a:schemeClr>
                        </a:solidFill>
                        <a:latin typeface="Cambria Math" panose="02040503050406030204" pitchFamily="18" charset="0"/>
                      </a:rPr>
                      <m:t>=</m:t>
                    </m:r>
                    <m:r>
                      <a:rPr lang="en-IN" b="1" i="1" dirty="0">
                        <a:solidFill>
                          <a:schemeClr val="tx1">
                            <a:lumMod val="95000"/>
                            <a:lumOff val="5000"/>
                          </a:schemeClr>
                        </a:solidFill>
                        <a:latin typeface="Cambria Math" panose="02040503050406030204" pitchFamily="18" charset="0"/>
                      </a:rPr>
                      <m:t>𝑨</m:t>
                    </m:r>
                    <m:d>
                      <m:dPr>
                        <m:ctrlPr>
                          <a:rPr lang="en-IN" b="1" i="1" dirty="0" smtClean="0">
                            <a:solidFill>
                              <a:schemeClr val="tx1">
                                <a:lumMod val="95000"/>
                                <a:lumOff val="5000"/>
                              </a:schemeClr>
                            </a:solidFill>
                            <a:latin typeface="Cambria Math" panose="02040503050406030204" pitchFamily="18" charset="0"/>
                          </a:rPr>
                        </m:ctrlPr>
                      </m:dPr>
                      <m:e>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𝒙</m:t>
                            </m:r>
                          </m:e>
                          <m:sup>
                            <m:r>
                              <a:rPr lang="en-IN" b="1" dirty="0">
                                <a:solidFill>
                                  <a:schemeClr val="tx1">
                                    <a:lumMod val="95000"/>
                                    <a:lumOff val="5000"/>
                                  </a:schemeClr>
                                </a:solidFill>
                                <a:latin typeface="Cambria Math" panose="02040503050406030204" pitchFamily="18" charset="0"/>
                              </a:rPr>
                              <m:t>′</m:t>
                            </m:r>
                          </m:sup>
                        </m:sSup>
                        <m:r>
                          <a:rPr lang="en-IN" b="1" dirty="0">
                            <a:solidFill>
                              <a:schemeClr val="tx1">
                                <a:lumMod val="95000"/>
                                <a:lumOff val="5000"/>
                              </a:schemeClr>
                            </a:solidFill>
                            <a:latin typeface="Cambria Math" panose="02040503050406030204" pitchFamily="18" charset="0"/>
                          </a:rPr>
                          <m:t>→</m:t>
                        </m:r>
                        <m:r>
                          <a:rPr lang="en-IN" b="1" i="1" dirty="0">
                            <a:solidFill>
                              <a:schemeClr val="tx1">
                                <a:lumMod val="95000"/>
                                <a:lumOff val="5000"/>
                              </a:schemeClr>
                            </a:solidFill>
                            <a:latin typeface="Cambria Math" panose="02040503050406030204" pitchFamily="18" charset="0"/>
                          </a:rPr>
                          <m:t>𝒙</m:t>
                        </m:r>
                      </m:e>
                    </m:d>
                    <m:r>
                      <a:rPr lang="en-IN" b="1" dirty="0">
                        <a:solidFill>
                          <a:schemeClr val="tx1">
                            <a:lumMod val="95000"/>
                            <a:lumOff val="5000"/>
                          </a:schemeClr>
                        </a:solidFill>
                        <a:latin typeface="Cambria Math" panose="02040503050406030204" pitchFamily="18" charset="0"/>
                      </a:rPr>
                      <m:t>⋅</m:t>
                    </m:r>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𝑷</m:t>
                        </m:r>
                      </m:e>
                      <m:sup>
                        <m:r>
                          <a:rPr lang="en-IN" b="1" i="1" dirty="0">
                            <a:solidFill>
                              <a:schemeClr val="tx1">
                                <a:lumMod val="95000"/>
                                <a:lumOff val="5000"/>
                              </a:schemeClr>
                            </a:solidFill>
                            <a:latin typeface="Cambria Math" panose="02040503050406030204" pitchFamily="18" charset="0"/>
                          </a:rPr>
                          <m:t>𝒂</m:t>
                        </m:r>
                      </m:sup>
                    </m:sSup>
                    <m:d>
                      <m:dPr>
                        <m:ctrlPr>
                          <a:rPr lang="en-IN" b="1" i="1" dirty="0">
                            <a:solidFill>
                              <a:schemeClr val="tx1">
                                <a:lumMod val="95000"/>
                                <a:lumOff val="5000"/>
                              </a:schemeClr>
                            </a:solidFill>
                            <a:latin typeface="Cambria Math" panose="02040503050406030204" pitchFamily="18" charset="0"/>
                          </a:rPr>
                        </m:ctrlPr>
                      </m:dPr>
                      <m:e>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𝒙</m:t>
                            </m:r>
                          </m:e>
                          <m:sup>
                            <m:r>
                              <a:rPr lang="en-IN" b="1" dirty="0">
                                <a:solidFill>
                                  <a:schemeClr val="tx1">
                                    <a:lumMod val="95000"/>
                                    <a:lumOff val="5000"/>
                                  </a:schemeClr>
                                </a:solidFill>
                                <a:latin typeface="Cambria Math" panose="02040503050406030204" pitchFamily="18" charset="0"/>
                              </a:rPr>
                              <m:t>′</m:t>
                            </m:r>
                          </m:sup>
                        </m:sSup>
                        <m:r>
                          <a:rPr lang="en-IN" b="1" dirty="0">
                            <a:solidFill>
                              <a:schemeClr val="tx1">
                                <a:lumMod val="95000"/>
                                <a:lumOff val="5000"/>
                              </a:schemeClr>
                            </a:solidFill>
                            <a:latin typeface="Cambria Math" panose="02040503050406030204" pitchFamily="18" charset="0"/>
                          </a:rPr>
                          <m:t>→</m:t>
                        </m:r>
                        <m:r>
                          <a:rPr lang="en-IN" b="1" i="1" dirty="0">
                            <a:solidFill>
                              <a:schemeClr val="tx1">
                                <a:lumMod val="95000"/>
                                <a:lumOff val="5000"/>
                              </a:schemeClr>
                            </a:solidFill>
                            <a:latin typeface="Cambria Math" panose="02040503050406030204" pitchFamily="18" charset="0"/>
                          </a:rPr>
                          <m:t>𝒙</m:t>
                        </m:r>
                      </m:e>
                    </m:d>
                  </m:oMath>
                </a14:m>
                <a:r>
                  <a:rPr lang="en-IN" dirty="0">
                    <a:solidFill>
                      <a:schemeClr val="tx1">
                        <a:lumMod val="95000"/>
                        <a:lumOff val="5000"/>
                      </a:schemeClr>
                    </a:solidFill>
                  </a:rPr>
                  <a:t> , where </a:t>
                </a:r>
                <a:r>
                  <a:rPr lang="en-IN" b="1" dirty="0">
                    <a:solidFill>
                      <a:schemeClr val="tx1">
                        <a:lumMod val="95000"/>
                        <a:lumOff val="5000"/>
                      </a:schemeClr>
                    </a:solidFill>
                  </a:rPr>
                  <a:t>A</a:t>
                </a:r>
                <a:r>
                  <a:rPr lang="en-IN" dirty="0">
                    <a:solidFill>
                      <a:schemeClr val="tx1">
                        <a:lumMod val="95000"/>
                        <a:lumOff val="5000"/>
                      </a:schemeClr>
                    </a:solidFill>
                  </a:rPr>
                  <a:t> : </a:t>
                </a:r>
                <a:r>
                  <a:rPr lang="en-IN" dirty="0" err="1">
                    <a:solidFill>
                      <a:schemeClr val="tx1">
                        <a:lumMod val="95000"/>
                        <a:lumOff val="5000"/>
                      </a:schemeClr>
                    </a:solidFill>
                  </a:rPr>
                  <a:t>Apriori</a:t>
                </a:r>
                <a:r>
                  <a:rPr lang="en-IN" dirty="0">
                    <a:solidFill>
                      <a:schemeClr val="tx1">
                        <a:lumMod val="95000"/>
                        <a:lumOff val="5000"/>
                      </a:schemeClr>
                    </a:solidFill>
                  </a:rPr>
                  <a:t> probability of move</a:t>
                </a:r>
                <a:r>
                  <a:rPr lang="en-IN" b="1" dirty="0">
                    <a:solidFill>
                      <a:schemeClr val="tx1">
                        <a:lumMod val="95000"/>
                        <a:lumOff val="5000"/>
                      </a:schemeClr>
                    </a:solidFill>
                  </a:rPr>
                  <a:t> </a:t>
                </a:r>
                <a14:m>
                  <m:oMath xmlns:m="http://schemas.openxmlformats.org/officeDocument/2006/math">
                    <m:r>
                      <a:rPr lang="en-IN" b="1" i="1" dirty="0" smtClean="0">
                        <a:solidFill>
                          <a:schemeClr val="tx1">
                            <a:lumMod val="95000"/>
                            <a:lumOff val="5000"/>
                          </a:schemeClr>
                        </a:solidFill>
                        <a:latin typeface="Cambria Math" panose="02040503050406030204" pitchFamily="18" charset="0"/>
                      </a:rPr>
                      <m:t>𝒙</m:t>
                    </m:r>
                    <m:r>
                      <a:rPr lang="en-IN" b="1" i="0" dirty="0" smtClean="0">
                        <a:solidFill>
                          <a:schemeClr val="tx1">
                            <a:lumMod val="95000"/>
                            <a:lumOff val="5000"/>
                          </a:schemeClr>
                        </a:solidFill>
                        <a:latin typeface="Cambria Math" panose="02040503050406030204" pitchFamily="18" charset="0"/>
                      </a:rPr>
                      <m:t>→</m:t>
                    </m:r>
                    <m:sSup>
                      <m:sSupPr>
                        <m:ctrlPr>
                          <a:rPr lang="en-IN" b="1" i="1" dirty="0" smtClean="0">
                            <a:solidFill>
                              <a:schemeClr val="tx1">
                                <a:lumMod val="95000"/>
                                <a:lumOff val="5000"/>
                              </a:schemeClr>
                            </a:solidFill>
                            <a:latin typeface="Cambria Math" panose="02040503050406030204" pitchFamily="18" charset="0"/>
                          </a:rPr>
                        </m:ctrlPr>
                      </m:sSupPr>
                      <m:e>
                        <m:r>
                          <a:rPr lang="en-IN" b="1" i="1" dirty="0" smtClean="0">
                            <a:solidFill>
                              <a:schemeClr val="tx1">
                                <a:lumMod val="95000"/>
                                <a:lumOff val="5000"/>
                              </a:schemeClr>
                            </a:solidFill>
                            <a:latin typeface="Cambria Math" panose="02040503050406030204" pitchFamily="18" charset="0"/>
                          </a:rPr>
                          <m:t>𝒙</m:t>
                        </m:r>
                      </m:e>
                      <m:sup>
                        <m:r>
                          <a:rPr lang="en-IN" b="1" i="0" dirty="0" smtClean="0">
                            <a:solidFill>
                              <a:schemeClr val="tx1">
                                <a:lumMod val="95000"/>
                                <a:lumOff val="5000"/>
                              </a:schemeClr>
                            </a:solidFill>
                            <a:latin typeface="Cambria Math" panose="02040503050406030204" pitchFamily="18" charset="0"/>
                          </a:rPr>
                          <m:t>′</m:t>
                        </m:r>
                      </m:sup>
                    </m:sSup>
                  </m:oMath>
                </a14:m>
                <a:r>
                  <a:rPr lang="en-IN" b="1" dirty="0">
                    <a:solidFill>
                      <a:schemeClr val="tx1">
                        <a:lumMod val="95000"/>
                        <a:lumOff val="5000"/>
                      </a:schemeClr>
                    </a:solidFill>
                  </a:rPr>
                  <a:t> (</a:t>
                </a:r>
                <a:r>
                  <a:rPr lang="en-IN" dirty="0">
                    <a:solidFill>
                      <a:schemeClr val="tx1">
                        <a:lumMod val="95000"/>
                        <a:lumOff val="5000"/>
                      </a:schemeClr>
                    </a:solidFill>
                  </a:rPr>
                  <a:t> probability of considering the move) and </a:t>
                </a:r>
                <a14:m>
                  <m:oMath xmlns:m="http://schemas.openxmlformats.org/officeDocument/2006/math">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𝑷</m:t>
                        </m:r>
                      </m:e>
                      <m:sup>
                        <m:r>
                          <a:rPr lang="en-IN" b="1" i="1" dirty="0">
                            <a:solidFill>
                              <a:schemeClr val="tx1">
                                <a:lumMod val="95000"/>
                                <a:lumOff val="5000"/>
                              </a:schemeClr>
                            </a:solidFill>
                            <a:latin typeface="Cambria Math" panose="02040503050406030204" pitchFamily="18" charset="0"/>
                          </a:rPr>
                          <m:t>𝒂</m:t>
                        </m:r>
                      </m:sup>
                    </m:sSup>
                  </m:oMath>
                </a14:m>
                <a:r>
                  <a:rPr lang="en-IN" b="1" dirty="0">
                    <a:solidFill>
                      <a:schemeClr val="tx1">
                        <a:lumMod val="95000"/>
                        <a:lumOff val="5000"/>
                      </a:schemeClr>
                    </a:solidFill>
                  </a:rPr>
                  <a:t> </a:t>
                </a:r>
                <a:r>
                  <a:rPr lang="en-IN" dirty="0">
                    <a:solidFill>
                      <a:schemeClr val="tx1">
                        <a:lumMod val="95000"/>
                        <a:lumOff val="5000"/>
                      </a:schemeClr>
                    </a:solidFill>
                  </a:rPr>
                  <a:t>is the probability of accepting the move </a:t>
                </a:r>
                <a14:m>
                  <m:oMath xmlns:m="http://schemas.openxmlformats.org/officeDocument/2006/math">
                    <m:r>
                      <a:rPr lang="en-IN" b="1" i="1" dirty="0">
                        <a:solidFill>
                          <a:schemeClr val="tx1">
                            <a:lumMod val="95000"/>
                            <a:lumOff val="5000"/>
                          </a:schemeClr>
                        </a:solidFill>
                        <a:latin typeface="Cambria Math" panose="02040503050406030204" pitchFamily="18" charset="0"/>
                      </a:rPr>
                      <m:t>𝒙</m:t>
                    </m:r>
                    <m:r>
                      <a:rPr lang="en-IN" b="1" dirty="0">
                        <a:solidFill>
                          <a:schemeClr val="tx1">
                            <a:lumMod val="95000"/>
                            <a:lumOff val="5000"/>
                          </a:schemeClr>
                        </a:solidFill>
                        <a:latin typeface="Cambria Math" panose="02040503050406030204" pitchFamily="18" charset="0"/>
                      </a:rPr>
                      <m:t>→</m:t>
                    </m:r>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𝒙</m:t>
                        </m:r>
                      </m:e>
                      <m:sup>
                        <m:r>
                          <a:rPr lang="en-IN" b="1" dirty="0">
                            <a:solidFill>
                              <a:schemeClr val="tx1">
                                <a:lumMod val="95000"/>
                                <a:lumOff val="5000"/>
                              </a:schemeClr>
                            </a:solidFill>
                            <a:latin typeface="Cambria Math" panose="02040503050406030204" pitchFamily="18" charset="0"/>
                          </a:rPr>
                          <m:t>′</m:t>
                        </m:r>
                      </m:sup>
                    </m:sSup>
                  </m:oMath>
                </a14:m>
                <a:r>
                  <a:rPr lang="en-IN" b="1" dirty="0">
                    <a:solidFill>
                      <a:schemeClr val="tx1">
                        <a:lumMod val="95000"/>
                        <a:lumOff val="5000"/>
                      </a:schemeClr>
                    </a:solidFill>
                  </a:rPr>
                  <a:t>.</a:t>
                </a:r>
              </a:p>
              <a:p>
                <a:endParaRPr lang="en-IN" b="1" dirty="0">
                  <a:solidFill>
                    <a:schemeClr val="tx1">
                      <a:lumMod val="95000"/>
                      <a:lumOff val="5000"/>
                    </a:schemeClr>
                  </a:solidFill>
                </a:endParaRPr>
              </a:p>
              <a:p>
                <a:r>
                  <a:rPr lang="en-IN" b="1" dirty="0">
                    <a:solidFill>
                      <a:schemeClr val="tx1">
                        <a:lumMod val="95000"/>
                        <a:lumOff val="5000"/>
                      </a:schemeClr>
                    </a:solidFill>
                  </a:rPr>
                  <a:t>Therefore, </a:t>
                </a:r>
                <a14:m>
                  <m:oMath xmlns:m="http://schemas.openxmlformats.org/officeDocument/2006/math">
                    <m:f>
                      <m:fPr>
                        <m:ctrlPr>
                          <a:rPr lang="en-IN" b="1" i="1" dirty="0" smtClean="0">
                            <a:solidFill>
                              <a:schemeClr val="tx1">
                                <a:lumMod val="95000"/>
                                <a:lumOff val="5000"/>
                              </a:schemeClr>
                            </a:solidFill>
                            <a:latin typeface="Cambria Math" panose="02040503050406030204" pitchFamily="18" charset="0"/>
                          </a:rPr>
                        </m:ctrlPr>
                      </m:fPr>
                      <m:num>
                        <m:sSup>
                          <m:sSupPr>
                            <m:ctrlPr>
                              <a:rPr lang="en-IN" b="1" i="1" dirty="0" smtClean="0">
                                <a:solidFill>
                                  <a:schemeClr val="tx1">
                                    <a:lumMod val="95000"/>
                                    <a:lumOff val="5000"/>
                                  </a:schemeClr>
                                </a:solidFill>
                                <a:latin typeface="Cambria Math" panose="02040503050406030204" pitchFamily="18" charset="0"/>
                              </a:rPr>
                            </m:ctrlPr>
                          </m:sSupPr>
                          <m:e>
                            <m:r>
                              <a:rPr lang="en-IN" b="1" i="1" dirty="0" smtClean="0">
                                <a:solidFill>
                                  <a:schemeClr val="tx1">
                                    <a:lumMod val="95000"/>
                                    <a:lumOff val="5000"/>
                                  </a:schemeClr>
                                </a:solidFill>
                                <a:latin typeface="Cambria Math" panose="02040503050406030204" pitchFamily="18" charset="0"/>
                              </a:rPr>
                              <m:t>𝑷</m:t>
                            </m:r>
                          </m:e>
                          <m:sup>
                            <m:r>
                              <a:rPr lang="en-IN" b="1" i="1" dirty="0" smtClean="0">
                                <a:solidFill>
                                  <a:schemeClr val="tx1">
                                    <a:lumMod val="95000"/>
                                    <a:lumOff val="5000"/>
                                  </a:schemeClr>
                                </a:solidFill>
                                <a:latin typeface="Cambria Math" panose="02040503050406030204" pitchFamily="18" charset="0"/>
                              </a:rPr>
                              <m:t>𝒂</m:t>
                            </m:r>
                          </m:sup>
                        </m:sSup>
                        <m:d>
                          <m:dPr>
                            <m:ctrlPr>
                              <a:rPr lang="en-IN" b="1" i="1" dirty="0" smtClean="0">
                                <a:solidFill>
                                  <a:schemeClr val="tx1">
                                    <a:lumMod val="95000"/>
                                    <a:lumOff val="5000"/>
                                  </a:schemeClr>
                                </a:solidFill>
                                <a:latin typeface="Cambria Math" panose="02040503050406030204" pitchFamily="18" charset="0"/>
                              </a:rPr>
                            </m:ctrlPr>
                          </m:dPr>
                          <m:e>
                            <m:r>
                              <a:rPr lang="en-IN" b="1" i="1" dirty="0" smtClean="0">
                                <a:solidFill>
                                  <a:schemeClr val="tx1">
                                    <a:lumMod val="95000"/>
                                    <a:lumOff val="5000"/>
                                  </a:schemeClr>
                                </a:solidFill>
                                <a:latin typeface="Cambria Math" panose="02040503050406030204" pitchFamily="18" charset="0"/>
                              </a:rPr>
                              <m:t>𝒙</m:t>
                            </m:r>
                            <m:r>
                              <a:rPr lang="en-IN" b="1" i="0" dirty="0" smtClean="0">
                                <a:solidFill>
                                  <a:schemeClr val="tx1">
                                    <a:lumMod val="95000"/>
                                    <a:lumOff val="5000"/>
                                  </a:schemeClr>
                                </a:solidFill>
                                <a:latin typeface="Cambria Math" panose="02040503050406030204" pitchFamily="18" charset="0"/>
                              </a:rPr>
                              <m:t>→</m:t>
                            </m:r>
                            <m:sSup>
                              <m:sSupPr>
                                <m:ctrlPr>
                                  <a:rPr lang="en-IN" b="1" i="1" dirty="0" smtClean="0">
                                    <a:solidFill>
                                      <a:schemeClr val="tx1">
                                        <a:lumMod val="95000"/>
                                        <a:lumOff val="5000"/>
                                      </a:schemeClr>
                                    </a:solidFill>
                                    <a:latin typeface="Cambria Math" panose="02040503050406030204" pitchFamily="18" charset="0"/>
                                  </a:rPr>
                                </m:ctrlPr>
                              </m:sSupPr>
                              <m:e>
                                <m:r>
                                  <a:rPr lang="en-IN" b="1" i="1" dirty="0" smtClean="0">
                                    <a:solidFill>
                                      <a:schemeClr val="tx1">
                                        <a:lumMod val="95000"/>
                                        <a:lumOff val="5000"/>
                                      </a:schemeClr>
                                    </a:solidFill>
                                    <a:latin typeface="Cambria Math" panose="02040503050406030204" pitchFamily="18" charset="0"/>
                                  </a:rPr>
                                  <m:t>𝒙</m:t>
                                </m:r>
                              </m:e>
                              <m:sup>
                                <m:r>
                                  <a:rPr lang="en-IN" b="1" i="0" dirty="0" smtClean="0">
                                    <a:solidFill>
                                      <a:schemeClr val="tx1">
                                        <a:lumMod val="95000"/>
                                        <a:lumOff val="5000"/>
                                      </a:schemeClr>
                                    </a:solidFill>
                                    <a:latin typeface="Cambria Math" panose="02040503050406030204" pitchFamily="18" charset="0"/>
                                  </a:rPr>
                                  <m:t>′</m:t>
                                </m:r>
                              </m:sup>
                            </m:sSup>
                          </m:e>
                        </m:d>
                      </m:num>
                      <m:den>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𝑷</m:t>
                            </m:r>
                          </m:e>
                          <m:sup>
                            <m:r>
                              <a:rPr lang="en-IN" b="1" i="1" dirty="0">
                                <a:solidFill>
                                  <a:schemeClr val="tx1">
                                    <a:lumMod val="95000"/>
                                    <a:lumOff val="5000"/>
                                  </a:schemeClr>
                                </a:solidFill>
                                <a:latin typeface="Cambria Math" panose="02040503050406030204" pitchFamily="18" charset="0"/>
                              </a:rPr>
                              <m:t>𝒂</m:t>
                            </m:r>
                          </m:sup>
                        </m:sSup>
                        <m:d>
                          <m:dPr>
                            <m:ctrlPr>
                              <a:rPr lang="en-IN" b="1" i="1" dirty="0" smtClean="0">
                                <a:solidFill>
                                  <a:schemeClr val="tx1">
                                    <a:lumMod val="95000"/>
                                    <a:lumOff val="5000"/>
                                  </a:schemeClr>
                                </a:solidFill>
                                <a:latin typeface="Cambria Math" panose="02040503050406030204" pitchFamily="18" charset="0"/>
                              </a:rPr>
                            </m:ctrlPr>
                          </m:dPr>
                          <m:e>
                            <m:sSup>
                              <m:sSupPr>
                                <m:ctrlPr>
                                  <a:rPr lang="en-IN" b="1" i="1" dirty="0" smtClean="0">
                                    <a:solidFill>
                                      <a:schemeClr val="tx1">
                                        <a:lumMod val="95000"/>
                                        <a:lumOff val="5000"/>
                                      </a:schemeClr>
                                    </a:solidFill>
                                    <a:latin typeface="Cambria Math" panose="02040503050406030204" pitchFamily="18" charset="0"/>
                                  </a:rPr>
                                </m:ctrlPr>
                              </m:sSupPr>
                              <m:e>
                                <m:r>
                                  <a:rPr lang="en-IN" b="1" i="1" dirty="0" smtClean="0">
                                    <a:solidFill>
                                      <a:schemeClr val="tx1">
                                        <a:lumMod val="95000"/>
                                        <a:lumOff val="5000"/>
                                      </a:schemeClr>
                                    </a:solidFill>
                                    <a:latin typeface="Cambria Math" panose="02040503050406030204" pitchFamily="18" charset="0"/>
                                  </a:rPr>
                                  <m:t>𝒙</m:t>
                                </m:r>
                              </m:e>
                              <m:sup>
                                <m:r>
                                  <a:rPr lang="en-IN" b="1" i="0" dirty="0" smtClean="0">
                                    <a:solidFill>
                                      <a:schemeClr val="tx1">
                                        <a:lumMod val="95000"/>
                                        <a:lumOff val="5000"/>
                                      </a:schemeClr>
                                    </a:solidFill>
                                    <a:latin typeface="Cambria Math" panose="02040503050406030204" pitchFamily="18" charset="0"/>
                                  </a:rPr>
                                  <m:t>′</m:t>
                                </m:r>
                              </m:sup>
                            </m:sSup>
                            <m:r>
                              <a:rPr lang="en-IN" b="1" i="0" dirty="0" smtClean="0">
                                <a:solidFill>
                                  <a:schemeClr val="tx1">
                                    <a:lumMod val="95000"/>
                                    <a:lumOff val="5000"/>
                                  </a:schemeClr>
                                </a:solidFill>
                                <a:latin typeface="Cambria Math" panose="02040503050406030204" pitchFamily="18" charset="0"/>
                              </a:rPr>
                              <m:t>→</m:t>
                            </m:r>
                            <m:r>
                              <a:rPr lang="en-IN" b="1" i="1" dirty="0" smtClean="0">
                                <a:solidFill>
                                  <a:schemeClr val="tx1">
                                    <a:lumMod val="95000"/>
                                    <a:lumOff val="5000"/>
                                  </a:schemeClr>
                                </a:solidFill>
                                <a:latin typeface="Cambria Math" panose="02040503050406030204" pitchFamily="18" charset="0"/>
                              </a:rPr>
                              <m:t>𝒙</m:t>
                            </m:r>
                          </m:e>
                        </m:d>
                      </m:den>
                    </m:f>
                    <m:r>
                      <a:rPr lang="en-US" b="1" i="1" dirty="0" smtClean="0">
                        <a:solidFill>
                          <a:schemeClr val="tx1">
                            <a:lumMod val="95000"/>
                            <a:lumOff val="5000"/>
                          </a:schemeClr>
                        </a:solidFill>
                        <a:latin typeface="Cambria Math" panose="02040503050406030204" pitchFamily="18" charset="0"/>
                      </a:rPr>
                      <m:t>=</m:t>
                    </m:r>
                    <m:f>
                      <m:fPr>
                        <m:ctrlPr>
                          <a:rPr lang="en-IN" b="1" i="1" dirty="0" smtClean="0">
                            <a:solidFill>
                              <a:schemeClr val="tx1">
                                <a:lumMod val="95000"/>
                                <a:lumOff val="5000"/>
                              </a:schemeClr>
                            </a:solidFill>
                            <a:latin typeface="Cambria Math" panose="02040503050406030204" pitchFamily="18" charset="0"/>
                          </a:rPr>
                        </m:ctrlPr>
                      </m:fPr>
                      <m:num>
                        <m:r>
                          <a:rPr lang="en-IN" b="1" i="1" dirty="0" smtClean="0">
                            <a:solidFill>
                              <a:schemeClr val="tx1">
                                <a:lumMod val="95000"/>
                                <a:lumOff val="5000"/>
                              </a:schemeClr>
                            </a:solidFill>
                            <a:latin typeface="Cambria Math" panose="02040503050406030204" pitchFamily="18" charset="0"/>
                          </a:rPr>
                          <m:t>𝝆</m:t>
                        </m:r>
                        <m:d>
                          <m:dPr>
                            <m:ctrlPr>
                              <a:rPr lang="en-IN" b="1" i="1" dirty="0" smtClean="0">
                                <a:solidFill>
                                  <a:schemeClr val="tx1">
                                    <a:lumMod val="95000"/>
                                    <a:lumOff val="5000"/>
                                  </a:schemeClr>
                                </a:solidFill>
                                <a:latin typeface="Cambria Math" panose="02040503050406030204" pitchFamily="18" charset="0"/>
                              </a:rPr>
                            </m:ctrlPr>
                          </m:dPr>
                          <m:e>
                            <m:sSup>
                              <m:sSupPr>
                                <m:ctrlPr>
                                  <a:rPr lang="en-IN" b="1" i="1" dirty="0" smtClean="0">
                                    <a:solidFill>
                                      <a:schemeClr val="tx1">
                                        <a:lumMod val="95000"/>
                                        <a:lumOff val="5000"/>
                                      </a:schemeClr>
                                    </a:solidFill>
                                    <a:latin typeface="Cambria Math" panose="02040503050406030204" pitchFamily="18" charset="0"/>
                                  </a:rPr>
                                </m:ctrlPr>
                              </m:sSupPr>
                              <m:e>
                                <m:r>
                                  <a:rPr lang="en-IN" b="1" i="1" dirty="0" smtClean="0">
                                    <a:solidFill>
                                      <a:schemeClr val="tx1">
                                        <a:lumMod val="95000"/>
                                        <a:lumOff val="5000"/>
                                      </a:schemeClr>
                                    </a:solidFill>
                                    <a:latin typeface="Cambria Math" panose="02040503050406030204" pitchFamily="18" charset="0"/>
                                  </a:rPr>
                                  <m:t>𝒙</m:t>
                                </m:r>
                              </m:e>
                              <m:sup>
                                <m:r>
                                  <a:rPr lang="en-IN" b="1" i="0" dirty="0" smtClean="0">
                                    <a:solidFill>
                                      <a:schemeClr val="tx1">
                                        <a:lumMod val="95000"/>
                                        <a:lumOff val="5000"/>
                                      </a:schemeClr>
                                    </a:solidFill>
                                    <a:latin typeface="Cambria Math" panose="02040503050406030204" pitchFamily="18" charset="0"/>
                                  </a:rPr>
                                  <m:t>′</m:t>
                                </m:r>
                              </m:sup>
                            </m:sSup>
                          </m:e>
                        </m:d>
                        <m:r>
                          <a:rPr lang="en-IN" b="1" i="0" dirty="0" smtClean="0">
                            <a:solidFill>
                              <a:schemeClr val="tx1">
                                <a:lumMod val="95000"/>
                                <a:lumOff val="5000"/>
                              </a:schemeClr>
                            </a:solidFill>
                            <a:latin typeface="Cambria Math" panose="02040503050406030204" pitchFamily="18" charset="0"/>
                          </a:rPr>
                          <m:t>⋅</m:t>
                        </m:r>
                        <m:r>
                          <a:rPr lang="en-IN" b="1" i="1" dirty="0">
                            <a:solidFill>
                              <a:schemeClr val="tx1">
                                <a:lumMod val="95000"/>
                                <a:lumOff val="5000"/>
                              </a:schemeClr>
                            </a:solidFill>
                            <a:latin typeface="Cambria Math" panose="02040503050406030204" pitchFamily="18" charset="0"/>
                          </a:rPr>
                          <m:t>𝑨</m:t>
                        </m:r>
                        <m:d>
                          <m:dPr>
                            <m:ctrlPr>
                              <a:rPr lang="en-IN" b="1" i="1" dirty="0">
                                <a:solidFill>
                                  <a:schemeClr val="tx1">
                                    <a:lumMod val="95000"/>
                                    <a:lumOff val="5000"/>
                                  </a:schemeClr>
                                </a:solidFill>
                                <a:latin typeface="Cambria Math" panose="02040503050406030204" pitchFamily="18" charset="0"/>
                              </a:rPr>
                            </m:ctrlPr>
                          </m:dPr>
                          <m:e>
                            <m:sSup>
                              <m:sSupPr>
                                <m:ctrlPr>
                                  <a:rPr lang="en-IN" b="1" i="1" dirty="0">
                                    <a:solidFill>
                                      <a:schemeClr val="tx1">
                                        <a:lumMod val="95000"/>
                                        <a:lumOff val="5000"/>
                                      </a:schemeClr>
                                    </a:solidFill>
                                    <a:latin typeface="Cambria Math" panose="02040503050406030204" pitchFamily="18" charset="0"/>
                                  </a:rPr>
                                </m:ctrlPr>
                              </m:sSupPr>
                              <m:e>
                                <m:r>
                                  <a:rPr lang="en-IN" b="1" i="1" dirty="0">
                                    <a:solidFill>
                                      <a:schemeClr val="tx1">
                                        <a:lumMod val="95000"/>
                                        <a:lumOff val="5000"/>
                                      </a:schemeClr>
                                    </a:solidFill>
                                    <a:latin typeface="Cambria Math" panose="02040503050406030204" pitchFamily="18" charset="0"/>
                                  </a:rPr>
                                  <m:t>𝒙</m:t>
                                </m:r>
                              </m:e>
                              <m:sup>
                                <m:r>
                                  <a:rPr lang="en-IN" b="1" dirty="0">
                                    <a:solidFill>
                                      <a:schemeClr val="tx1">
                                        <a:lumMod val="95000"/>
                                        <a:lumOff val="5000"/>
                                      </a:schemeClr>
                                    </a:solidFill>
                                    <a:latin typeface="Cambria Math" panose="02040503050406030204" pitchFamily="18" charset="0"/>
                                  </a:rPr>
                                  <m:t>′</m:t>
                                </m:r>
                              </m:sup>
                            </m:sSup>
                            <m:r>
                              <a:rPr lang="en-IN" b="1" dirty="0">
                                <a:solidFill>
                                  <a:schemeClr val="tx1">
                                    <a:lumMod val="95000"/>
                                    <a:lumOff val="5000"/>
                                  </a:schemeClr>
                                </a:solidFill>
                                <a:latin typeface="Cambria Math" panose="02040503050406030204" pitchFamily="18" charset="0"/>
                              </a:rPr>
                              <m:t>→</m:t>
                            </m:r>
                            <m:r>
                              <a:rPr lang="en-IN" b="1" i="1" dirty="0">
                                <a:solidFill>
                                  <a:schemeClr val="tx1">
                                    <a:lumMod val="95000"/>
                                    <a:lumOff val="5000"/>
                                  </a:schemeClr>
                                </a:solidFill>
                                <a:latin typeface="Cambria Math" panose="02040503050406030204" pitchFamily="18" charset="0"/>
                              </a:rPr>
                              <m:t>𝒙</m:t>
                            </m:r>
                          </m:e>
                        </m:d>
                      </m:num>
                      <m:den>
                        <m:r>
                          <a:rPr lang="en-IN" b="1" i="1" dirty="0" smtClean="0">
                            <a:solidFill>
                              <a:schemeClr val="tx1">
                                <a:lumMod val="95000"/>
                                <a:lumOff val="5000"/>
                              </a:schemeClr>
                            </a:solidFill>
                            <a:latin typeface="Cambria Math" panose="02040503050406030204" pitchFamily="18" charset="0"/>
                          </a:rPr>
                          <m:t>𝝆</m:t>
                        </m:r>
                        <m:d>
                          <m:dPr>
                            <m:ctrlPr>
                              <a:rPr lang="en-IN" b="1" i="1" dirty="0" smtClean="0">
                                <a:solidFill>
                                  <a:schemeClr val="tx1">
                                    <a:lumMod val="95000"/>
                                    <a:lumOff val="5000"/>
                                  </a:schemeClr>
                                </a:solidFill>
                                <a:latin typeface="Cambria Math" panose="02040503050406030204" pitchFamily="18" charset="0"/>
                              </a:rPr>
                            </m:ctrlPr>
                          </m:dPr>
                          <m:e>
                            <m:r>
                              <a:rPr lang="en-IN" b="1" i="1" dirty="0" smtClean="0">
                                <a:solidFill>
                                  <a:schemeClr val="tx1">
                                    <a:lumMod val="95000"/>
                                    <a:lumOff val="5000"/>
                                  </a:schemeClr>
                                </a:solidFill>
                                <a:latin typeface="Cambria Math" panose="02040503050406030204" pitchFamily="18" charset="0"/>
                              </a:rPr>
                              <m:t>𝒙</m:t>
                            </m:r>
                          </m:e>
                        </m:d>
                        <m:r>
                          <a:rPr lang="en-IN" b="1" i="0" dirty="0" smtClean="0">
                            <a:solidFill>
                              <a:schemeClr val="tx1">
                                <a:lumMod val="95000"/>
                                <a:lumOff val="5000"/>
                              </a:schemeClr>
                            </a:solidFill>
                            <a:latin typeface="Cambria Math" panose="02040503050406030204" pitchFamily="18" charset="0"/>
                          </a:rPr>
                          <m:t>⋅</m:t>
                        </m:r>
                        <m:r>
                          <a:rPr lang="en-IN" b="1" i="1" dirty="0" smtClean="0">
                            <a:solidFill>
                              <a:schemeClr val="tx1">
                                <a:lumMod val="95000"/>
                                <a:lumOff val="5000"/>
                              </a:schemeClr>
                            </a:solidFill>
                            <a:latin typeface="Cambria Math" panose="02040503050406030204" pitchFamily="18" charset="0"/>
                          </a:rPr>
                          <m:t>𝑨</m:t>
                        </m:r>
                        <m:d>
                          <m:dPr>
                            <m:ctrlPr>
                              <a:rPr lang="en-IN" b="1" i="1" dirty="0" smtClean="0">
                                <a:solidFill>
                                  <a:schemeClr val="tx1">
                                    <a:lumMod val="95000"/>
                                    <a:lumOff val="5000"/>
                                  </a:schemeClr>
                                </a:solidFill>
                                <a:latin typeface="Cambria Math" panose="02040503050406030204" pitchFamily="18" charset="0"/>
                              </a:rPr>
                            </m:ctrlPr>
                          </m:dPr>
                          <m:e>
                            <m:r>
                              <a:rPr lang="en-IN" b="1" i="1" dirty="0" smtClean="0">
                                <a:solidFill>
                                  <a:schemeClr val="tx1">
                                    <a:lumMod val="95000"/>
                                    <a:lumOff val="5000"/>
                                  </a:schemeClr>
                                </a:solidFill>
                                <a:latin typeface="Cambria Math" panose="02040503050406030204" pitchFamily="18" charset="0"/>
                              </a:rPr>
                              <m:t>𝒙</m:t>
                            </m:r>
                            <m:r>
                              <a:rPr lang="en-IN" b="1" i="0" dirty="0" smtClean="0">
                                <a:solidFill>
                                  <a:schemeClr val="tx1">
                                    <a:lumMod val="95000"/>
                                    <a:lumOff val="5000"/>
                                  </a:schemeClr>
                                </a:solidFill>
                                <a:latin typeface="Cambria Math" panose="02040503050406030204" pitchFamily="18" charset="0"/>
                              </a:rPr>
                              <m:t>→</m:t>
                            </m:r>
                            <m:sSup>
                              <m:sSupPr>
                                <m:ctrlPr>
                                  <a:rPr lang="en-IN" b="1" i="1" dirty="0" smtClean="0">
                                    <a:solidFill>
                                      <a:schemeClr val="tx1">
                                        <a:lumMod val="95000"/>
                                        <a:lumOff val="5000"/>
                                      </a:schemeClr>
                                    </a:solidFill>
                                    <a:latin typeface="Cambria Math" panose="02040503050406030204" pitchFamily="18" charset="0"/>
                                  </a:rPr>
                                </m:ctrlPr>
                              </m:sSupPr>
                              <m:e>
                                <m:r>
                                  <a:rPr lang="en-IN" b="1" i="1" dirty="0" smtClean="0">
                                    <a:solidFill>
                                      <a:schemeClr val="tx1">
                                        <a:lumMod val="95000"/>
                                        <a:lumOff val="5000"/>
                                      </a:schemeClr>
                                    </a:solidFill>
                                    <a:latin typeface="Cambria Math" panose="02040503050406030204" pitchFamily="18" charset="0"/>
                                  </a:rPr>
                                  <m:t>𝒙</m:t>
                                </m:r>
                              </m:e>
                              <m:sup>
                                <m:r>
                                  <a:rPr lang="en-IN" b="1" i="0" dirty="0" smtClean="0">
                                    <a:solidFill>
                                      <a:schemeClr val="tx1">
                                        <a:lumMod val="95000"/>
                                        <a:lumOff val="5000"/>
                                      </a:schemeClr>
                                    </a:solidFill>
                                    <a:latin typeface="Cambria Math" panose="02040503050406030204" pitchFamily="18" charset="0"/>
                                  </a:rPr>
                                  <m:t>′</m:t>
                                </m:r>
                              </m:sup>
                            </m:sSup>
                          </m:e>
                        </m:d>
                      </m:den>
                    </m:f>
                  </m:oMath>
                </a14:m>
                <a:endParaRPr lang="en-IN" b="1" dirty="0">
                  <a:solidFill>
                    <a:schemeClr val="tx1">
                      <a:lumMod val="95000"/>
                      <a:lumOff val="5000"/>
                    </a:schemeClr>
                  </a:solidFill>
                </a:endParaRPr>
              </a:p>
              <a:p>
                <a:endParaRPr lang="en-IN" b="1" dirty="0">
                  <a:solidFill>
                    <a:schemeClr val="tx1">
                      <a:lumMod val="95000"/>
                      <a:lumOff val="5000"/>
                    </a:schemeClr>
                  </a:solidFill>
                </a:endParaRPr>
              </a:p>
              <a:p>
                <a:endParaRPr lang="en-IN" b="1" dirty="0">
                  <a:solidFill>
                    <a:schemeClr val="tx1">
                      <a:lumMod val="95000"/>
                      <a:lumOff val="5000"/>
                    </a:schemeClr>
                  </a:solidFill>
                </a:endParaRPr>
              </a:p>
            </p:txBody>
          </p:sp>
        </mc:Choice>
        <mc:Fallback xmlns="">
          <p:sp>
            <p:nvSpPr>
              <p:cNvPr id="3" name="Content Placeholder 2">
                <a:extLst>
                  <a:ext uri="{FF2B5EF4-FFF2-40B4-BE49-F238E27FC236}">
                    <a16:creationId xmlns:a16="http://schemas.microsoft.com/office/drawing/2014/main" id="{2ACBC5C9-DCE2-A3BF-D3A0-4B9BB6A5A2BC}"/>
                  </a:ext>
                </a:extLst>
              </p:cNvPr>
              <p:cNvSpPr>
                <a:spLocks noGrp="1" noRot="1" noChangeAspect="1" noMove="1" noResize="1" noEditPoints="1" noAdjustHandles="1" noChangeArrowheads="1" noChangeShapeType="1" noTextEdit="1"/>
              </p:cNvSpPr>
              <p:nvPr>
                <p:ph idx="1"/>
              </p:nvPr>
            </p:nvSpPr>
            <p:spPr>
              <a:xfrm>
                <a:off x="838200" y="1686560"/>
                <a:ext cx="10515600" cy="4490403"/>
              </a:xfrm>
              <a:blipFill>
                <a:blip r:embed="rId2"/>
                <a:stretch>
                  <a:fillRect l="-1043" t="-2310"/>
                </a:stretch>
              </a:blipFill>
            </p:spPr>
            <p:txBody>
              <a:bodyPr/>
              <a:lstStyle/>
              <a:p>
                <a:r>
                  <a:rPr lang="en-IN">
                    <a:noFill/>
                  </a:rPr>
                  <a:t> </a:t>
                </a:r>
              </a:p>
            </p:txBody>
          </p:sp>
        </mc:Fallback>
      </mc:AlternateContent>
    </p:spTree>
    <p:extLst>
      <p:ext uri="{BB962C8B-B14F-4D97-AF65-F5344CB8AC3E}">
        <p14:creationId xmlns:p14="http://schemas.microsoft.com/office/powerpoint/2010/main" val="215259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57BE-ABC3-693D-C26C-835BAC16193E}"/>
              </a:ext>
            </a:extLst>
          </p:cNvPr>
          <p:cNvSpPr>
            <a:spLocks noGrp="1"/>
          </p:cNvSpPr>
          <p:nvPr>
            <p:ph type="ctrTitle"/>
          </p:nvPr>
        </p:nvSpPr>
        <p:spPr>
          <a:xfrm>
            <a:off x="1524000" y="1122363"/>
            <a:ext cx="9144000" cy="1041717"/>
          </a:xfrm>
        </p:spPr>
        <p:txBody>
          <a:bodyPr>
            <a:normAutofit/>
          </a:bodyPr>
          <a:lstStyle/>
          <a:p>
            <a:pPr algn="l"/>
            <a:r>
              <a:rPr lang="en-US" dirty="0"/>
              <a:t>LINKS TO WORK</a:t>
            </a:r>
            <a:endParaRPr lang="en-IN" dirty="0"/>
          </a:p>
        </p:txBody>
      </p:sp>
      <p:sp>
        <p:nvSpPr>
          <p:cNvPr id="3" name="Subtitle 2">
            <a:extLst>
              <a:ext uri="{FF2B5EF4-FFF2-40B4-BE49-F238E27FC236}">
                <a16:creationId xmlns:a16="http://schemas.microsoft.com/office/drawing/2014/main" id="{88E5EFFF-ACA4-F9CA-F2AE-14F9E7701C33}"/>
              </a:ext>
            </a:extLst>
          </p:cNvPr>
          <p:cNvSpPr>
            <a:spLocks noGrp="1"/>
          </p:cNvSpPr>
          <p:nvPr>
            <p:ph type="subTitle" idx="1"/>
          </p:nvPr>
        </p:nvSpPr>
        <p:spPr>
          <a:xfrm>
            <a:off x="1524000" y="3602038"/>
            <a:ext cx="9306560" cy="2585402"/>
          </a:xfrm>
        </p:spPr>
        <p:txBody>
          <a:bodyPr>
            <a:normAutofit/>
          </a:bodyPr>
          <a:lstStyle/>
          <a:p>
            <a:r>
              <a:rPr lang="en-IN" dirty="0">
                <a:hlinkClick r:id="rId2"/>
              </a:rPr>
              <a:t>https://courses.physics.illinois.edu/phys498cmp/sp2022/Ising/IsingModel.html</a:t>
            </a:r>
            <a:endParaRPr lang="en-IN" dirty="0"/>
          </a:p>
          <a:p>
            <a:pPr algn="l"/>
            <a:endParaRPr lang="en-IN" dirty="0"/>
          </a:p>
          <a:p>
            <a:r>
              <a:rPr lang="en-IN" dirty="0">
                <a:hlinkClick r:id="rId3"/>
              </a:rPr>
              <a:t>https://colab.research.google.com/github/rajeshrinet/compPhy/blob/master/notebooks/2014/IsingModel.ipynb</a:t>
            </a:r>
            <a:endParaRPr lang="en-IN" dirty="0"/>
          </a:p>
          <a:p>
            <a:r>
              <a:rPr lang="en-IN" dirty="0">
                <a:hlinkClick r:id="rId4"/>
              </a:rPr>
              <a:t>https://github.com/bdhammel/ising-model/blob/master/README.md</a:t>
            </a:r>
            <a:endParaRPr lang="en-IN" dirty="0"/>
          </a:p>
          <a:p>
            <a:endParaRPr lang="en-IN" dirty="0"/>
          </a:p>
        </p:txBody>
      </p:sp>
    </p:spTree>
    <p:extLst>
      <p:ext uri="{BB962C8B-B14F-4D97-AF65-F5344CB8AC3E}">
        <p14:creationId xmlns:p14="http://schemas.microsoft.com/office/powerpoint/2010/main" val="347908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528004-97C9-745D-3F63-00B878021875}"/>
              </a:ext>
            </a:extLst>
          </p:cNvPr>
          <p:cNvSpPr txBox="1"/>
          <p:nvPr/>
        </p:nvSpPr>
        <p:spPr>
          <a:xfrm>
            <a:off x="731520" y="2895600"/>
            <a:ext cx="11043920" cy="2031325"/>
          </a:xfrm>
          <a:prstGeom prst="rect">
            <a:avLst/>
          </a:prstGeom>
          <a:noFill/>
        </p:spPr>
        <p:txBody>
          <a:bodyPr wrap="square" rtlCol="0">
            <a:spAutoFit/>
          </a:bodyPr>
          <a:lstStyle/>
          <a:p>
            <a:r>
              <a:rPr lang="en-IN" dirty="0">
                <a:hlinkClick r:id="rId2"/>
              </a:rPr>
              <a:t>https://mathoverflow.net/questions/413767/interesting-and-surprising-applications-of-the-ising-model</a:t>
            </a:r>
            <a:endParaRPr lang="en-IN" dirty="0"/>
          </a:p>
          <a:p>
            <a:endParaRPr lang="en-IN" dirty="0"/>
          </a:p>
          <a:p>
            <a:r>
              <a:rPr lang="en-IN" dirty="0">
                <a:hlinkClick r:id="rId3"/>
              </a:rPr>
              <a:t>https://pubs.aip.org/aapt/ajp/article/76/4/470/1040239/Social-applications-of-two-dimensional-Ising</a:t>
            </a:r>
            <a:endParaRPr lang="en-IN" dirty="0"/>
          </a:p>
          <a:p>
            <a:endParaRPr lang="en-IN" dirty="0"/>
          </a:p>
          <a:p>
            <a:r>
              <a:rPr lang="en-IN" dirty="0">
                <a:hlinkClick r:id="rId4"/>
              </a:rPr>
              <a:t>https://www.ncbi.nlm.nih.gov/pmc/articles/PMC9778161/</a:t>
            </a:r>
            <a:endParaRPr lang="en-IN" dirty="0"/>
          </a:p>
          <a:p>
            <a:endParaRPr lang="en-IN" dirty="0"/>
          </a:p>
          <a:p>
            <a:endParaRPr lang="en-IN" dirty="0"/>
          </a:p>
        </p:txBody>
      </p:sp>
      <p:sp>
        <p:nvSpPr>
          <p:cNvPr id="5" name="TextBox 4">
            <a:extLst>
              <a:ext uri="{FF2B5EF4-FFF2-40B4-BE49-F238E27FC236}">
                <a16:creationId xmlns:a16="http://schemas.microsoft.com/office/drawing/2014/main" id="{927C1EA3-91C7-2D97-2974-B08786F629D9}"/>
              </a:ext>
            </a:extLst>
          </p:cNvPr>
          <p:cNvSpPr txBox="1"/>
          <p:nvPr/>
        </p:nvSpPr>
        <p:spPr>
          <a:xfrm>
            <a:off x="1747520" y="589280"/>
            <a:ext cx="6776720" cy="461665"/>
          </a:xfrm>
          <a:prstGeom prst="rect">
            <a:avLst/>
          </a:prstGeom>
          <a:noFill/>
        </p:spPr>
        <p:txBody>
          <a:bodyPr wrap="square" rtlCol="0">
            <a:spAutoFit/>
          </a:bodyPr>
          <a:lstStyle/>
          <a:p>
            <a:r>
              <a:rPr lang="en-US" sz="2400" b="1" dirty="0"/>
              <a:t>LINKS TO APPLICATIONS</a:t>
            </a:r>
            <a:endParaRPr lang="en-IN" sz="2400" b="1" dirty="0"/>
          </a:p>
        </p:txBody>
      </p:sp>
    </p:spTree>
    <p:extLst>
      <p:ext uri="{BB962C8B-B14F-4D97-AF65-F5344CB8AC3E}">
        <p14:creationId xmlns:p14="http://schemas.microsoft.com/office/powerpoint/2010/main" val="362486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3F5D-9B99-4FC3-D691-707E1E0CF91F}"/>
              </a:ext>
            </a:extLst>
          </p:cNvPr>
          <p:cNvSpPr>
            <a:spLocks noGrp="1"/>
          </p:cNvSpPr>
          <p:nvPr>
            <p:ph type="title"/>
          </p:nvPr>
        </p:nvSpPr>
        <p:spPr/>
        <p:txBody>
          <a:bodyPr/>
          <a:lstStyle/>
          <a:p>
            <a:r>
              <a:rPr lang="en-US" dirty="0"/>
              <a:t>TABLE OF CONTENT</a:t>
            </a:r>
            <a:endParaRPr lang="en-IN" dirty="0"/>
          </a:p>
        </p:txBody>
      </p:sp>
      <p:sp>
        <p:nvSpPr>
          <p:cNvPr id="3" name="Content Placeholder 2">
            <a:extLst>
              <a:ext uri="{FF2B5EF4-FFF2-40B4-BE49-F238E27FC236}">
                <a16:creationId xmlns:a16="http://schemas.microsoft.com/office/drawing/2014/main" id="{951C1C91-3458-662C-492A-00C548E699EB}"/>
              </a:ext>
            </a:extLst>
          </p:cNvPr>
          <p:cNvSpPr>
            <a:spLocks noGrp="1"/>
          </p:cNvSpPr>
          <p:nvPr>
            <p:ph idx="1"/>
          </p:nvPr>
        </p:nvSpPr>
        <p:spPr/>
        <p:txBody>
          <a:bodyPr>
            <a:normAutofit fontScale="92500" lnSpcReduction="10000"/>
          </a:bodyPr>
          <a:lstStyle/>
          <a:p>
            <a:r>
              <a:rPr lang="en-US" dirty="0"/>
              <a:t>ABOUT / DEFINITION  : (MATHEMATICAL – LAYMEN/UNDERSTANDABLE) DONE</a:t>
            </a:r>
          </a:p>
          <a:p>
            <a:r>
              <a:rPr lang="en-US" dirty="0"/>
              <a:t>MATHEMATICS -DONE</a:t>
            </a:r>
          </a:p>
          <a:p>
            <a:r>
              <a:rPr lang="en-US" dirty="0"/>
              <a:t>ALGORITHMS -DONE</a:t>
            </a:r>
          </a:p>
          <a:p>
            <a:r>
              <a:rPr lang="en-US" dirty="0"/>
              <a:t>APPLICATIONS </a:t>
            </a:r>
          </a:p>
          <a:p>
            <a:r>
              <a:rPr lang="en-US" dirty="0"/>
              <a:t>EXPLAINATION OF ALGORITHMS</a:t>
            </a:r>
          </a:p>
          <a:p>
            <a:r>
              <a:rPr lang="en-US" dirty="0"/>
              <a:t>MARKOV CHAIN (GENERATING FAVOURABLE SAMPLES) DONE</a:t>
            </a:r>
          </a:p>
          <a:p>
            <a:r>
              <a:rPr lang="en-US" dirty="0"/>
              <a:t> </a:t>
            </a:r>
            <a:r>
              <a:rPr lang="en-US"/>
              <a:t>METROPLIS ALGORITHM -DONE</a:t>
            </a:r>
            <a:endParaRPr lang="en-US" dirty="0"/>
          </a:p>
          <a:p>
            <a:r>
              <a:rPr lang="en-US" dirty="0"/>
              <a:t>WOLF CLUSTER ALGORITHM</a:t>
            </a:r>
          </a:p>
          <a:p>
            <a:r>
              <a:rPr lang="en-US" dirty="0"/>
              <a:t>USE IN OTHER FIELDS</a:t>
            </a:r>
          </a:p>
          <a:p>
            <a:endParaRPr lang="en-US" dirty="0"/>
          </a:p>
          <a:p>
            <a:endParaRPr lang="en-IN" dirty="0"/>
          </a:p>
        </p:txBody>
      </p:sp>
    </p:spTree>
    <p:extLst>
      <p:ext uri="{BB962C8B-B14F-4D97-AF65-F5344CB8AC3E}">
        <p14:creationId xmlns:p14="http://schemas.microsoft.com/office/powerpoint/2010/main" val="240551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0EBB-6877-7AA7-D095-2B8F2777CA99}"/>
              </a:ext>
            </a:extLst>
          </p:cNvPr>
          <p:cNvSpPr>
            <a:spLocks noGrp="1"/>
          </p:cNvSpPr>
          <p:nvPr>
            <p:ph type="title"/>
          </p:nvPr>
        </p:nvSpPr>
        <p:spPr>
          <a:xfrm>
            <a:off x="838200" y="365125"/>
            <a:ext cx="10515600" cy="1057275"/>
          </a:xfrm>
        </p:spPr>
        <p:txBody>
          <a:bodyPr/>
          <a:lstStyle/>
          <a:p>
            <a:r>
              <a:rPr lang="en-US" dirty="0"/>
              <a:t>ISING MODEL : DEFINITION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D8042-CA23-39D2-3601-6D61D775C422}"/>
                  </a:ext>
                </a:extLst>
              </p:cNvPr>
              <p:cNvSpPr>
                <a:spLocks noGrp="1"/>
              </p:cNvSpPr>
              <p:nvPr>
                <p:ph idx="1"/>
              </p:nvPr>
            </p:nvSpPr>
            <p:spPr>
              <a:xfrm>
                <a:off x="838200" y="1534160"/>
                <a:ext cx="10515600" cy="4642803"/>
              </a:xfrm>
            </p:spPr>
            <p:txBody>
              <a:bodyPr/>
              <a:lstStyle/>
              <a:p>
                <a:r>
                  <a:rPr lang="en-US" dirty="0"/>
                  <a:t>Consider a </a:t>
                </a:r>
                <a:r>
                  <a:rPr lang="en-US" i="1" dirty="0"/>
                  <a:t>d-dimensional</a:t>
                </a:r>
                <a:r>
                  <a:rPr lang="en-US" dirty="0"/>
                  <a:t> lattice </a:t>
                </a:r>
                <a:r>
                  <a:rPr lang="en-US" b="1" dirty="0"/>
                  <a:t>L</a:t>
                </a:r>
                <a:r>
                  <a:rPr lang="en-US" dirty="0"/>
                  <a:t> and a point on the lattice called lattice site </a:t>
                </a:r>
                <a:r>
                  <a:rPr lang="en-US" b="1" dirty="0"/>
                  <a:t>k</a:t>
                </a:r>
                <a:r>
                  <a:rPr lang="en-US" dirty="0"/>
                  <a:t>, set the all of these lattice sites having </a:t>
                </a:r>
                <a14:m>
                  <m:oMath xmlns:m="http://schemas.openxmlformats.org/officeDocument/2006/math">
                    <m:sSup>
                      <m:sSupPr>
                        <m:ctrlPr>
                          <a:rPr lang="en-US" b="1" i="1" dirty="0" smtClean="0">
                            <a:solidFill>
                              <a:srgbClr val="836967"/>
                            </a:solidFill>
                            <a:latin typeface="Cambria Math" panose="02040503050406030204" pitchFamily="18" charset="0"/>
                          </a:rPr>
                        </m:ctrlPr>
                      </m:sSupPr>
                      <m:e>
                        <m:r>
                          <a:rPr lang="en-US" b="1" i="1" dirty="0">
                            <a:latin typeface="Cambria Math" panose="02040503050406030204" pitchFamily="18" charset="0"/>
                          </a:rPr>
                          <m:t>𝟐</m:t>
                        </m:r>
                      </m:e>
                      <m:sup>
                        <m:r>
                          <a:rPr lang="en-US" b="1" i="1" dirty="0">
                            <a:latin typeface="Cambria Math" panose="02040503050406030204" pitchFamily="18" charset="0"/>
                          </a:rPr>
                          <m:t>𝒅</m:t>
                        </m:r>
                      </m:sup>
                    </m:sSup>
                  </m:oMath>
                </a14:m>
                <a:r>
                  <a:rPr lang="en-US" dirty="0"/>
                  <a:t> adjacent neighbors form this lattice </a:t>
                </a:r>
                <a:r>
                  <a:rPr lang="en-US" b="1" dirty="0"/>
                  <a:t>L</a:t>
                </a:r>
                <a:r>
                  <a:rPr lang="en-US" dirty="0"/>
                  <a:t>.</a:t>
                </a:r>
              </a:p>
              <a:p>
                <a:pPr marL="0" indent="0">
                  <a:buNone/>
                </a:pPr>
                <a:endParaRPr lang="en-US" dirty="0"/>
              </a:p>
              <a:p>
                <a:r>
                  <a:rPr lang="en-IN" dirty="0"/>
                  <a:t>For each lattice site </a:t>
                </a:r>
                <a:r>
                  <a:rPr lang="en-IN" b="1" dirty="0"/>
                  <a:t>k</a:t>
                </a:r>
                <a:r>
                  <a:rPr lang="en-IN" dirty="0"/>
                  <a:t> </a:t>
                </a:r>
                <a:r>
                  <a:rPr lang="el-GR" altLang="en-US" dirty="0">
                    <a:latin typeface="Arial" panose="020B0604020202020204" pitchFamily="34" charset="0"/>
                  </a:rPr>
                  <a:t>ϵ</a:t>
                </a:r>
                <a:r>
                  <a:rPr lang="en-IN" dirty="0"/>
                  <a:t> </a:t>
                </a:r>
                <a:r>
                  <a:rPr lang="en-IN" b="1" dirty="0"/>
                  <a:t>L</a:t>
                </a:r>
                <a:r>
                  <a:rPr lang="en-IN" dirty="0"/>
                  <a:t> there is a discrete variable </a:t>
                </a: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a:latin typeface="Cambria Math" panose="02040503050406030204" pitchFamily="18" charset="0"/>
                          </a:rPr>
                          <m:t>𝒔</m:t>
                        </m:r>
                      </m:e>
                      <m:sub>
                        <m:r>
                          <a:rPr lang="en-IN" b="1" i="1" dirty="0">
                            <a:latin typeface="Cambria Math" panose="02040503050406030204" pitchFamily="18" charset="0"/>
                          </a:rPr>
                          <m:t>𝒌</m:t>
                        </m:r>
                      </m:sub>
                    </m:sSub>
                  </m:oMath>
                </a14:m>
                <a:r>
                  <a:rPr lang="en-IN" dirty="0"/>
                  <a:t> such that in can take two values </a:t>
                </a:r>
                <a:r>
                  <a:rPr lang="en-IN" b="1" dirty="0"/>
                  <a:t>+1 </a:t>
                </a:r>
                <a:r>
                  <a:rPr lang="en-IN" dirty="0"/>
                  <a:t>or </a:t>
                </a:r>
                <a:r>
                  <a:rPr lang="en-IN" b="1" dirty="0"/>
                  <a:t>-1</a:t>
                </a:r>
                <a:r>
                  <a:rPr lang="en-IN" dirty="0"/>
                  <a:t>, representing spin of the site </a:t>
                </a:r>
                <a:r>
                  <a:rPr lang="en-IN" b="1" dirty="0"/>
                  <a:t>k</a:t>
                </a:r>
                <a:r>
                  <a:rPr lang="en-IN" dirty="0"/>
                  <a:t>.</a:t>
                </a:r>
              </a:p>
              <a:p>
                <a:pPr marL="0" indent="0">
                  <a:buNone/>
                </a:pPr>
                <a:endParaRPr lang="en-IN" dirty="0"/>
              </a:p>
              <a:p>
                <a:r>
                  <a:rPr lang="en-IN" dirty="0"/>
                  <a:t>Set </a:t>
                </a:r>
                <a:r>
                  <a:rPr lang="en-IN" b="1" dirty="0"/>
                  <a:t>S</a:t>
                </a:r>
                <a:r>
                  <a:rPr lang="en-IN" dirty="0"/>
                  <a:t> of </a:t>
                </a: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a:latin typeface="Cambria Math" panose="02040503050406030204" pitchFamily="18" charset="0"/>
                          </a:rPr>
                          <m:t>𝒔</m:t>
                        </m:r>
                      </m:e>
                      <m:sub>
                        <m:r>
                          <a:rPr lang="en-IN" b="1" i="1" dirty="0">
                            <a:latin typeface="Cambria Math" panose="02040503050406030204" pitchFamily="18" charset="0"/>
                          </a:rPr>
                          <m:t>𝒌</m:t>
                        </m:r>
                      </m:sub>
                    </m:sSub>
                  </m:oMath>
                </a14:m>
                <a:r>
                  <a:rPr lang="en-IN" dirty="0"/>
                  <a:t> for all values of </a:t>
                </a:r>
                <a:r>
                  <a:rPr lang="en-IN" b="1" dirty="0"/>
                  <a:t>k</a:t>
                </a:r>
                <a:r>
                  <a:rPr lang="en-IN" dirty="0"/>
                  <a:t> is called the Spin Configuration of the system.</a:t>
                </a:r>
              </a:p>
              <a:p>
                <a:pPr marL="0" indent="0">
                  <a:buNone/>
                </a:pPr>
                <a:r>
                  <a:rPr lang="en-IN" dirty="0"/>
                  <a:t> </a:t>
                </a:r>
              </a:p>
            </p:txBody>
          </p:sp>
        </mc:Choice>
        <mc:Fallback xmlns="">
          <p:sp>
            <p:nvSpPr>
              <p:cNvPr id="3" name="Content Placeholder 2">
                <a:extLst>
                  <a:ext uri="{FF2B5EF4-FFF2-40B4-BE49-F238E27FC236}">
                    <a16:creationId xmlns:a16="http://schemas.microsoft.com/office/drawing/2014/main" id="{B5BD8042-CA23-39D2-3601-6D61D775C422}"/>
                  </a:ext>
                </a:extLst>
              </p:cNvPr>
              <p:cNvSpPr>
                <a:spLocks noGrp="1" noRot="1" noChangeAspect="1" noMove="1" noResize="1" noEditPoints="1" noAdjustHandles="1" noChangeArrowheads="1" noChangeShapeType="1" noTextEdit="1"/>
              </p:cNvSpPr>
              <p:nvPr>
                <p:ph idx="1"/>
              </p:nvPr>
            </p:nvSpPr>
            <p:spPr>
              <a:xfrm>
                <a:off x="838200" y="1534160"/>
                <a:ext cx="10515600" cy="4642803"/>
              </a:xfrm>
              <a:blipFill>
                <a:blip r:embed="rId2"/>
                <a:stretch>
                  <a:fillRect l="-1043" t="-2234"/>
                </a:stretch>
              </a:blipFill>
            </p:spPr>
            <p:txBody>
              <a:bodyPr/>
              <a:lstStyle/>
              <a:p>
                <a:r>
                  <a:rPr lang="en-IN">
                    <a:noFill/>
                  </a:rPr>
                  <a:t> </a:t>
                </a:r>
              </a:p>
            </p:txBody>
          </p:sp>
        </mc:Fallback>
      </mc:AlternateContent>
    </p:spTree>
    <p:extLst>
      <p:ext uri="{BB962C8B-B14F-4D97-AF65-F5344CB8AC3E}">
        <p14:creationId xmlns:p14="http://schemas.microsoft.com/office/powerpoint/2010/main" val="309889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DC9CADCB-D88B-D969-B2A1-E05E6B1E3E13}"/>
              </a:ext>
            </a:extLst>
          </p:cNvPr>
          <p:cNvSpPr>
            <a:spLocks noGrp="1"/>
          </p:cNvSpPr>
          <p:nvPr>
            <p:ph type="title"/>
          </p:nvPr>
        </p:nvSpPr>
        <p:spPr/>
        <p:txBody>
          <a:bodyPr/>
          <a:lstStyle/>
          <a:p>
            <a:r>
              <a:rPr lang="en-US" dirty="0"/>
              <a:t>INTERACTION IN ISING MODEL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EBB4F1-BA6B-BBB8-DFB1-725D60F1A778}"/>
                  </a:ext>
                </a:extLst>
              </p:cNvPr>
              <p:cNvSpPr>
                <a:spLocks noGrp="1"/>
              </p:cNvSpPr>
              <p:nvPr>
                <p:ph idx="1"/>
              </p:nvPr>
            </p:nvSpPr>
            <p:spPr/>
            <p:txBody>
              <a:bodyPr>
                <a:normAutofit fontScale="92500"/>
              </a:bodyPr>
              <a:lstStyle/>
              <a:p>
                <a:pPr marL="0" indent="0">
                  <a:buNone/>
                </a:pPr>
                <a:r>
                  <a:rPr kumimoji="0" lang="en-US" altLang="en-US" sz="2800" b="0" i="0" u="none" strike="noStrike" cap="none" normalizeH="0" baseline="0" dirty="0">
                    <a:ln>
                      <a:noFill/>
                    </a:ln>
                    <a:solidFill>
                      <a:schemeClr val="tx1"/>
                    </a:solidFill>
                    <a:effectLst/>
                    <a:latin typeface="Arial" panose="020B0604020202020204" pitchFamily="34" charset="0"/>
                  </a:rPr>
                  <a:t>For any two adjacent sites </a:t>
                </a:r>
                <a:r>
                  <a:rPr lang="en-US" altLang="en-US" b="1" i="1" dirty="0" err="1">
                    <a:latin typeface="Arial" panose="020B0604020202020204" pitchFamily="34" charset="0"/>
                  </a:rPr>
                  <a:t>i,j</a:t>
                </a:r>
                <a:r>
                  <a:rPr lang="en-US" altLang="en-US" dirty="0">
                    <a:latin typeface="Arial" panose="020B0604020202020204" pitchFamily="34" charset="0"/>
                  </a:rPr>
                  <a:t> </a:t>
                </a:r>
                <a:r>
                  <a:rPr lang="el-GR" altLang="en-US" dirty="0">
                    <a:latin typeface="Arial" panose="020B0604020202020204" pitchFamily="34" charset="0"/>
                  </a:rPr>
                  <a:t>ϵ</a:t>
                </a:r>
                <a:r>
                  <a:rPr lang="en-US" altLang="en-US" dirty="0">
                    <a:latin typeface="Arial" panose="020B0604020202020204" pitchFamily="34" charset="0"/>
                  </a:rPr>
                  <a:t> </a:t>
                </a:r>
                <a:r>
                  <a:rPr lang="en-US" altLang="en-US" b="1" dirty="0">
                    <a:latin typeface="Arial" panose="020B0604020202020204" pitchFamily="34" charset="0"/>
                  </a:rPr>
                  <a:t>L </a:t>
                </a:r>
                <a:r>
                  <a:rPr kumimoji="0" lang="en-US" altLang="en-US" sz="2800" b="0" i="0" u="none" strike="noStrike" cap="none" normalizeH="0" baseline="0" dirty="0">
                    <a:ln>
                      <a:noFill/>
                    </a:ln>
                    <a:solidFill>
                      <a:schemeClr val="tx1"/>
                    </a:solidFill>
                    <a:effectLst/>
                    <a:latin typeface="Arial" panose="020B0604020202020204" pitchFamily="34" charset="0"/>
                  </a:rPr>
                  <a:t>there is an </a:t>
                </a:r>
                <a:r>
                  <a:rPr kumimoji="0" lang="en-US" altLang="en-US" sz="2800" b="0" i="1" u="none" strike="noStrike" cap="none" normalizeH="0" baseline="0" dirty="0">
                    <a:ln>
                      <a:noFill/>
                    </a:ln>
                    <a:solidFill>
                      <a:schemeClr val="tx1"/>
                    </a:solidFill>
                    <a:effectLst/>
                    <a:latin typeface="Arial" panose="020B0604020202020204" pitchFamily="34" charset="0"/>
                  </a:rPr>
                  <a:t>interaction</a:t>
                </a:r>
                <a:r>
                  <a:rPr kumimoji="0" lang="en-US" altLang="en-US" sz="280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sSub>
                      <m:sSubPr>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sSubPr>
                      <m:e>
                        <m:r>
                          <a:rPr kumimoji="0" lang="en-US" altLang="en-US" sz="2800" b="1" i="1" u="none" strike="noStrike" cap="none" normalizeH="0" baseline="0" dirty="0" err="1" smtClean="0">
                            <a:ln>
                              <a:noFill/>
                            </a:ln>
                            <a:solidFill>
                              <a:schemeClr val="tx1"/>
                            </a:solidFill>
                            <a:effectLst/>
                            <a:latin typeface="Cambria Math" panose="02040503050406030204" pitchFamily="18" charset="0"/>
                          </a:rPr>
                          <m:t>𝑱</m:t>
                        </m:r>
                      </m:e>
                      <m:sub>
                        <m:r>
                          <a:rPr kumimoji="0" lang="en-US" altLang="en-US" sz="2800" b="1" i="1" u="none" strike="noStrike" cap="none" normalizeH="0" baseline="0" dirty="0" err="1" smtClean="0">
                            <a:ln>
                              <a:noFill/>
                            </a:ln>
                            <a:solidFill>
                              <a:schemeClr val="tx1"/>
                            </a:solidFill>
                            <a:effectLst/>
                            <a:latin typeface="Cambria Math" panose="02040503050406030204" pitchFamily="18" charset="0"/>
                          </a:rPr>
                          <m:t>𝒊𝒋</m:t>
                        </m:r>
                      </m:sub>
                    </m:sSub>
                  </m:oMath>
                </a14:m>
                <a:r>
                  <a:rPr kumimoji="0" lang="en-US" altLang="en-US" sz="2800" b="0" i="0" u="none" strike="noStrike" cap="none" normalizeH="0" baseline="0" dirty="0">
                    <a:ln>
                      <a:noFill/>
                    </a:ln>
                    <a:solidFill>
                      <a:schemeClr val="tx1"/>
                    </a:solidFill>
                    <a:effectLst/>
                    <a:latin typeface="Arial" panose="020B0604020202020204" pitchFamily="34" charset="0"/>
                  </a:rPr>
                  <a:t> . Also a site </a:t>
                </a:r>
                <a:r>
                  <a:rPr kumimoji="0" lang="en-US" altLang="en-US" sz="2800" b="1" i="1" u="none" strike="noStrike" cap="none" normalizeH="0" baseline="0" dirty="0">
                    <a:ln>
                      <a:noFill/>
                    </a:ln>
                    <a:solidFill>
                      <a:schemeClr val="tx1"/>
                    </a:solidFill>
                    <a:effectLst/>
                    <a:latin typeface="Arial" panose="020B0604020202020204" pitchFamily="34" charset="0"/>
                  </a:rPr>
                  <a:t>j </a:t>
                </a:r>
                <a:r>
                  <a:rPr lang="el-GR" altLang="en-US" b="1" i="1" dirty="0">
                    <a:latin typeface="Arial" panose="020B0604020202020204" pitchFamily="34" charset="0"/>
                  </a:rPr>
                  <a:t>ϵ</a:t>
                </a:r>
                <a:r>
                  <a:rPr kumimoji="0" lang="en-US" altLang="en-US" sz="2800" b="1" i="1" u="none" strike="noStrike" cap="none" normalizeH="0" baseline="0" dirty="0">
                    <a:ln>
                      <a:noFill/>
                    </a:ln>
                    <a:solidFill>
                      <a:schemeClr val="tx1"/>
                    </a:solidFill>
                    <a:effectLst/>
                    <a:latin typeface="Arial" panose="020B0604020202020204" pitchFamily="34" charset="0"/>
                  </a:rPr>
                  <a:t> A </a:t>
                </a:r>
                <a:r>
                  <a:rPr kumimoji="0" lang="en-US" altLang="en-US" sz="2800" b="0" i="0" u="none" strike="noStrike" cap="none" normalizeH="0" baseline="0" dirty="0">
                    <a:ln>
                      <a:noFill/>
                    </a:ln>
                    <a:solidFill>
                      <a:schemeClr val="tx1"/>
                    </a:solidFill>
                    <a:effectLst/>
                    <a:latin typeface="Arial" panose="020B0604020202020204" pitchFamily="34" charset="0"/>
                  </a:rPr>
                  <a:t>has an </a:t>
                </a:r>
                <a:r>
                  <a:rPr kumimoji="0" lang="en-US" altLang="en-US" sz="2800" b="0" i="1" u="none" strike="noStrike" cap="none" normalizeH="0" baseline="0" dirty="0">
                    <a:ln>
                      <a:noFill/>
                    </a:ln>
                    <a:solidFill>
                      <a:schemeClr val="tx1"/>
                    </a:solidFill>
                    <a:effectLst/>
                    <a:latin typeface="Arial" panose="020B0604020202020204" pitchFamily="34" charset="0"/>
                  </a:rPr>
                  <a:t>external magnetic field</a:t>
                </a:r>
                <a:r>
                  <a:rPr kumimoji="0" lang="en-US" altLang="en-US" sz="280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sSub>
                      <m:sSubPr>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sSubPr>
                      <m:e>
                        <m:r>
                          <a:rPr kumimoji="0" lang="en-US" altLang="en-US" sz="2800" b="1" i="1" u="none" strike="noStrike" cap="none" normalizeH="0" baseline="0" dirty="0" err="1" smtClean="0">
                            <a:ln>
                              <a:noFill/>
                            </a:ln>
                            <a:solidFill>
                              <a:schemeClr val="tx1"/>
                            </a:solidFill>
                            <a:effectLst/>
                            <a:latin typeface="Cambria Math" panose="02040503050406030204" pitchFamily="18" charset="0"/>
                          </a:rPr>
                          <m:t>𝒉</m:t>
                        </m:r>
                      </m:e>
                      <m:sub>
                        <m:r>
                          <a:rPr kumimoji="0" lang="en-US" altLang="en-US" sz="2800" b="1" i="1" u="none" strike="noStrike" cap="none" normalizeH="0" baseline="0" dirty="0" err="1" smtClean="0">
                            <a:ln>
                              <a:noFill/>
                            </a:ln>
                            <a:solidFill>
                              <a:schemeClr val="tx1"/>
                            </a:solidFill>
                            <a:effectLst/>
                            <a:latin typeface="Cambria Math" panose="02040503050406030204" pitchFamily="18" charset="0"/>
                          </a:rPr>
                          <m:t>𝒋</m:t>
                        </m:r>
                      </m:sub>
                    </m:sSub>
                  </m:oMath>
                </a14:m>
                <a:r>
                  <a:rPr kumimoji="0" lang="en-US" altLang="en-US" sz="2800" b="0" i="0" u="none" strike="noStrike" cap="none" normalizeH="0" baseline="0" dirty="0">
                    <a:ln>
                      <a:noFill/>
                    </a:ln>
                    <a:solidFill>
                      <a:schemeClr val="tx1"/>
                    </a:solidFill>
                    <a:effectLst/>
                    <a:latin typeface="Arial" panose="020B0604020202020204" pitchFamily="34" charset="0"/>
                  </a:rPr>
                  <a:t> interacting with it. The </a:t>
                </a:r>
                <a:r>
                  <a:rPr kumimoji="0" lang="en-US" altLang="en-US" sz="2800" b="0" i="1" u="none" strike="noStrike" cap="none" normalizeH="0" baseline="0" dirty="0">
                    <a:ln>
                      <a:noFill/>
                    </a:ln>
                    <a:solidFill>
                      <a:schemeClr val="tx1"/>
                    </a:solidFill>
                    <a:effectLst/>
                    <a:latin typeface="Arial" panose="020B0604020202020204" pitchFamily="34" charset="0"/>
                  </a:rPr>
                  <a:t>energy</a:t>
                </a:r>
                <a:r>
                  <a:rPr kumimoji="0" lang="en-US" altLang="en-US" sz="2800" b="0" i="0" u="none" strike="noStrike" cap="none" normalizeH="0" baseline="0" dirty="0">
                    <a:ln>
                      <a:noFill/>
                    </a:ln>
                    <a:solidFill>
                      <a:schemeClr val="tx1"/>
                    </a:solidFill>
                    <a:effectLst/>
                    <a:latin typeface="Arial" panose="020B0604020202020204" pitchFamily="34" charset="0"/>
                  </a:rPr>
                  <a:t> of a configuration </a:t>
                </a:r>
                <a:r>
                  <a:rPr kumimoji="0" lang="en-US" altLang="en-US" sz="2800" b="1" i="0" u="none" strike="noStrike" cap="none" normalizeH="0" baseline="0" dirty="0">
                    <a:ln>
                      <a:noFill/>
                    </a:ln>
                    <a:solidFill>
                      <a:schemeClr val="tx1"/>
                    </a:solidFill>
                    <a:effectLst/>
                    <a:latin typeface="Arial" panose="020B0604020202020204" pitchFamily="34" charset="0"/>
                  </a:rPr>
                  <a:t>S</a:t>
                </a:r>
                <a:r>
                  <a:rPr kumimoji="0" lang="en-US" altLang="en-US" sz="2800" b="0" i="0" u="none" strike="noStrike" cap="none" normalizeH="0" baseline="0" dirty="0">
                    <a:ln>
                      <a:noFill/>
                    </a:ln>
                    <a:solidFill>
                      <a:schemeClr val="tx1"/>
                    </a:solidFill>
                    <a:effectLst/>
                    <a:latin typeface="Arial" panose="020B0604020202020204" pitchFamily="34" charset="0"/>
                  </a:rPr>
                  <a:t> is given by the Hamiltonian function</a:t>
                </a:r>
              </a:p>
              <a:p>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80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r>
                      <a:rPr kumimoji="0" lang="en-US" altLang="en-US" sz="2800" b="1" i="0" u="none" strike="noStrike" cap="none" normalizeH="0" baseline="0" dirty="0" smtClean="0">
                        <a:ln>
                          <a:noFill/>
                        </a:ln>
                        <a:solidFill>
                          <a:schemeClr val="tx1"/>
                        </a:solidFill>
                        <a:effectLst/>
                        <a:latin typeface="Cambria Math" panose="02040503050406030204" pitchFamily="18" charset="0"/>
                      </a:rPr>
                      <m:t>𝐇</m:t>
                    </m:r>
                    <m:d>
                      <m:dPr>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dPr>
                      <m:e>
                        <m:r>
                          <a:rPr kumimoji="0" lang="en-US" altLang="en-US" sz="2800" b="1" i="0" u="none" strike="noStrike" cap="none" normalizeH="0" baseline="0" dirty="0" smtClean="0">
                            <a:ln>
                              <a:noFill/>
                            </a:ln>
                            <a:solidFill>
                              <a:schemeClr val="tx1"/>
                            </a:solidFill>
                            <a:effectLst/>
                            <a:latin typeface="Cambria Math" panose="02040503050406030204" pitchFamily="18" charset="0"/>
                          </a:rPr>
                          <m:t>𝐒</m:t>
                        </m:r>
                      </m:e>
                    </m:d>
                    <m:r>
                      <a:rPr kumimoji="0" lang="en-US" altLang="en-US" sz="2800" b="1" i="0" u="none" strike="noStrike" cap="none" normalizeH="0" baseline="0" dirty="0" smtClean="0">
                        <a:ln>
                          <a:noFill/>
                        </a:ln>
                        <a:solidFill>
                          <a:schemeClr val="tx1"/>
                        </a:solidFill>
                        <a:effectLst/>
                        <a:latin typeface="Cambria Math" panose="02040503050406030204" pitchFamily="18" charset="0"/>
                      </a:rPr>
                      <m:t>=</m:t>
                    </m:r>
                    <m:nary>
                      <m:naryPr>
                        <m:chr m:val="∑"/>
                        <m:limLoc m:val="undOvr"/>
                        <m:grow m:val="on"/>
                        <m:supHide m:val="on"/>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naryPr>
                      <m:sub>
                        <m:d>
                          <m:dPr>
                            <m:begChr m:val="⟨"/>
                            <m:endChr m:val="⟩"/>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dPr>
                          <m:e>
                            <m:r>
                              <a:rPr kumimoji="0" lang="en-US" altLang="en-US" sz="2800" b="1" i="0" u="none" strike="noStrike" cap="none" normalizeH="0" baseline="0" dirty="0" smtClean="0">
                                <a:ln>
                                  <a:noFill/>
                                </a:ln>
                                <a:solidFill>
                                  <a:schemeClr val="tx1"/>
                                </a:solidFill>
                                <a:effectLst/>
                                <a:latin typeface="Cambria Math" panose="02040503050406030204" pitchFamily="18" charset="0"/>
                              </a:rPr>
                              <m:t>𝐢𝐣</m:t>
                            </m:r>
                          </m:e>
                        </m:d>
                      </m:sub>
                      <m:sup/>
                      <m:e>
                        <m:sSub>
                          <m:sSubPr>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sSubPr>
                          <m:e>
                            <m:r>
                              <a:rPr kumimoji="0" lang="en-US" altLang="en-US" sz="2800" b="1" i="0" u="none" strike="noStrike" cap="none" normalizeH="0" baseline="0" dirty="0" smtClean="0">
                                <a:ln>
                                  <a:noFill/>
                                </a:ln>
                                <a:solidFill>
                                  <a:schemeClr val="tx1"/>
                                </a:solidFill>
                                <a:effectLst/>
                                <a:latin typeface="Cambria Math" panose="02040503050406030204" pitchFamily="18" charset="0"/>
                              </a:rPr>
                              <m:t>𝐉</m:t>
                            </m:r>
                          </m:e>
                          <m:sub>
                            <m:r>
                              <a:rPr kumimoji="0" lang="en-US" altLang="en-US" sz="2800" b="1" i="0" u="none" strike="noStrike" cap="none" normalizeH="0" baseline="0" dirty="0" smtClean="0">
                                <a:ln>
                                  <a:noFill/>
                                </a:ln>
                                <a:solidFill>
                                  <a:schemeClr val="tx1"/>
                                </a:solidFill>
                                <a:effectLst/>
                                <a:latin typeface="Cambria Math" panose="02040503050406030204" pitchFamily="18" charset="0"/>
                              </a:rPr>
                              <m:t>𝐢𝐣</m:t>
                            </m:r>
                          </m:sub>
                        </m:sSub>
                        <m:sSub>
                          <m:sSubPr>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sSubPr>
                          <m:e>
                            <m:r>
                              <a:rPr kumimoji="0" lang="en-US" altLang="en-US" sz="2800" b="1" i="0" u="none" strike="noStrike" cap="none" normalizeH="0" baseline="0" dirty="0" smtClean="0">
                                <a:ln>
                                  <a:noFill/>
                                </a:ln>
                                <a:solidFill>
                                  <a:schemeClr val="tx1"/>
                                </a:solidFill>
                                <a:effectLst/>
                                <a:latin typeface="Cambria Math" panose="02040503050406030204" pitchFamily="18" charset="0"/>
                              </a:rPr>
                              <m:t>𝐬</m:t>
                            </m:r>
                          </m:e>
                          <m:sub>
                            <m:r>
                              <a:rPr kumimoji="0" lang="en-US" altLang="en-US" sz="2800" b="1" i="0" u="none" strike="noStrike" cap="none" normalizeH="0" baseline="0" dirty="0" smtClean="0">
                                <a:ln>
                                  <a:noFill/>
                                </a:ln>
                                <a:solidFill>
                                  <a:schemeClr val="tx1"/>
                                </a:solidFill>
                                <a:effectLst/>
                                <a:latin typeface="Cambria Math" panose="02040503050406030204" pitchFamily="18" charset="0"/>
                              </a:rPr>
                              <m:t>𝐢</m:t>
                            </m:r>
                          </m:sub>
                        </m:sSub>
                        <m:sSub>
                          <m:sSubPr>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sSubPr>
                          <m:e>
                            <m:r>
                              <a:rPr kumimoji="0" lang="en-US" altLang="en-US" sz="2800" b="1" i="0" u="none" strike="noStrike" cap="none" normalizeH="0" baseline="0" dirty="0" smtClean="0">
                                <a:ln>
                                  <a:noFill/>
                                </a:ln>
                                <a:solidFill>
                                  <a:schemeClr val="tx1"/>
                                </a:solidFill>
                                <a:effectLst/>
                                <a:latin typeface="Cambria Math" panose="02040503050406030204" pitchFamily="18" charset="0"/>
                              </a:rPr>
                              <m:t>𝐬</m:t>
                            </m:r>
                          </m:e>
                          <m:sub>
                            <m:r>
                              <a:rPr kumimoji="0" lang="en-US" altLang="en-US" sz="2800" b="1" i="0" u="none" strike="noStrike" cap="none" normalizeH="0" baseline="0" dirty="0" smtClean="0">
                                <a:ln>
                                  <a:noFill/>
                                </a:ln>
                                <a:solidFill>
                                  <a:schemeClr val="tx1"/>
                                </a:solidFill>
                                <a:effectLst/>
                                <a:latin typeface="Cambria Math" panose="02040503050406030204" pitchFamily="18" charset="0"/>
                              </a:rPr>
                              <m:t>𝐣</m:t>
                            </m:r>
                          </m:sub>
                        </m:sSub>
                      </m:e>
                    </m:nary>
                    <m:r>
                      <a:rPr kumimoji="0" lang="en-US" altLang="en-US" sz="2800" b="1" i="0" u="none" strike="noStrike" cap="none" normalizeH="0" baseline="0" dirty="0" smtClean="0">
                        <a:ln>
                          <a:noFill/>
                        </a:ln>
                        <a:solidFill>
                          <a:schemeClr val="tx1"/>
                        </a:solidFill>
                        <a:effectLst/>
                        <a:latin typeface="Cambria Math" panose="02040503050406030204" pitchFamily="18" charset="0"/>
                      </a:rPr>
                      <m:t>−</m:t>
                    </m:r>
                    <m:r>
                      <a:rPr kumimoji="0" lang="en-US" altLang="en-US" sz="2800" b="1" i="0" u="none" strike="noStrike" cap="none" normalizeH="0" baseline="0" dirty="0" smtClean="0">
                        <a:ln>
                          <a:noFill/>
                        </a:ln>
                        <a:solidFill>
                          <a:schemeClr val="tx1"/>
                        </a:solidFill>
                        <a:effectLst/>
                        <a:latin typeface="Cambria Math" panose="02040503050406030204" pitchFamily="18" charset="0"/>
                      </a:rPr>
                      <m:t>𝐮</m:t>
                    </m:r>
                    <m:nary>
                      <m:naryPr>
                        <m:chr m:val="∑"/>
                        <m:limLoc m:val="undOvr"/>
                        <m:grow m:val="on"/>
                        <m:supHide m:val="on"/>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naryPr>
                      <m:sub>
                        <m:r>
                          <a:rPr kumimoji="0" lang="en-US" altLang="en-US" sz="2800" b="1" i="0" u="none" strike="noStrike" cap="none" normalizeH="0" baseline="0" dirty="0" smtClean="0">
                            <a:ln>
                              <a:noFill/>
                            </a:ln>
                            <a:solidFill>
                              <a:schemeClr val="tx1"/>
                            </a:solidFill>
                            <a:effectLst/>
                            <a:latin typeface="Cambria Math" panose="02040503050406030204" pitchFamily="18" charset="0"/>
                          </a:rPr>
                          <m:t>𝐣</m:t>
                        </m:r>
                      </m:sub>
                      <m:sup/>
                      <m:e>
                        <m:sSub>
                          <m:sSubPr>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sSubPr>
                          <m:e>
                            <m:r>
                              <a:rPr kumimoji="0" lang="en-US" altLang="en-US" sz="2800" b="1" i="0" u="none" strike="noStrike" cap="none" normalizeH="0" baseline="0" dirty="0" smtClean="0">
                                <a:ln>
                                  <a:noFill/>
                                </a:ln>
                                <a:solidFill>
                                  <a:schemeClr val="tx1"/>
                                </a:solidFill>
                                <a:effectLst/>
                                <a:latin typeface="Cambria Math" panose="02040503050406030204" pitchFamily="18" charset="0"/>
                              </a:rPr>
                              <m:t>𝐡</m:t>
                            </m:r>
                          </m:e>
                          <m:sub>
                            <m:r>
                              <a:rPr kumimoji="0" lang="en-US" altLang="en-US" sz="2800" b="1" i="0" u="none" strike="noStrike" cap="none" normalizeH="0" baseline="0" dirty="0" smtClean="0">
                                <a:ln>
                                  <a:noFill/>
                                </a:ln>
                                <a:solidFill>
                                  <a:schemeClr val="tx1"/>
                                </a:solidFill>
                                <a:effectLst/>
                                <a:latin typeface="Cambria Math" panose="02040503050406030204" pitchFamily="18" charset="0"/>
                              </a:rPr>
                              <m:t>𝐣</m:t>
                            </m:r>
                          </m:sub>
                        </m:sSub>
                        <m:sSub>
                          <m:sSubPr>
                            <m:ctrlPr>
                              <a:rPr kumimoji="0" lang="en-US" altLang="en-US" sz="2800" b="1" i="1" u="none" strike="noStrike" cap="none" normalizeH="0" baseline="0" dirty="0" smtClean="0">
                                <a:ln>
                                  <a:noFill/>
                                </a:ln>
                                <a:solidFill>
                                  <a:schemeClr val="tx1"/>
                                </a:solidFill>
                                <a:effectLst/>
                                <a:latin typeface="Cambria Math" panose="02040503050406030204" pitchFamily="18" charset="0"/>
                              </a:rPr>
                            </m:ctrlPr>
                          </m:sSubPr>
                          <m:e>
                            <m:r>
                              <a:rPr kumimoji="0" lang="en-US" altLang="en-US" sz="2800" b="1" i="0" u="none" strike="noStrike" cap="none" normalizeH="0" baseline="0" dirty="0" smtClean="0">
                                <a:ln>
                                  <a:noFill/>
                                </a:ln>
                                <a:solidFill>
                                  <a:schemeClr val="tx1"/>
                                </a:solidFill>
                                <a:effectLst/>
                                <a:latin typeface="Cambria Math" panose="02040503050406030204" pitchFamily="18" charset="0"/>
                              </a:rPr>
                              <m:t>𝐬</m:t>
                            </m:r>
                          </m:e>
                          <m:sub>
                            <m:r>
                              <a:rPr kumimoji="0" lang="en-US" altLang="en-US" sz="2800" b="1" i="0" u="none" strike="noStrike" cap="none" normalizeH="0" baseline="0" dirty="0" smtClean="0">
                                <a:ln>
                                  <a:noFill/>
                                </a:ln>
                                <a:solidFill>
                                  <a:schemeClr val="tx1"/>
                                </a:solidFill>
                                <a:effectLst/>
                                <a:latin typeface="Cambria Math" panose="02040503050406030204" pitchFamily="18" charset="0"/>
                              </a:rPr>
                              <m:t>𝐣</m:t>
                            </m:r>
                          </m:sub>
                        </m:sSub>
                      </m:e>
                    </m:nary>
                  </m:oMath>
                </a14:m>
                <a:endParaRPr lang="en-US" b="1" dirty="0">
                  <a:latin typeface="Arial" panose="020B0604020202020204" pitchFamily="34" charset="0"/>
                </a:endParaRPr>
              </a:p>
              <a:p>
                <a:pPr marL="0" indent="0">
                  <a:buNone/>
                </a:pPr>
                <a:endParaRPr lang="en-US" b="1" dirty="0">
                  <a:latin typeface="Arial" panose="020B0604020202020204" pitchFamily="34" charset="0"/>
                </a:endParaRPr>
              </a:p>
              <a:p>
                <a:pPr marL="0" indent="0">
                  <a:buNone/>
                </a:pPr>
                <a:r>
                  <a:rPr lang="en-US" dirty="0"/>
                  <a:t>where the first sum is over pairs of adjacent spins (every pair is counted    once. </a:t>
                </a:r>
                <a:r>
                  <a:rPr lang="en-US" b="1" dirty="0"/>
                  <a:t>&lt;</a:t>
                </a:r>
                <a:r>
                  <a:rPr lang="en-US" b="1" dirty="0" err="1"/>
                  <a:t>I,j</a:t>
                </a:r>
                <a:r>
                  <a:rPr lang="en-US" b="1" dirty="0"/>
                  <a:t>&gt; </a:t>
                </a:r>
                <a:r>
                  <a:rPr lang="en-US" dirty="0"/>
                  <a:t>indicates that sites </a:t>
                </a:r>
                <a:r>
                  <a:rPr lang="en-US" dirty="0" err="1"/>
                  <a:t>i</a:t>
                </a:r>
                <a:r>
                  <a:rPr lang="en-US" dirty="0"/>
                  <a:t> and j are nearest neighbors. The magnetic moment is given by </a:t>
                </a:r>
                <a:r>
                  <a:rPr lang="en-US" b="1" dirty="0"/>
                  <a:t>u</a:t>
                </a:r>
                <a:r>
                  <a:rPr lang="en-US" dirty="0"/>
                  <a:t>.</a:t>
                </a:r>
                <a:endParaRPr lang="en-IN" b="1" dirty="0"/>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EDEBB4F1-BA6B-BBB8-DFB1-725D60F1A778}"/>
                  </a:ext>
                </a:extLst>
              </p:cNvPr>
              <p:cNvSpPr>
                <a:spLocks noGrp="1" noRot="1" noChangeAspect="1" noMove="1" noResize="1" noEditPoints="1" noAdjustHandles="1" noChangeArrowheads="1" noChangeShapeType="1" noTextEdit="1"/>
              </p:cNvSpPr>
              <p:nvPr>
                <p:ph idx="1"/>
              </p:nvPr>
            </p:nvSpPr>
            <p:spPr>
              <a:blipFill>
                <a:blip r:embed="rId2"/>
                <a:stretch>
                  <a:fillRect l="-1043" t="-2241" r="-1739" b="-840"/>
                </a:stretch>
              </a:blipFill>
            </p:spPr>
            <p:txBody>
              <a:bodyPr/>
              <a:lstStyle/>
              <a:p>
                <a:r>
                  <a:rPr lang="en-IN">
                    <a:noFill/>
                  </a:rPr>
                  <a:t> </a:t>
                </a:r>
              </a:p>
            </p:txBody>
          </p:sp>
        </mc:Fallback>
      </mc:AlternateContent>
      <p:sp>
        <p:nvSpPr>
          <p:cNvPr id="14" name="AutoShape 11" descr="{\displaystyle h_{j}}">
            <a:extLst>
              <a:ext uri="{FF2B5EF4-FFF2-40B4-BE49-F238E27FC236}">
                <a16:creationId xmlns:a16="http://schemas.microsoft.com/office/drawing/2014/main" id="{FF733678-D5EA-174F-0F9D-402F3A9D7FDB}"/>
              </a:ext>
            </a:extLst>
          </p:cNvPr>
          <p:cNvSpPr>
            <a:spLocks noChangeAspect="1" noChangeArrowheads="1"/>
          </p:cNvSpPr>
          <p:nvPr/>
        </p:nvSpPr>
        <p:spPr bwMode="auto">
          <a:xfrm flipV="1">
            <a:off x="9333261" y="2031179"/>
            <a:ext cx="3148197" cy="493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2" descr="{\displaystyle {\sigma }}">
            <a:extLst>
              <a:ext uri="{FF2B5EF4-FFF2-40B4-BE49-F238E27FC236}">
                <a16:creationId xmlns:a16="http://schemas.microsoft.com/office/drawing/2014/main" id="{03AE51C0-82CE-5A00-61E3-52EC82C234B0}"/>
              </a:ext>
            </a:extLst>
          </p:cNvPr>
          <p:cNvSpPr>
            <a:spLocks noChangeAspect="1" noChangeArrowheads="1"/>
          </p:cNvSpPr>
          <p:nvPr/>
        </p:nvSpPr>
        <p:spPr bwMode="auto">
          <a:xfrm flipV="1">
            <a:off x="14721236" y="2031179"/>
            <a:ext cx="3148197" cy="493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Rectangle 15">
            <a:extLst>
              <a:ext uri="{FF2B5EF4-FFF2-40B4-BE49-F238E27FC236}">
                <a16:creationId xmlns:a16="http://schemas.microsoft.com/office/drawing/2014/main" id="{AE8D1ADA-A831-DC31-6574-6CEE09122EB4}"/>
              </a:ext>
            </a:extLst>
          </p:cNvPr>
          <p:cNvSpPr/>
          <p:nvPr/>
        </p:nvSpPr>
        <p:spPr>
          <a:xfrm>
            <a:off x="2102070" y="3429000"/>
            <a:ext cx="5885793" cy="956441"/>
          </a:xfrm>
          <a:prstGeom prst="rect">
            <a:avLst/>
          </a:prstGeom>
          <a:no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6248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D67-00D9-2D8C-A032-C8A34267E4A4}"/>
              </a:ext>
            </a:extLst>
          </p:cNvPr>
          <p:cNvSpPr>
            <a:spLocks noGrp="1"/>
          </p:cNvSpPr>
          <p:nvPr>
            <p:ph type="title"/>
          </p:nvPr>
        </p:nvSpPr>
        <p:spPr/>
        <p:txBody>
          <a:bodyPr/>
          <a:lstStyle/>
          <a:p>
            <a:r>
              <a:rPr lang="en-US" dirty="0"/>
              <a:t>BOLTZMANN STATITISTICS AND PROBABILITY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B03B5B-7AC8-FFA7-1130-86D58BD9398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The </a:t>
                </a:r>
                <a:r>
                  <a:rPr lang="en-US" i="1" dirty="0"/>
                  <a:t>configuration probability</a:t>
                </a:r>
                <a:r>
                  <a:rPr lang="en-US" dirty="0"/>
                  <a:t> is given by the Boltzmann distribution with inverse temperature </a:t>
                </a:r>
                <a:r>
                  <a:rPr lang="el-GR" dirty="0"/>
                  <a:t>β</a:t>
                </a:r>
                <a:r>
                  <a:rPr lang="en-US" dirty="0"/>
                  <a:t> ≥ 0 :</a:t>
                </a:r>
              </a:p>
              <a:p>
                <a:pPr marL="0" indent="0">
                  <a:buNone/>
                </a:pPr>
                <a:endParaRPr lang="en-US" dirty="0"/>
              </a:p>
              <a:p>
                <a:pPr marL="0" indent="0">
                  <a:buNone/>
                </a:pPr>
                <a:r>
                  <a:rPr lang="en-US" dirty="0"/>
                  <a:t>			</a:t>
                </a:r>
                <a14:m>
                  <m:oMath xmlns:m="http://schemas.openxmlformats.org/officeDocument/2006/math">
                    <m:r>
                      <a:rPr lang="en-IN" b="1" i="1" dirty="0" smtClean="0">
                        <a:latin typeface="Cambria Math" panose="02040503050406030204" pitchFamily="18" charset="0"/>
                      </a:rPr>
                      <m:t>𝑷</m:t>
                    </m:r>
                    <m:d>
                      <m:dPr>
                        <m:ctrlPr>
                          <a:rPr lang="en-IN" b="1" i="1" dirty="0" smtClean="0">
                            <a:solidFill>
                              <a:schemeClr val="tx1">
                                <a:lumMod val="95000"/>
                                <a:lumOff val="5000"/>
                              </a:schemeClr>
                            </a:solidFill>
                            <a:latin typeface="Cambria Math" panose="02040503050406030204" pitchFamily="18" charset="0"/>
                          </a:rPr>
                        </m:ctrlPr>
                      </m:dPr>
                      <m:e>
                        <m:r>
                          <a:rPr lang="en-US" b="1" i="1" dirty="0" smtClean="0">
                            <a:solidFill>
                              <a:schemeClr val="tx1">
                                <a:lumMod val="95000"/>
                                <a:lumOff val="5000"/>
                              </a:schemeClr>
                            </a:solidFill>
                            <a:latin typeface="Cambria Math" panose="02040503050406030204" pitchFamily="18" charset="0"/>
                          </a:rPr>
                          <m:t>𝑺</m:t>
                        </m:r>
                      </m:e>
                    </m:d>
                    <m:r>
                      <a:rPr lang="en-IN" b="1" i="0" dirty="0">
                        <a:latin typeface="Cambria Math" panose="02040503050406030204" pitchFamily="18" charset="0"/>
                      </a:rPr>
                      <m:t>=</m:t>
                    </m:r>
                    <m:f>
                      <m:fPr>
                        <m:ctrlPr>
                          <a:rPr lang="en-IN" b="1" i="1" dirty="0">
                            <a:solidFill>
                              <a:srgbClr val="836967"/>
                            </a:solidFill>
                            <a:latin typeface="Cambria Math" panose="02040503050406030204" pitchFamily="18" charset="0"/>
                          </a:rPr>
                        </m:ctrlPr>
                      </m:fPr>
                      <m:num>
                        <m:sSup>
                          <m:sSupPr>
                            <m:ctrlPr>
                              <a:rPr lang="en-IN" b="1" i="1" dirty="0">
                                <a:solidFill>
                                  <a:srgbClr val="836967"/>
                                </a:solidFill>
                                <a:latin typeface="Cambria Math" panose="02040503050406030204" pitchFamily="18" charset="0"/>
                              </a:rPr>
                            </m:ctrlPr>
                          </m:sSupPr>
                          <m:e>
                            <m:r>
                              <a:rPr lang="en-IN" b="1" i="0" dirty="0">
                                <a:latin typeface="Cambria Math" panose="02040503050406030204" pitchFamily="18" charset="0"/>
                              </a:rPr>
                              <m:t>ⅇ</m:t>
                            </m:r>
                          </m:e>
                          <m:sup>
                            <m:r>
                              <a:rPr lang="en-IN" b="1" i="0" dirty="0">
                                <a:latin typeface="Cambria Math" panose="02040503050406030204" pitchFamily="18" charset="0"/>
                              </a:rPr>
                              <m:t>−</m:t>
                            </m:r>
                            <m:r>
                              <a:rPr lang="en-IN" b="1" i="1" dirty="0">
                                <a:latin typeface="Cambria Math" panose="02040503050406030204" pitchFamily="18" charset="0"/>
                              </a:rPr>
                              <m:t>𝜷</m:t>
                            </m:r>
                            <m:r>
                              <a:rPr lang="en-IN" b="1" i="1" dirty="0">
                                <a:latin typeface="Cambria Math" panose="02040503050406030204" pitchFamily="18" charset="0"/>
                              </a:rPr>
                              <m:t>𝑯</m:t>
                            </m:r>
                            <m:d>
                              <m:dPr>
                                <m:ctrlPr>
                                  <a:rPr lang="en-IN" b="1" i="1" dirty="0" smtClean="0">
                                    <a:solidFill>
                                      <a:schemeClr val="tx1">
                                        <a:lumMod val="95000"/>
                                        <a:lumOff val="5000"/>
                                      </a:schemeClr>
                                    </a:solidFill>
                                    <a:latin typeface="Cambria Math" panose="02040503050406030204" pitchFamily="18" charset="0"/>
                                  </a:rPr>
                                </m:ctrlPr>
                              </m:dPr>
                              <m:e>
                                <m:r>
                                  <a:rPr lang="en-IN" b="1" i="1" dirty="0">
                                    <a:solidFill>
                                      <a:schemeClr val="tx1">
                                        <a:lumMod val="95000"/>
                                        <a:lumOff val="5000"/>
                                      </a:schemeClr>
                                    </a:solidFill>
                                    <a:latin typeface="Cambria Math" panose="02040503050406030204" pitchFamily="18" charset="0"/>
                                  </a:rPr>
                                  <m:t>𝑺</m:t>
                                </m:r>
                              </m:e>
                            </m:d>
                          </m:sup>
                        </m:sSup>
                      </m:num>
                      <m:den>
                        <m:r>
                          <a:rPr lang="en-IN" b="1" i="1" dirty="0">
                            <a:latin typeface="Cambria Math" panose="02040503050406030204" pitchFamily="18" charset="0"/>
                          </a:rPr>
                          <m:t>𝒛</m:t>
                        </m:r>
                      </m:den>
                    </m:f>
                  </m:oMath>
                </a14:m>
                <a:endParaRPr lang="en-IN" b="1" dirty="0"/>
              </a:p>
              <a:p>
                <a:pPr marL="0" indent="0">
                  <a:buNone/>
                </a:pPr>
                <a:endParaRPr lang="en-IN" b="1" dirty="0"/>
              </a:p>
              <a:p>
                <a:pPr marL="0" indent="0">
                  <a:buNone/>
                </a:pPr>
                <a:r>
                  <a:rPr lang="en-IN" dirty="0"/>
                  <a:t>where </a:t>
                </a:r>
                <a:r>
                  <a:rPr lang="el-GR" b="1" dirty="0"/>
                  <a:t>β</a:t>
                </a:r>
                <a:r>
                  <a:rPr lang="en-US" b="1" dirty="0"/>
                  <a:t> = 1/</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𝐤</m:t>
                        </m:r>
                      </m:e>
                      <m:sub>
                        <m:r>
                          <a:rPr lang="en-US" b="1" i="0" smtClean="0">
                            <a:latin typeface="Cambria Math" panose="02040503050406030204" pitchFamily="18" charset="0"/>
                          </a:rPr>
                          <m:t>𝐁</m:t>
                        </m:r>
                      </m:sub>
                    </m:sSub>
                  </m:oMath>
                </a14:m>
                <a:r>
                  <a:rPr lang="en-IN" b="1" dirty="0"/>
                  <a:t>T </a:t>
                </a:r>
                <a:r>
                  <a:rPr lang="en-IN" dirty="0"/>
                  <a:t>and the normalization constant,</a:t>
                </a:r>
              </a:p>
              <a:p>
                <a:pPr marL="0" indent="0">
                  <a:buNone/>
                </a:pPr>
                <a:endParaRPr lang="en-IN" dirty="0"/>
              </a:p>
              <a:p>
                <a:pPr marL="0" indent="0">
                  <a:buNone/>
                </a:pPr>
                <a:r>
                  <a:rPr lang="en-IN" b="1" dirty="0"/>
                  <a:t>			Z</a:t>
                </a:r>
                <a14:m>
                  <m:oMath xmlns:m="http://schemas.openxmlformats.org/officeDocument/2006/math">
                    <m:r>
                      <a:rPr lang="en-US" b="1" i="0" dirty="0" smtClean="0">
                        <a:latin typeface="Cambria Math" panose="02040503050406030204" pitchFamily="18" charset="0"/>
                      </a:rPr>
                      <m:t> </m:t>
                    </m:r>
                    <m:r>
                      <a:rPr lang="en-IN" b="1" i="0" dirty="0">
                        <a:latin typeface="Cambria Math" panose="02040503050406030204" pitchFamily="18" charset="0"/>
                      </a:rPr>
                      <m:t>=</m:t>
                    </m:r>
                    <m:nary>
                      <m:naryPr>
                        <m:chr m:val="∑"/>
                        <m:limLoc m:val="undOvr"/>
                        <m:grow m:val="on"/>
                        <m:supHide m:val="on"/>
                        <m:ctrlPr>
                          <a:rPr lang="en-IN" b="1" i="1" dirty="0">
                            <a:latin typeface="Cambria Math" panose="02040503050406030204" pitchFamily="18" charset="0"/>
                          </a:rPr>
                        </m:ctrlPr>
                      </m:naryPr>
                      <m:sub>
                        <m:r>
                          <a:rPr lang="en-IN" b="1" i="1" dirty="0">
                            <a:latin typeface="Cambria Math" panose="02040503050406030204" pitchFamily="18" charset="0"/>
                          </a:rPr>
                          <m:t>𝒔</m:t>
                        </m:r>
                      </m:sub>
                      <m:sup/>
                      <m:e>
                        <m:sSup>
                          <m:sSupPr>
                            <m:ctrlPr>
                              <a:rPr lang="en-IN" b="1" i="1" dirty="0">
                                <a:solidFill>
                                  <a:srgbClr val="836967"/>
                                </a:solidFill>
                                <a:latin typeface="Cambria Math" panose="02040503050406030204" pitchFamily="18" charset="0"/>
                              </a:rPr>
                            </m:ctrlPr>
                          </m:sSupPr>
                          <m:e>
                            <m:r>
                              <a:rPr lang="en-IN" b="1" i="0" dirty="0">
                                <a:latin typeface="Cambria Math" panose="02040503050406030204" pitchFamily="18" charset="0"/>
                              </a:rPr>
                              <m:t>ⅇ</m:t>
                            </m:r>
                          </m:e>
                          <m:sup>
                            <m:r>
                              <a:rPr lang="en-IN" b="1" i="0" dirty="0">
                                <a:latin typeface="Cambria Math" panose="02040503050406030204" pitchFamily="18" charset="0"/>
                              </a:rPr>
                              <m:t>−</m:t>
                            </m:r>
                            <m:r>
                              <a:rPr lang="en-IN" b="1" i="1" dirty="0">
                                <a:latin typeface="Cambria Math" panose="02040503050406030204" pitchFamily="18" charset="0"/>
                              </a:rPr>
                              <m:t>𝜷</m:t>
                            </m:r>
                            <m:r>
                              <a:rPr lang="en-IN" b="1" i="1" dirty="0">
                                <a:latin typeface="Cambria Math" panose="02040503050406030204" pitchFamily="18" charset="0"/>
                              </a:rPr>
                              <m:t>𝑯</m:t>
                            </m:r>
                            <m:d>
                              <m:dPr>
                                <m:ctrlPr>
                                  <a:rPr lang="en-IN" b="1" i="1" dirty="0" smtClean="0">
                                    <a:solidFill>
                                      <a:schemeClr val="tx1">
                                        <a:lumMod val="95000"/>
                                        <a:lumOff val="5000"/>
                                      </a:schemeClr>
                                    </a:solidFill>
                                    <a:latin typeface="Cambria Math" panose="02040503050406030204" pitchFamily="18" charset="0"/>
                                  </a:rPr>
                                </m:ctrlPr>
                              </m:dPr>
                              <m:e>
                                <m:r>
                                  <a:rPr lang="en-IN" b="1" i="1" dirty="0">
                                    <a:solidFill>
                                      <a:schemeClr val="tx1">
                                        <a:lumMod val="95000"/>
                                        <a:lumOff val="5000"/>
                                      </a:schemeClr>
                                    </a:solidFill>
                                    <a:latin typeface="Cambria Math" panose="02040503050406030204" pitchFamily="18" charset="0"/>
                                  </a:rPr>
                                  <m:t>𝑺</m:t>
                                </m:r>
                              </m:e>
                            </m:d>
                          </m:sup>
                        </m:sSup>
                      </m:e>
                    </m:nary>
                  </m:oMath>
                </a14:m>
                <a:endParaRPr lang="en-IN" b="1" dirty="0"/>
              </a:p>
              <a:p>
                <a:pPr marL="0" indent="0">
                  <a:buNone/>
                </a:pPr>
                <a:endParaRPr lang="en-IN" b="1" dirty="0"/>
              </a:p>
              <a:p>
                <a:pPr marL="0" indent="0">
                  <a:buNone/>
                </a:pPr>
                <a:r>
                  <a:rPr lang="en-IN" dirty="0"/>
                  <a:t>is also known as the Partition function.</a:t>
                </a:r>
              </a:p>
            </p:txBody>
          </p:sp>
        </mc:Choice>
        <mc:Fallback xmlns="">
          <p:sp>
            <p:nvSpPr>
              <p:cNvPr id="3" name="Content Placeholder 2">
                <a:extLst>
                  <a:ext uri="{FF2B5EF4-FFF2-40B4-BE49-F238E27FC236}">
                    <a16:creationId xmlns:a16="http://schemas.microsoft.com/office/drawing/2014/main" id="{E9B03B5B-7AC8-FFA7-1130-86D58BD93981}"/>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1" b="-1175"/>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DE899584-3433-A608-2E81-953D98044D9B}"/>
              </a:ext>
            </a:extLst>
          </p:cNvPr>
          <p:cNvSpPr/>
          <p:nvPr/>
        </p:nvSpPr>
        <p:spPr>
          <a:xfrm>
            <a:off x="3322320" y="2853850"/>
            <a:ext cx="2987040" cy="8534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A1AA8D7-28DE-16F8-FB7A-407F5F855466}"/>
              </a:ext>
            </a:extLst>
          </p:cNvPr>
          <p:cNvSpPr/>
          <p:nvPr/>
        </p:nvSpPr>
        <p:spPr>
          <a:xfrm>
            <a:off x="3322320" y="4735515"/>
            <a:ext cx="2987040" cy="8534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430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DD68-7586-06F4-B8AD-A0D1DB91F175}"/>
              </a:ext>
            </a:extLst>
          </p:cNvPr>
          <p:cNvSpPr>
            <a:spLocks noGrp="1"/>
          </p:cNvSpPr>
          <p:nvPr>
            <p:ph type="title"/>
          </p:nvPr>
        </p:nvSpPr>
        <p:spPr>
          <a:xfrm>
            <a:off x="838200" y="365125"/>
            <a:ext cx="10515600" cy="1016635"/>
          </a:xfrm>
        </p:spPr>
        <p:txBody>
          <a:bodyPr/>
          <a:lstStyle/>
          <a:p>
            <a:r>
              <a:rPr lang="en-US" dirty="0"/>
              <a:t>REAL LIFE MODELLING</a:t>
            </a:r>
            <a:endParaRPr lang="en-IN" dirty="0"/>
          </a:p>
        </p:txBody>
      </p:sp>
      <p:sp>
        <p:nvSpPr>
          <p:cNvPr id="3" name="Content Placeholder 2">
            <a:extLst>
              <a:ext uri="{FF2B5EF4-FFF2-40B4-BE49-F238E27FC236}">
                <a16:creationId xmlns:a16="http://schemas.microsoft.com/office/drawing/2014/main" id="{0B5C5FEA-D776-C204-D007-AD0A64E3F536}"/>
              </a:ext>
            </a:extLst>
          </p:cNvPr>
          <p:cNvSpPr>
            <a:spLocks noGrp="1"/>
          </p:cNvSpPr>
          <p:nvPr>
            <p:ph idx="1"/>
          </p:nvPr>
        </p:nvSpPr>
        <p:spPr>
          <a:xfrm>
            <a:off x="838200" y="1564640"/>
            <a:ext cx="10515600" cy="4612323"/>
          </a:xfrm>
        </p:spPr>
        <p:txBody>
          <a:bodyPr>
            <a:normAutofit fontScale="92500" lnSpcReduction="10000"/>
          </a:bodyPr>
          <a:lstStyle/>
          <a:p>
            <a:r>
              <a:rPr lang="en-US" dirty="0"/>
              <a:t>Suppose an is being performed in a classroom. Every student has to vote whether to choose candidate as the CR or not.</a:t>
            </a:r>
          </a:p>
          <a:p>
            <a:r>
              <a:rPr lang="en-US" dirty="0"/>
              <a:t>As they are freshmen they don’t know each                                                             other much so they vote for candidate(A) who                                                      has talked to everyone and hosted 1-2 class                                                        get-togethers.</a:t>
            </a:r>
          </a:p>
          <a:p>
            <a:r>
              <a:rPr lang="en-US" dirty="0"/>
              <a:t>On Day 1 : Every will vote for the guy A.</a:t>
            </a:r>
          </a:p>
          <a:p>
            <a:r>
              <a:rPr lang="en-US" dirty="0"/>
              <a:t>But as days pass by opinion of few students 			                        will change due some bad incident with candidate A.</a:t>
            </a:r>
          </a:p>
          <a:p>
            <a:r>
              <a:rPr lang="en-US" dirty="0"/>
              <a:t>This distribution of Yes or No will be so random after a long time.</a:t>
            </a:r>
          </a:p>
          <a:p>
            <a:r>
              <a:rPr lang="en-US" dirty="0"/>
              <a:t>Students change their vote from Yes to No or the other way based on their personal experience or they may get influence by their close friends.</a:t>
            </a:r>
          </a:p>
        </p:txBody>
      </p:sp>
      <p:pic>
        <p:nvPicPr>
          <p:cNvPr id="5" name="Picture 4">
            <a:extLst>
              <a:ext uri="{FF2B5EF4-FFF2-40B4-BE49-F238E27FC236}">
                <a16:creationId xmlns:a16="http://schemas.microsoft.com/office/drawing/2014/main" id="{A516E6DE-DBDF-2A1C-B3C5-3C1BF60E52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01280" y="2128460"/>
            <a:ext cx="3463411" cy="2250341"/>
          </a:xfrm>
          <a:prstGeom prst="rect">
            <a:avLst/>
          </a:prstGeom>
        </p:spPr>
      </p:pic>
      <p:sp>
        <p:nvSpPr>
          <p:cNvPr id="6" name="TextBox 5">
            <a:extLst>
              <a:ext uri="{FF2B5EF4-FFF2-40B4-BE49-F238E27FC236}">
                <a16:creationId xmlns:a16="http://schemas.microsoft.com/office/drawing/2014/main" id="{B741C6AF-BA81-84F3-9AEC-B74E4A52B7EB}"/>
              </a:ext>
            </a:extLst>
          </p:cNvPr>
          <p:cNvSpPr txBox="1"/>
          <p:nvPr/>
        </p:nvSpPr>
        <p:spPr>
          <a:xfrm>
            <a:off x="9276080" y="2565757"/>
            <a:ext cx="568960" cy="553998"/>
          </a:xfrm>
          <a:prstGeom prst="rect">
            <a:avLst/>
          </a:prstGeom>
          <a:noFill/>
        </p:spPr>
        <p:txBody>
          <a:bodyPr wrap="square" rtlCol="0">
            <a:spAutoFit/>
          </a:bodyPr>
          <a:lstStyle/>
          <a:p>
            <a:r>
              <a:rPr lang="en-US" sz="1000" dirty="0"/>
              <a:t>Yes</a:t>
            </a:r>
          </a:p>
          <a:p>
            <a:r>
              <a:rPr lang="en-US" sz="1000" dirty="0"/>
              <a:t>    or  </a:t>
            </a:r>
          </a:p>
          <a:p>
            <a:r>
              <a:rPr lang="en-US" sz="1000" dirty="0"/>
              <a:t>       No</a:t>
            </a:r>
            <a:endParaRPr lang="en-IN" sz="1000" dirty="0"/>
          </a:p>
        </p:txBody>
      </p:sp>
    </p:spTree>
    <p:extLst>
      <p:ext uri="{BB962C8B-B14F-4D97-AF65-F5344CB8AC3E}">
        <p14:creationId xmlns:p14="http://schemas.microsoft.com/office/powerpoint/2010/main" val="41305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8F84-F046-1062-B24E-3DBDD718802C}"/>
              </a:ext>
            </a:extLst>
          </p:cNvPr>
          <p:cNvSpPr>
            <a:spLocks noGrp="1"/>
          </p:cNvSpPr>
          <p:nvPr>
            <p:ph type="title"/>
          </p:nvPr>
        </p:nvSpPr>
        <p:spPr/>
        <p:txBody>
          <a:bodyPr/>
          <a:lstStyle/>
          <a:p>
            <a:r>
              <a:rPr lang="en-IN" dirty="0"/>
              <a:t>OBSERVABLES</a:t>
            </a:r>
          </a:p>
        </p:txBody>
      </p:sp>
      <p:sp>
        <p:nvSpPr>
          <p:cNvPr id="3" name="Content Placeholder 2">
            <a:extLst>
              <a:ext uri="{FF2B5EF4-FFF2-40B4-BE49-F238E27FC236}">
                <a16:creationId xmlns:a16="http://schemas.microsoft.com/office/drawing/2014/main" id="{F3BBDCA4-564F-322F-FEEC-29AC0954B9F2}"/>
              </a:ext>
            </a:extLst>
          </p:cNvPr>
          <p:cNvSpPr>
            <a:spLocks noGrp="1"/>
          </p:cNvSpPr>
          <p:nvPr>
            <p:ph idx="1"/>
          </p:nvPr>
        </p:nvSpPr>
        <p:spPr/>
        <p:txBody>
          <a:bodyPr/>
          <a:lstStyle/>
          <a:p>
            <a:pPr marL="0" indent="0">
              <a:buNone/>
            </a:pPr>
            <a:r>
              <a:rPr lang="en-IN" dirty="0"/>
              <a:t>AVERAGE MAGNETIZATION : </a:t>
            </a:r>
          </a:p>
          <a:p>
            <a:pPr marL="0" indent="0">
              <a:buNone/>
            </a:pPr>
            <a:endParaRPr lang="en-IN" dirty="0"/>
          </a:p>
          <a:p>
            <a:pPr marL="0" indent="0">
              <a:buNone/>
            </a:pPr>
            <a:r>
              <a:rPr lang="en-IN" dirty="0"/>
              <a:t>AVERAGE ENERGY :</a:t>
            </a:r>
          </a:p>
          <a:p>
            <a:pPr marL="0" indent="0">
              <a:buNone/>
            </a:pPr>
            <a:endParaRPr lang="en-IN" dirty="0"/>
          </a:p>
          <a:p>
            <a:pPr marL="0" indent="0">
              <a:buNone/>
            </a:pPr>
            <a:r>
              <a:rPr lang="en-IN" dirty="0"/>
              <a:t>HEAT CAPACITY : </a:t>
            </a:r>
          </a:p>
          <a:p>
            <a:pPr marL="0" indent="0">
              <a:buNone/>
            </a:pPr>
            <a:endParaRPr lang="en-IN" dirty="0"/>
          </a:p>
          <a:p>
            <a:pPr marL="0" indent="0">
              <a:buNone/>
            </a:pPr>
            <a:r>
              <a:rPr lang="en-IN" dirty="0"/>
              <a:t>SUSCEPTIBILITY :</a:t>
            </a:r>
          </a:p>
        </p:txBody>
      </p:sp>
    </p:spTree>
    <p:extLst>
      <p:ext uri="{BB962C8B-B14F-4D97-AF65-F5344CB8AC3E}">
        <p14:creationId xmlns:p14="http://schemas.microsoft.com/office/powerpoint/2010/main" val="237152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50E0-63EA-8F1D-5972-E85B20A4142A}"/>
              </a:ext>
            </a:extLst>
          </p:cNvPr>
          <p:cNvSpPr>
            <a:spLocks noGrp="1"/>
          </p:cNvSpPr>
          <p:nvPr>
            <p:ph type="title"/>
          </p:nvPr>
        </p:nvSpPr>
        <p:spPr/>
        <p:txBody>
          <a:bodyPr/>
          <a:lstStyle/>
          <a:p>
            <a:r>
              <a:rPr lang="en-IN" dirty="0"/>
              <a:t>MARKOV CHAIN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6EABA2-F788-3BF9-8789-AA54EF58547E}"/>
                  </a:ext>
                </a:extLst>
              </p:cNvPr>
              <p:cNvSpPr>
                <a:spLocks noGrp="1"/>
              </p:cNvSpPr>
              <p:nvPr>
                <p:ph idx="1"/>
              </p:nvPr>
            </p:nvSpPr>
            <p:spPr>
              <a:xfrm>
                <a:off x="838200" y="1544320"/>
                <a:ext cx="10515600" cy="4632643"/>
              </a:xfrm>
            </p:spPr>
            <p:txBody>
              <a:bodyPr>
                <a:normAutofit lnSpcReduction="10000"/>
              </a:bodyPr>
              <a:lstStyle/>
              <a:p>
                <a:r>
                  <a:rPr lang="en-US" dirty="0"/>
                  <a:t>A </a:t>
                </a:r>
                <a:r>
                  <a:rPr lang="en-US" b="1" dirty="0"/>
                  <a:t>Markov chain</a:t>
                </a:r>
                <a:r>
                  <a:rPr lang="en-US" dirty="0"/>
                  <a:t> or </a:t>
                </a:r>
                <a:r>
                  <a:rPr lang="en-US" b="1" dirty="0"/>
                  <a:t>Markov process</a:t>
                </a:r>
                <a:r>
                  <a:rPr lang="en-US" dirty="0"/>
                  <a:t> is a stochastic model describing a sequence of possible events in which the probability of each event depends only on the state attained in the previous event.</a:t>
                </a:r>
              </a:p>
              <a:p>
                <a:r>
                  <a:rPr lang="en-US" dirty="0"/>
                  <a:t>The process consists of a finite number of states with the Markovian property and some transition probabilities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err="1" smtClean="0">
                            <a:latin typeface="Cambria Math" panose="02040503050406030204" pitchFamily="18" charset="0"/>
                          </a:rPr>
                          <m:t>𝜌</m:t>
                        </m:r>
                      </m:e>
                      <m:sub>
                        <m:r>
                          <a:rPr lang="en-US" i="1" dirty="0" err="1" smtClean="0">
                            <a:latin typeface="Cambria Math" panose="02040503050406030204" pitchFamily="18" charset="0"/>
                          </a:rPr>
                          <m:t>𝑖𝑗</m:t>
                        </m:r>
                      </m:sub>
                    </m:sSub>
                  </m:oMath>
                </a14:m>
                <a:r>
                  <a:rPr lang="en-US" dirty="0"/>
                  <a:t>, where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err="1">
                            <a:latin typeface="Cambria Math" panose="02040503050406030204" pitchFamily="18" charset="0"/>
                          </a:rPr>
                          <m:t>𝜌</m:t>
                        </m:r>
                      </m:e>
                      <m:sub>
                        <m:r>
                          <a:rPr lang="en-US" i="1" dirty="0" err="1">
                            <a:latin typeface="Cambria Math" panose="02040503050406030204" pitchFamily="18" charset="0"/>
                          </a:rPr>
                          <m:t>𝑖𝑗</m:t>
                        </m:r>
                      </m:sub>
                    </m:sSub>
                  </m:oMath>
                </a14:m>
                <a:r>
                  <a:rPr lang="en-US" dirty="0"/>
                  <a:t> is the probability of the process moving from state </a:t>
                </a:r>
                <a:r>
                  <a:rPr lang="en-US" dirty="0" err="1"/>
                  <a:t>i</a:t>
                </a:r>
                <a:r>
                  <a:rPr lang="en-US" dirty="0"/>
                  <a:t> to state j.</a:t>
                </a:r>
              </a:p>
              <a:p>
                <a:r>
                  <a:rPr lang="en-US" dirty="0"/>
                  <a:t>It is used to generate Importance Sampling for a statistical process.</a:t>
                </a:r>
              </a:p>
              <a:p>
                <a:r>
                  <a:rPr lang="en-US" dirty="0"/>
                  <a:t>The idea behind importance sampling is that certain values of the input random variables in a simulation have more impact on the parameter being estimated than others, so to reject very less important samples to reduce computation load it is very important to select more important samples.</a:t>
                </a:r>
                <a:endParaRPr lang="en-IN" dirty="0"/>
              </a:p>
            </p:txBody>
          </p:sp>
        </mc:Choice>
        <mc:Fallback xmlns="">
          <p:sp>
            <p:nvSpPr>
              <p:cNvPr id="3" name="Content Placeholder 2">
                <a:extLst>
                  <a:ext uri="{FF2B5EF4-FFF2-40B4-BE49-F238E27FC236}">
                    <a16:creationId xmlns:a16="http://schemas.microsoft.com/office/drawing/2014/main" id="{366EABA2-F788-3BF9-8789-AA54EF58547E}"/>
                  </a:ext>
                </a:extLst>
              </p:cNvPr>
              <p:cNvSpPr>
                <a:spLocks noGrp="1" noRot="1" noChangeAspect="1" noMove="1" noResize="1" noEditPoints="1" noAdjustHandles="1" noChangeArrowheads="1" noChangeShapeType="1" noTextEdit="1"/>
              </p:cNvSpPr>
              <p:nvPr>
                <p:ph idx="1"/>
              </p:nvPr>
            </p:nvSpPr>
            <p:spPr>
              <a:xfrm>
                <a:off x="838200" y="1544320"/>
                <a:ext cx="10515600" cy="4632643"/>
              </a:xfrm>
              <a:blipFill>
                <a:blip r:embed="rId2"/>
                <a:stretch>
                  <a:fillRect l="-1043" t="-2895" r="-1043" b="-3158"/>
                </a:stretch>
              </a:blipFill>
            </p:spPr>
            <p:txBody>
              <a:bodyPr/>
              <a:lstStyle/>
              <a:p>
                <a:r>
                  <a:rPr lang="en-IN">
                    <a:noFill/>
                  </a:rPr>
                  <a:t> </a:t>
                </a:r>
              </a:p>
            </p:txBody>
          </p:sp>
        </mc:Fallback>
      </mc:AlternateContent>
    </p:spTree>
    <p:extLst>
      <p:ext uri="{BB962C8B-B14F-4D97-AF65-F5344CB8AC3E}">
        <p14:creationId xmlns:p14="http://schemas.microsoft.com/office/powerpoint/2010/main" val="304043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EF29-6E75-F837-545D-F56D2E05BF77}"/>
              </a:ext>
            </a:extLst>
          </p:cNvPr>
          <p:cNvSpPr>
            <a:spLocks noGrp="1"/>
          </p:cNvSpPr>
          <p:nvPr>
            <p:ph type="title"/>
          </p:nvPr>
        </p:nvSpPr>
        <p:spPr/>
        <p:txBody>
          <a:bodyPr/>
          <a:lstStyle/>
          <a:p>
            <a:r>
              <a:rPr lang="en-IN" dirty="0"/>
              <a:t>MARKOV CHAIN AND DETAILED BALANCE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287114-965B-3BD6-3DB0-487F76D869E3}"/>
                  </a:ext>
                </a:extLst>
              </p:cNvPr>
              <p:cNvSpPr>
                <a:spLocks noGrp="1"/>
              </p:cNvSpPr>
              <p:nvPr>
                <p:ph idx="1"/>
              </p:nvPr>
            </p:nvSpPr>
            <p:spPr/>
            <p:txBody>
              <a:bodyPr/>
              <a:lstStyle/>
              <a:p>
                <a:r>
                  <a:rPr lang="en-IN" dirty="0"/>
                  <a:t>Consider a stochastic process whose goal is to explore state space of system of spin particles.</a:t>
                </a:r>
              </a:p>
              <a:p>
                <a:r>
                  <a:rPr lang="en-IN" dirty="0"/>
                  <a:t>Let x be a point in this state space i.e. x is a microstate and let us assume that that this point across the space by jumping randomly to another point x’( </a:t>
                </a:r>
                <a:r>
                  <a:rPr lang="en-IN" dirty="0" err="1"/>
                  <a:t>sytem</a:t>
                </a:r>
                <a:r>
                  <a:rPr lang="en-IN" dirty="0"/>
                  <a:t> changing from one microstate to another randomly).</a:t>
                </a:r>
              </a:p>
              <a:p>
                <a:r>
                  <a:rPr lang="en-IN" dirty="0"/>
                  <a:t>Take the probability to jump from x to x’ to be </a:t>
                </a: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smtClean="0">
                            <a:solidFill>
                              <a:schemeClr val="bg2">
                                <a:lumMod val="10000"/>
                              </a:schemeClr>
                            </a:solidFill>
                            <a:latin typeface="Cambria Math" panose="02040503050406030204" pitchFamily="18" charset="0"/>
                          </a:rPr>
                          <m:t>𝑾</m:t>
                        </m:r>
                      </m:e>
                      <m:sub>
                        <m:r>
                          <a:rPr lang="en-IN" b="1" i="1" dirty="0">
                            <a:latin typeface="Cambria Math" panose="02040503050406030204" pitchFamily="18" charset="0"/>
                          </a:rPr>
                          <m:t>𝒙</m:t>
                        </m:r>
                        <m:r>
                          <a:rPr lang="en-IN" b="1" dirty="0">
                            <a:latin typeface="Cambria Math" panose="02040503050406030204" pitchFamily="18" charset="0"/>
                          </a:rPr>
                          <m:t>→</m:t>
                        </m:r>
                        <m:r>
                          <a:rPr lang="en-IN" b="1" i="1" dirty="0">
                            <a:latin typeface="Cambria Math" panose="02040503050406030204" pitchFamily="18" charset="0"/>
                          </a:rPr>
                          <m:t>𝒙</m:t>
                        </m:r>
                        <m:r>
                          <a:rPr lang="en-IN" b="1" i="1" dirty="0" smtClean="0">
                            <a:latin typeface="Cambria Math" panose="02040503050406030204" pitchFamily="18" charset="0"/>
                          </a:rPr>
                          <m:t>′</m:t>
                        </m:r>
                      </m:sub>
                    </m:sSub>
                  </m:oMath>
                </a14:m>
                <a:r>
                  <a:rPr lang="en-IN" dirty="0"/>
                  <a:t>.</a:t>
                </a:r>
              </a:p>
              <a:p>
                <a:r>
                  <a:rPr lang="en-IN" dirty="0"/>
                  <a:t>Probability to find microstate x with energy E(x): </a:t>
                </a:r>
                <a14:m>
                  <m:oMath xmlns:m="http://schemas.openxmlformats.org/officeDocument/2006/math">
                    <m:r>
                      <a:rPr lang="en-IN" i="1" dirty="0" smtClean="0">
                        <a:latin typeface="Cambria Math" panose="02040503050406030204" pitchFamily="18" charset="0"/>
                      </a:rPr>
                      <m:t>𝜌</m:t>
                    </m:r>
                    <m:d>
                      <m:dPr>
                        <m:ctrlPr>
                          <a:rPr lang="en-IN" i="1" dirty="0" smtClean="0">
                            <a:solidFill>
                              <a:schemeClr val="bg2">
                                <a:lumMod val="10000"/>
                              </a:schemeClr>
                            </a:solidFill>
                            <a:latin typeface="Cambria Math" panose="02040503050406030204" pitchFamily="18" charset="0"/>
                          </a:rPr>
                        </m:ctrlPr>
                      </m:dPr>
                      <m:e>
                        <m:r>
                          <a:rPr lang="en-IN" i="1" dirty="0" smtClean="0">
                            <a:solidFill>
                              <a:schemeClr val="bg2">
                                <a:lumMod val="10000"/>
                              </a:schemeClr>
                            </a:solidFill>
                            <a:latin typeface="Cambria Math" panose="02040503050406030204" pitchFamily="18" charset="0"/>
                          </a:rPr>
                          <m:t>𝑥</m:t>
                        </m:r>
                      </m:e>
                    </m:d>
                    <m:r>
                      <a:rPr lang="en-IN" b="1" dirty="0" smtClean="0">
                        <a:latin typeface="Cambria Math" panose="02040503050406030204" pitchFamily="18" charset="0"/>
                      </a:rPr>
                      <m:t>∝</m:t>
                    </m:r>
                    <m:r>
                      <a:rPr lang="en-IN" b="1" i="0" dirty="0" smtClean="0">
                        <a:latin typeface="Cambria Math" panose="02040503050406030204" pitchFamily="18" charset="0"/>
                      </a:rPr>
                      <m:t> </m:t>
                    </m:r>
                    <m:sSup>
                      <m:sSupPr>
                        <m:ctrlPr>
                          <a:rPr lang="en-IN" b="1" i="1" dirty="0" smtClean="0">
                            <a:solidFill>
                              <a:srgbClr val="836967"/>
                            </a:solidFill>
                            <a:latin typeface="Cambria Math" panose="02040503050406030204" pitchFamily="18" charset="0"/>
                          </a:rPr>
                        </m:ctrlPr>
                      </m:sSupPr>
                      <m:e>
                        <m:r>
                          <a:rPr lang="en-IN" b="1" dirty="0">
                            <a:latin typeface="Cambria Math" panose="02040503050406030204" pitchFamily="18" charset="0"/>
                          </a:rPr>
                          <m:t>ⅇ</m:t>
                        </m:r>
                      </m:e>
                      <m:sup>
                        <m:r>
                          <a:rPr lang="en-IN" b="1" i="0" dirty="0">
                            <a:latin typeface="Cambria Math" panose="02040503050406030204" pitchFamily="18" charset="0"/>
                          </a:rPr>
                          <m:t>−</m:t>
                        </m:r>
                        <m:r>
                          <a:rPr lang="en-IN" b="1" i="1" dirty="0">
                            <a:latin typeface="Cambria Math" panose="02040503050406030204" pitchFamily="18" charset="0"/>
                          </a:rPr>
                          <m:t>𝑬</m:t>
                        </m:r>
                        <m:f>
                          <m:fPr>
                            <m:type m:val="lin"/>
                            <m:ctrlPr>
                              <a:rPr lang="en-IN" b="1" i="1" dirty="0">
                                <a:latin typeface="Cambria Math" panose="02040503050406030204" pitchFamily="18" charset="0"/>
                              </a:rPr>
                            </m:ctrlPr>
                          </m:fPr>
                          <m:num>
                            <m:d>
                              <m:dPr>
                                <m:ctrlPr>
                                  <a:rPr lang="en-IN" b="1" i="1" dirty="0" smtClean="0">
                                    <a:solidFill>
                                      <a:schemeClr val="bg2">
                                        <a:lumMod val="10000"/>
                                      </a:schemeClr>
                                    </a:solidFill>
                                    <a:latin typeface="Cambria Math" panose="02040503050406030204" pitchFamily="18" charset="0"/>
                                  </a:rPr>
                                </m:ctrlPr>
                              </m:dPr>
                              <m:e>
                                <m:r>
                                  <a:rPr lang="en-IN" b="1" i="1" dirty="0">
                                    <a:solidFill>
                                      <a:schemeClr val="bg2">
                                        <a:lumMod val="10000"/>
                                      </a:schemeClr>
                                    </a:solidFill>
                                    <a:latin typeface="Cambria Math" panose="02040503050406030204" pitchFamily="18" charset="0"/>
                                  </a:rPr>
                                  <m:t>𝒙</m:t>
                                </m:r>
                              </m:e>
                            </m:d>
                          </m:num>
                          <m:den>
                            <m:r>
                              <a:rPr lang="en-IN" b="1" i="1" dirty="0">
                                <a:latin typeface="Cambria Math" panose="02040503050406030204" pitchFamily="18" charset="0"/>
                              </a:rPr>
                              <m:t>𝒌</m:t>
                            </m:r>
                          </m:den>
                        </m:f>
                        <m:r>
                          <a:rPr lang="en-IN" b="1" i="1" dirty="0">
                            <a:latin typeface="Cambria Math" panose="02040503050406030204" pitchFamily="18" charset="0"/>
                          </a:rPr>
                          <m:t>𝑻</m:t>
                        </m:r>
                      </m:sup>
                    </m:sSup>
                  </m:oMath>
                </a14:m>
                <a:endParaRPr lang="en-IN" b="1" dirty="0"/>
              </a:p>
            </p:txBody>
          </p:sp>
        </mc:Choice>
        <mc:Fallback xmlns="">
          <p:sp>
            <p:nvSpPr>
              <p:cNvPr id="3" name="Content Placeholder 2">
                <a:extLst>
                  <a:ext uri="{FF2B5EF4-FFF2-40B4-BE49-F238E27FC236}">
                    <a16:creationId xmlns:a16="http://schemas.microsoft.com/office/drawing/2014/main" id="{93287114-965B-3BD6-3DB0-487F76D869E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614840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CC2B88-F33F-49BF-A4E7-D82DDAB3297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641</TotalTime>
  <Words>1373</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ISING MODEL  </vt:lpstr>
      <vt:lpstr>TABLE OF CONTENT</vt:lpstr>
      <vt:lpstr>ISING MODEL : DEFINITION</vt:lpstr>
      <vt:lpstr>INTERACTION IN ISING MODEL</vt:lpstr>
      <vt:lpstr>BOLTZMANN STATITISTICS AND PROBABILITY</vt:lpstr>
      <vt:lpstr>REAL LIFE MODELLING</vt:lpstr>
      <vt:lpstr>OBSERVABLES</vt:lpstr>
      <vt:lpstr>MARKOV CHAIN</vt:lpstr>
      <vt:lpstr>MARKOV CHAIN AND DETAILED BALANCE</vt:lpstr>
      <vt:lpstr>PowerPoint Presentation</vt:lpstr>
      <vt:lpstr>ALGORITHMS FOR ISING MODEL</vt:lpstr>
      <vt:lpstr>METROPOLIS ALGORITHM</vt:lpstr>
      <vt:lpstr>PERIODIC BOUNDARY CONDITION(PBC)</vt:lpstr>
      <vt:lpstr>WOLFF’S ALGORITHM</vt:lpstr>
      <vt:lpstr>LINKS TO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LINKS TO WORK</dc:title>
  <dc:creator>Mudit Gaur</dc:creator>
  <cp:lastModifiedBy>Mudit Gaur</cp:lastModifiedBy>
  <cp:revision>2</cp:revision>
  <dcterms:created xsi:type="dcterms:W3CDTF">2024-03-20T07:48:01Z</dcterms:created>
  <dcterms:modified xsi:type="dcterms:W3CDTF">2024-04-03T08:00:56Z</dcterms:modified>
</cp:coreProperties>
</file>