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Nunito Sans Bold" charset="1" panose="00000000000000000000"/>
      <p:regular r:id="rId13"/>
    </p:embeddedFont>
    <p:embeddedFont>
      <p:font typeface="Nunito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1581" y="864242"/>
            <a:ext cx="4820442" cy="5849263"/>
            <a:chOff x="0" y="0"/>
            <a:chExt cx="2380465" cy="2888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0465" cy="2888525"/>
            </a:xfrm>
            <a:custGeom>
              <a:avLst/>
              <a:gdLst/>
              <a:ahLst/>
              <a:cxnLst/>
              <a:rect r="r" b="b" t="t" l="l"/>
              <a:pathLst>
                <a:path h="2888525" w="2380465">
                  <a:moveTo>
                    <a:pt x="43364" y="0"/>
                  </a:moveTo>
                  <a:lnTo>
                    <a:pt x="2337102" y="0"/>
                  </a:lnTo>
                  <a:cubicBezTo>
                    <a:pt x="2361051" y="0"/>
                    <a:pt x="2380465" y="19415"/>
                    <a:pt x="2380465" y="43364"/>
                  </a:cubicBezTo>
                  <a:lnTo>
                    <a:pt x="2380465" y="2845161"/>
                  </a:lnTo>
                  <a:cubicBezTo>
                    <a:pt x="2380465" y="2869110"/>
                    <a:pt x="2361051" y="2888525"/>
                    <a:pt x="2337102" y="2888525"/>
                  </a:cubicBezTo>
                  <a:lnTo>
                    <a:pt x="43364" y="2888525"/>
                  </a:lnTo>
                  <a:cubicBezTo>
                    <a:pt x="19415" y="2888525"/>
                    <a:pt x="0" y="2869110"/>
                    <a:pt x="0" y="2845161"/>
                  </a:cubicBezTo>
                  <a:lnTo>
                    <a:pt x="0" y="43364"/>
                  </a:lnTo>
                  <a:cubicBezTo>
                    <a:pt x="0" y="19415"/>
                    <a:pt x="19415" y="0"/>
                    <a:pt x="43364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380465" cy="290757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1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16288" y="2026290"/>
            <a:ext cx="3525166" cy="352516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510952" y="3027097"/>
            <a:ext cx="1261005" cy="12610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1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069413" y="6672674"/>
            <a:ext cx="649960" cy="642369"/>
            <a:chOff x="0" y="0"/>
            <a:chExt cx="320968" cy="317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0968" cy="317219"/>
            </a:xfrm>
            <a:custGeom>
              <a:avLst/>
              <a:gdLst/>
              <a:ahLst/>
              <a:cxnLst/>
              <a:rect r="r" b="b" t="t" l="l"/>
              <a:pathLst>
                <a:path h="317219" w="320968">
                  <a:moveTo>
                    <a:pt x="0" y="0"/>
                  </a:moveTo>
                  <a:lnTo>
                    <a:pt x="320968" y="0"/>
                  </a:lnTo>
                  <a:lnTo>
                    <a:pt x="320968" y="317219"/>
                  </a:lnTo>
                  <a:lnTo>
                    <a:pt x="0" y="317219"/>
                  </a:lnTo>
                  <a:close/>
                </a:path>
              </a:pathLst>
            </a:custGeom>
            <a:solidFill>
              <a:srgbClr val="02244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20968" cy="33627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622038" y="3138184"/>
            <a:ext cx="1038832" cy="103883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18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857109" y="3373255"/>
            <a:ext cx="568691" cy="568691"/>
          </a:xfrm>
          <a:custGeom>
            <a:avLst/>
            <a:gdLst/>
            <a:ahLst/>
            <a:cxnLst/>
            <a:rect r="r" b="b" t="t" l="l"/>
            <a:pathLst>
              <a:path h="568691" w="568691">
                <a:moveTo>
                  <a:pt x="0" y="0"/>
                </a:moveTo>
                <a:lnTo>
                  <a:pt x="568691" y="0"/>
                </a:lnTo>
                <a:lnTo>
                  <a:pt x="568691" y="568690"/>
                </a:lnTo>
                <a:lnTo>
                  <a:pt x="0" y="5686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4917440" y="4141853"/>
            <a:ext cx="2738114" cy="0"/>
          </a:xfrm>
          <a:prstGeom prst="line">
            <a:avLst/>
          </a:prstGeom>
          <a:ln cap="flat" w="19050">
            <a:solidFill>
              <a:srgbClr val="20396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5340711" y="5338826"/>
            <a:ext cx="1533985" cy="425260"/>
            <a:chOff x="0" y="0"/>
            <a:chExt cx="628290" cy="1741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28290" cy="174178"/>
            </a:xfrm>
            <a:custGeom>
              <a:avLst/>
              <a:gdLst/>
              <a:ahLst/>
              <a:cxnLst/>
              <a:rect r="r" b="b" t="t" l="l"/>
              <a:pathLst>
                <a:path h="174178" w="628290">
                  <a:moveTo>
                    <a:pt x="87089" y="0"/>
                  </a:moveTo>
                  <a:lnTo>
                    <a:pt x="541201" y="0"/>
                  </a:lnTo>
                  <a:cubicBezTo>
                    <a:pt x="564298" y="0"/>
                    <a:pt x="586449" y="9175"/>
                    <a:pt x="602782" y="25508"/>
                  </a:cubicBezTo>
                  <a:cubicBezTo>
                    <a:pt x="619114" y="41840"/>
                    <a:pt x="628290" y="63992"/>
                    <a:pt x="628290" y="87089"/>
                  </a:cubicBezTo>
                  <a:lnTo>
                    <a:pt x="628290" y="87089"/>
                  </a:lnTo>
                  <a:cubicBezTo>
                    <a:pt x="628290" y="110186"/>
                    <a:pt x="619114" y="132338"/>
                    <a:pt x="602782" y="148670"/>
                  </a:cubicBezTo>
                  <a:cubicBezTo>
                    <a:pt x="586449" y="165003"/>
                    <a:pt x="564298" y="174178"/>
                    <a:pt x="541201" y="174178"/>
                  </a:cubicBezTo>
                  <a:lnTo>
                    <a:pt x="87089" y="174178"/>
                  </a:lnTo>
                  <a:cubicBezTo>
                    <a:pt x="63992" y="174178"/>
                    <a:pt x="41840" y="165003"/>
                    <a:pt x="25508" y="148670"/>
                  </a:cubicBezTo>
                  <a:cubicBezTo>
                    <a:pt x="9175" y="132338"/>
                    <a:pt x="0" y="110186"/>
                    <a:pt x="0" y="87089"/>
                  </a:cubicBezTo>
                  <a:lnTo>
                    <a:pt x="0" y="87089"/>
                  </a:lnTo>
                  <a:cubicBezTo>
                    <a:pt x="0" y="63992"/>
                    <a:pt x="9175" y="41840"/>
                    <a:pt x="25508" y="25508"/>
                  </a:cubicBezTo>
                  <a:cubicBezTo>
                    <a:pt x="41840" y="9175"/>
                    <a:pt x="63992" y="0"/>
                    <a:pt x="87089" y="0"/>
                  </a:cubicBez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628290" cy="193228"/>
            </a:xfrm>
            <a:prstGeom prst="rect">
              <a:avLst/>
            </a:prstGeom>
          </p:spPr>
          <p:txBody>
            <a:bodyPr anchor="ctr" rtlCol="false" tIns="25879" lIns="25879" bIns="25879" rIns="25879"/>
            <a:lstStyle/>
            <a:p>
              <a:pPr algn="ctr">
                <a:lnSpc>
                  <a:spcPts val="1418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917440" y="1547401"/>
            <a:ext cx="4612500" cy="107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4434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Sistem penilaian kelayakan kredit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917440" y="3567469"/>
            <a:ext cx="2380528" cy="44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3"/>
              </a:lnSpc>
            </a:pPr>
            <a:r>
              <a:rPr lang="en-US" b="true" sz="1302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MENGGUNAKAN METODE FUZZY INFERENCE SYSTEM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917440" y="4242540"/>
            <a:ext cx="3610596" cy="5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1"/>
              </a:lnSpc>
            </a:pPr>
            <a:r>
              <a:rPr lang="en-US" sz="150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Nama : Fitra Raihan</a:t>
            </a:r>
          </a:p>
          <a:p>
            <a:pPr algn="l">
              <a:lnSpc>
                <a:spcPts val="2111"/>
              </a:lnSpc>
              <a:spcBef>
                <a:spcPct val="0"/>
              </a:spcBef>
            </a:pPr>
            <a:r>
              <a:rPr lang="en-US" sz="150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Nim    : 221011402113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538025" y="5420768"/>
            <a:ext cx="1139359" cy="215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8"/>
              </a:lnSpc>
            </a:pPr>
            <a:r>
              <a:rPr lang="en-US" b="true" sz="1241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UAS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04960" y="6851641"/>
            <a:ext cx="378865" cy="25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2"/>
              </a:lnSpc>
            </a:pPr>
            <a:r>
              <a:rPr lang="en-US" b="true" sz="1551">
                <a:solidFill>
                  <a:srgbClr val="FFFFF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01</a:t>
            </a:r>
          </a:p>
        </p:txBody>
      </p:sp>
      <p:sp>
        <p:nvSpPr>
          <p:cNvPr name="AutoShape 27" id="27"/>
          <p:cNvSpPr/>
          <p:nvPr/>
        </p:nvSpPr>
        <p:spPr>
          <a:xfrm>
            <a:off x="548640" y="636270"/>
            <a:ext cx="8656320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9119761" y="410336"/>
            <a:ext cx="85199" cy="8519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967631" y="410336"/>
            <a:ext cx="85199" cy="8519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815501" y="410336"/>
            <a:ext cx="85199" cy="8519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 flipV="true">
            <a:off x="565640" y="347040"/>
            <a:ext cx="0" cy="204884"/>
          </a:xfrm>
          <a:prstGeom prst="line">
            <a:avLst/>
          </a:prstGeom>
          <a:ln cap="rnd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5314268" y="349193"/>
            <a:ext cx="1009575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Kecerdasan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81346" y="349193"/>
            <a:ext cx="1107136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Buatan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648423" y="349193"/>
            <a:ext cx="753870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Fitra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85386" y="345739"/>
            <a:ext cx="1789291" cy="18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4"/>
              </a:lnSpc>
            </a:pPr>
            <a:r>
              <a:rPr lang="en-US" sz="111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UAS FITRA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903" y="5538917"/>
            <a:ext cx="573298" cy="580138"/>
            <a:chOff x="0" y="0"/>
            <a:chExt cx="253028" cy="2560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028" cy="256046"/>
            </a:xfrm>
            <a:custGeom>
              <a:avLst/>
              <a:gdLst/>
              <a:ahLst/>
              <a:cxnLst/>
              <a:rect r="r" b="b" t="t" l="l"/>
              <a:pathLst>
                <a:path h="256046" w="253028">
                  <a:moveTo>
                    <a:pt x="0" y="0"/>
                  </a:moveTo>
                  <a:lnTo>
                    <a:pt x="253028" y="0"/>
                  </a:lnTo>
                  <a:lnTo>
                    <a:pt x="253028" y="256046"/>
                  </a:lnTo>
                  <a:lnTo>
                    <a:pt x="0" y="256046"/>
                  </a:ln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53028" cy="284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61557" y="3805073"/>
            <a:ext cx="774629" cy="770091"/>
            <a:chOff x="0" y="0"/>
            <a:chExt cx="506257" cy="5032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6257" cy="503291"/>
            </a:xfrm>
            <a:custGeom>
              <a:avLst/>
              <a:gdLst/>
              <a:ahLst/>
              <a:cxnLst/>
              <a:rect r="r" b="b" t="t" l="l"/>
              <a:pathLst>
                <a:path h="503291" w="506257">
                  <a:moveTo>
                    <a:pt x="251646" y="0"/>
                  </a:moveTo>
                  <a:lnTo>
                    <a:pt x="254611" y="0"/>
                  </a:lnTo>
                  <a:cubicBezTo>
                    <a:pt x="321352" y="0"/>
                    <a:pt x="385359" y="26513"/>
                    <a:pt x="432552" y="73705"/>
                  </a:cubicBezTo>
                  <a:cubicBezTo>
                    <a:pt x="479744" y="120898"/>
                    <a:pt x="506257" y="184905"/>
                    <a:pt x="506257" y="251646"/>
                  </a:cubicBezTo>
                  <a:lnTo>
                    <a:pt x="506257" y="251646"/>
                  </a:lnTo>
                  <a:cubicBezTo>
                    <a:pt x="506257" y="390626"/>
                    <a:pt x="393591" y="503291"/>
                    <a:pt x="254611" y="503291"/>
                  </a:cubicBezTo>
                  <a:lnTo>
                    <a:pt x="251646" y="503291"/>
                  </a:lnTo>
                  <a:cubicBezTo>
                    <a:pt x="112666" y="503291"/>
                    <a:pt x="0" y="390626"/>
                    <a:pt x="0" y="251646"/>
                  </a:cubicBezTo>
                  <a:lnTo>
                    <a:pt x="0" y="251646"/>
                  </a:lnTo>
                  <a:cubicBezTo>
                    <a:pt x="0" y="112666"/>
                    <a:pt x="112666" y="0"/>
                    <a:pt x="251646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506257" cy="522341"/>
            </a:xfrm>
            <a:prstGeom prst="rect">
              <a:avLst/>
            </a:prstGeom>
          </p:spPr>
          <p:txBody>
            <a:bodyPr anchor="ctr" rtlCol="false" tIns="24155" lIns="24155" bIns="24155" rIns="24155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H="true">
            <a:off x="4921655" y="4169993"/>
            <a:ext cx="258197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6133295" y="4178603"/>
            <a:ext cx="258197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5664321" y="3470105"/>
            <a:ext cx="0" cy="258197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28903" y="1997362"/>
            <a:ext cx="2881584" cy="3029096"/>
          </a:xfrm>
          <a:custGeom>
            <a:avLst/>
            <a:gdLst/>
            <a:ahLst/>
            <a:cxnLst/>
            <a:rect r="r" b="b" t="t" l="l"/>
            <a:pathLst>
              <a:path h="3029096" w="2881584">
                <a:moveTo>
                  <a:pt x="0" y="0"/>
                </a:moveTo>
                <a:lnTo>
                  <a:pt x="2881584" y="0"/>
                </a:lnTo>
                <a:lnTo>
                  <a:pt x="2881584" y="3029097"/>
                </a:lnTo>
                <a:lnTo>
                  <a:pt x="0" y="302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14" t="0" r="-4276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85040" y="1978312"/>
            <a:ext cx="4830461" cy="41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5"/>
              </a:lnSpc>
            </a:pPr>
            <a:r>
              <a:rPr lang="en-US" sz="119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Sistem ini digunakan untuk menilai kelayakan kredit berdasarkan tiga parameter: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2009" y="5563683"/>
            <a:ext cx="38708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b="true" sz="3353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8868" y="5508110"/>
            <a:ext cx="273713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3"/>
              </a:lnSpc>
            </a:pPr>
            <a:r>
              <a:rPr lang="en-US" b="true" sz="1344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MAKSUD DAN TUJUAN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8868" y="5778943"/>
            <a:ext cx="4884975" cy="31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7"/>
              </a:lnSpc>
            </a:pPr>
            <a:r>
              <a:rPr lang="en-US" sz="8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Metode fuzzy digunakan untuk menangani data yang tidak pasti dan memberikan hasil yang terukur.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54004" y="4056637"/>
            <a:ext cx="589735" cy="32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6"/>
              </a:lnSpc>
            </a:pPr>
            <a:r>
              <a:rPr lang="en-US" b="true" sz="2517">
                <a:solidFill>
                  <a:srgbClr val="FFFFF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69584" y="3159769"/>
            <a:ext cx="1989474" cy="133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b="true" sz="854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PENDAPATAN BULANAN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61237" y="4098669"/>
            <a:ext cx="1941747" cy="133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b="true" sz="854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UTANG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05767" y="4107280"/>
            <a:ext cx="1352006" cy="133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b="true" sz="854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RIWAYAT KREDIT</a:t>
            </a:r>
          </a:p>
        </p:txBody>
      </p:sp>
      <p:sp>
        <p:nvSpPr>
          <p:cNvPr name="AutoShape 20" id="20"/>
          <p:cNvSpPr/>
          <p:nvPr/>
        </p:nvSpPr>
        <p:spPr>
          <a:xfrm>
            <a:off x="548640" y="636270"/>
            <a:ext cx="8656320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9119761" y="410336"/>
            <a:ext cx="85199" cy="8519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967631" y="410336"/>
            <a:ext cx="85199" cy="8519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815501" y="410336"/>
            <a:ext cx="85199" cy="8519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V="true">
            <a:off x="565640" y="347040"/>
            <a:ext cx="0" cy="204884"/>
          </a:xfrm>
          <a:prstGeom prst="line">
            <a:avLst/>
          </a:prstGeom>
          <a:ln cap="rnd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5314268" y="349193"/>
            <a:ext cx="1009575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Kecerdasan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481346" y="349193"/>
            <a:ext cx="1107136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Buatan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648423" y="349193"/>
            <a:ext cx="753870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Fitra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5386" y="345739"/>
            <a:ext cx="1789291" cy="18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4"/>
              </a:lnSpc>
            </a:pPr>
            <a:r>
              <a:rPr lang="en-US" sz="111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UAS FITRA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069413" y="6672674"/>
            <a:ext cx="649960" cy="642369"/>
            <a:chOff x="0" y="0"/>
            <a:chExt cx="320968" cy="31722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20968" cy="317219"/>
            </a:xfrm>
            <a:custGeom>
              <a:avLst/>
              <a:gdLst/>
              <a:ahLst/>
              <a:cxnLst/>
              <a:rect r="r" b="b" t="t" l="l"/>
              <a:pathLst>
                <a:path h="317219" w="320968">
                  <a:moveTo>
                    <a:pt x="0" y="0"/>
                  </a:moveTo>
                  <a:lnTo>
                    <a:pt x="320968" y="0"/>
                  </a:lnTo>
                  <a:lnTo>
                    <a:pt x="320968" y="317219"/>
                  </a:lnTo>
                  <a:lnTo>
                    <a:pt x="0" y="317219"/>
                  </a:ln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320968" cy="33627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204960" y="6851641"/>
            <a:ext cx="378865" cy="25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2"/>
              </a:lnSpc>
            </a:pPr>
            <a:r>
              <a:rPr lang="en-US" b="true" sz="1551">
                <a:solidFill>
                  <a:srgbClr val="203965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02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0" y="6686669"/>
            <a:ext cx="9022080" cy="628531"/>
            <a:chOff x="0" y="0"/>
            <a:chExt cx="4455348" cy="31038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55348" cy="310385"/>
            </a:xfrm>
            <a:custGeom>
              <a:avLst/>
              <a:gdLst/>
              <a:ahLst/>
              <a:cxnLst/>
              <a:rect r="r" b="b" t="t" l="l"/>
              <a:pathLst>
                <a:path h="310385" w="4455348">
                  <a:moveTo>
                    <a:pt x="0" y="0"/>
                  </a:moveTo>
                  <a:lnTo>
                    <a:pt x="4455348" y="0"/>
                  </a:lnTo>
                  <a:lnTo>
                    <a:pt x="4455348" y="310385"/>
                  </a:lnTo>
                  <a:lnTo>
                    <a:pt x="0" y="310385"/>
                  </a:ln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4455348" cy="33896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80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2706" y="1540045"/>
            <a:ext cx="1289726" cy="19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5"/>
              </a:lnSpc>
            </a:pPr>
            <a:r>
              <a:rPr lang="en-US" sz="11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Variabel Fuzzy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7569" y="2134277"/>
            <a:ext cx="2935208" cy="13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sz="854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PENDAPATAN BULANAN: RENDAH, SEDANG, TINGGI</a:t>
            </a:r>
          </a:p>
        </p:txBody>
      </p:sp>
      <p:sp>
        <p:nvSpPr>
          <p:cNvPr name="AutoShape 4" id="4"/>
          <p:cNvSpPr/>
          <p:nvPr/>
        </p:nvSpPr>
        <p:spPr>
          <a:xfrm>
            <a:off x="548640" y="636270"/>
            <a:ext cx="8656320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9119761" y="410336"/>
            <a:ext cx="85199" cy="851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67631" y="410336"/>
            <a:ext cx="85199" cy="8519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815501" y="410336"/>
            <a:ext cx="85199" cy="8519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565640" y="347040"/>
            <a:ext cx="0" cy="204884"/>
          </a:xfrm>
          <a:prstGeom prst="line">
            <a:avLst/>
          </a:prstGeom>
          <a:ln cap="rnd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5314268" y="349193"/>
            <a:ext cx="1009575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Kecerdasan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81346" y="349193"/>
            <a:ext cx="1107136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Buatan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48423" y="349193"/>
            <a:ext cx="753870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Fitra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5386" y="345739"/>
            <a:ext cx="1789291" cy="18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4"/>
              </a:lnSpc>
            </a:pPr>
            <a:r>
              <a:rPr lang="en-US" sz="111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UAS FITRA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069413" y="6672674"/>
            <a:ext cx="649960" cy="642369"/>
            <a:chOff x="0" y="0"/>
            <a:chExt cx="320968" cy="3172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20968" cy="317219"/>
            </a:xfrm>
            <a:custGeom>
              <a:avLst/>
              <a:gdLst/>
              <a:ahLst/>
              <a:cxnLst/>
              <a:rect r="r" b="b" t="t" l="l"/>
              <a:pathLst>
                <a:path h="317219" w="320968">
                  <a:moveTo>
                    <a:pt x="0" y="0"/>
                  </a:moveTo>
                  <a:lnTo>
                    <a:pt x="320968" y="0"/>
                  </a:lnTo>
                  <a:lnTo>
                    <a:pt x="320968" y="317219"/>
                  </a:lnTo>
                  <a:lnTo>
                    <a:pt x="0" y="317219"/>
                  </a:ln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320968" cy="33627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0" y="6686669"/>
            <a:ext cx="9022080" cy="628531"/>
            <a:chOff x="0" y="0"/>
            <a:chExt cx="4455348" cy="3103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455348" cy="310385"/>
            </a:xfrm>
            <a:custGeom>
              <a:avLst/>
              <a:gdLst/>
              <a:ahLst/>
              <a:cxnLst/>
              <a:rect r="r" b="b" t="t" l="l"/>
              <a:pathLst>
                <a:path h="310385" w="4455348">
                  <a:moveTo>
                    <a:pt x="0" y="0"/>
                  </a:moveTo>
                  <a:lnTo>
                    <a:pt x="4455348" y="0"/>
                  </a:lnTo>
                  <a:lnTo>
                    <a:pt x="4455348" y="310385"/>
                  </a:lnTo>
                  <a:lnTo>
                    <a:pt x="0" y="310385"/>
                  </a:ln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4455348" cy="33896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801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697569" y="2424936"/>
            <a:ext cx="1989474" cy="13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sz="854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UTANG: SEDIKIT, SEDANG, BANYAK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97569" y="2719422"/>
            <a:ext cx="2254741" cy="13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sz="854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RIWAYAT KREDIT: BURUK, CUKUP, BAIK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52706" y="3337757"/>
            <a:ext cx="1289726" cy="19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5"/>
              </a:lnSpc>
            </a:pPr>
            <a:r>
              <a:rPr lang="en-US" sz="11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Variabel Fuzzy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97569" y="3931989"/>
            <a:ext cx="1262115" cy="13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sz="854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KELAYAKAN KREDIT 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53958" y="1874837"/>
            <a:ext cx="588474" cy="19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5"/>
              </a:lnSpc>
            </a:pPr>
            <a:r>
              <a:rPr lang="en-US" sz="11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Input 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53958" y="3673397"/>
            <a:ext cx="657231" cy="19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5"/>
              </a:lnSpc>
            </a:pPr>
            <a:r>
              <a:rPr lang="en-US" sz="11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Output 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24939" y="3922069"/>
            <a:ext cx="566903" cy="13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sz="854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LAYAK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57341" y="4141453"/>
            <a:ext cx="1262115" cy="13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"/>
              </a:lnSpc>
            </a:pPr>
            <a:r>
              <a:rPr lang="en-US" sz="854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TIDAK LAYAK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48640" y="636270"/>
            <a:ext cx="8656320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119761" y="410336"/>
            <a:ext cx="85199" cy="8519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67631" y="410336"/>
            <a:ext cx="85199" cy="851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15501" y="410336"/>
            <a:ext cx="85199" cy="851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565640" y="347040"/>
            <a:ext cx="0" cy="204884"/>
          </a:xfrm>
          <a:prstGeom prst="line">
            <a:avLst/>
          </a:prstGeom>
          <a:ln cap="rnd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9069413" y="6672674"/>
            <a:ext cx="649960" cy="642369"/>
            <a:chOff x="0" y="0"/>
            <a:chExt cx="320968" cy="3172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0968" cy="317219"/>
            </a:xfrm>
            <a:custGeom>
              <a:avLst/>
              <a:gdLst/>
              <a:ahLst/>
              <a:cxnLst/>
              <a:rect r="r" b="b" t="t" l="l"/>
              <a:pathLst>
                <a:path h="317219" w="320968">
                  <a:moveTo>
                    <a:pt x="0" y="0"/>
                  </a:moveTo>
                  <a:lnTo>
                    <a:pt x="320968" y="0"/>
                  </a:lnTo>
                  <a:lnTo>
                    <a:pt x="320968" y="317219"/>
                  </a:lnTo>
                  <a:lnTo>
                    <a:pt x="0" y="317219"/>
                  </a:ln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20968" cy="33627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0" y="6686669"/>
            <a:ext cx="9022080" cy="628531"/>
            <a:chOff x="0" y="0"/>
            <a:chExt cx="4455348" cy="3103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455348" cy="310385"/>
            </a:xfrm>
            <a:custGeom>
              <a:avLst/>
              <a:gdLst/>
              <a:ahLst/>
              <a:cxnLst/>
              <a:rect r="r" b="b" t="t" l="l"/>
              <a:pathLst>
                <a:path h="310385" w="4455348">
                  <a:moveTo>
                    <a:pt x="0" y="0"/>
                  </a:moveTo>
                  <a:lnTo>
                    <a:pt x="4455348" y="0"/>
                  </a:lnTo>
                  <a:lnTo>
                    <a:pt x="4455348" y="310385"/>
                  </a:lnTo>
                  <a:lnTo>
                    <a:pt x="0" y="310385"/>
                  </a:ln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4455348" cy="33896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801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33669" y="1827396"/>
            <a:ext cx="5637007" cy="1696854"/>
          </a:xfrm>
          <a:custGeom>
            <a:avLst/>
            <a:gdLst/>
            <a:ahLst/>
            <a:cxnLst/>
            <a:rect r="r" b="b" t="t" l="l"/>
            <a:pathLst>
              <a:path h="1696854" w="5637007">
                <a:moveTo>
                  <a:pt x="0" y="0"/>
                </a:moveTo>
                <a:lnTo>
                  <a:pt x="5637007" y="0"/>
                </a:lnTo>
                <a:lnTo>
                  <a:pt x="5637007" y="1696854"/>
                </a:lnTo>
                <a:lnTo>
                  <a:pt x="0" y="1696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33669" y="1404126"/>
            <a:ext cx="2742865" cy="33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18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Fungsi Keanggotaan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1294" y="3753451"/>
            <a:ext cx="4884975" cy="578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Fungsi serupa diterapkan untuk variabel Utang dan Riwayat Kredit.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14268" y="349193"/>
            <a:ext cx="1009575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Kecerdasan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81346" y="349193"/>
            <a:ext cx="1107136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Buatan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48423" y="349193"/>
            <a:ext cx="753870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Fitra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5386" y="345739"/>
            <a:ext cx="1789291" cy="18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4"/>
              </a:lnSpc>
            </a:pPr>
            <a:r>
              <a:rPr lang="en-US" sz="111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UAS FITRA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48640" y="636270"/>
            <a:ext cx="8656320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119761" y="410336"/>
            <a:ext cx="85199" cy="8519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67631" y="410336"/>
            <a:ext cx="85199" cy="851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15501" y="410336"/>
            <a:ext cx="85199" cy="851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565640" y="347040"/>
            <a:ext cx="0" cy="204884"/>
          </a:xfrm>
          <a:prstGeom prst="line">
            <a:avLst/>
          </a:prstGeom>
          <a:ln cap="rnd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5314268" y="349193"/>
            <a:ext cx="1009575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Kecerdasan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81346" y="349193"/>
            <a:ext cx="1107136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Buatan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48423" y="349193"/>
            <a:ext cx="753870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Fitra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386" y="345739"/>
            <a:ext cx="1789291" cy="18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4"/>
              </a:lnSpc>
            </a:pPr>
            <a:r>
              <a:rPr lang="en-US" sz="111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UAS FITRA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069413" y="6672674"/>
            <a:ext cx="649960" cy="642369"/>
            <a:chOff x="0" y="0"/>
            <a:chExt cx="320968" cy="3172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0968" cy="317219"/>
            </a:xfrm>
            <a:custGeom>
              <a:avLst/>
              <a:gdLst/>
              <a:ahLst/>
              <a:cxnLst/>
              <a:rect r="r" b="b" t="t" l="l"/>
              <a:pathLst>
                <a:path h="317219" w="320968">
                  <a:moveTo>
                    <a:pt x="0" y="0"/>
                  </a:moveTo>
                  <a:lnTo>
                    <a:pt x="320968" y="0"/>
                  </a:lnTo>
                  <a:lnTo>
                    <a:pt x="320968" y="317219"/>
                  </a:lnTo>
                  <a:lnTo>
                    <a:pt x="0" y="317219"/>
                  </a:ln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320968" cy="33627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0" y="6686669"/>
            <a:ext cx="9022080" cy="628531"/>
            <a:chOff x="0" y="0"/>
            <a:chExt cx="4455348" cy="3103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455348" cy="310385"/>
            </a:xfrm>
            <a:custGeom>
              <a:avLst/>
              <a:gdLst/>
              <a:ahLst/>
              <a:cxnLst/>
              <a:rect r="r" b="b" t="t" l="l"/>
              <a:pathLst>
                <a:path h="310385" w="4455348">
                  <a:moveTo>
                    <a:pt x="0" y="0"/>
                  </a:moveTo>
                  <a:lnTo>
                    <a:pt x="4455348" y="0"/>
                  </a:lnTo>
                  <a:lnTo>
                    <a:pt x="4455348" y="310385"/>
                  </a:lnTo>
                  <a:lnTo>
                    <a:pt x="0" y="310385"/>
                  </a:ln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4455348" cy="33896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80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811378" y="1604080"/>
            <a:ext cx="2742865" cy="33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18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Aturan Fuzzy 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74677" y="2189275"/>
            <a:ext cx="4884975" cy="87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Jika Pendapatan Rendah DAN Utang Banyak DAN Riwayat Kredit Buruk, maka Kelayakan Kredit Tidak Layak.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74677" y="3310243"/>
            <a:ext cx="4884975" cy="87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Jika Pendapatan Sedang DAN Utang Sedang DAN Riwayat Kredit Cukup, maka Kelayakan Kredit Tidak Layak.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74677" y="4537764"/>
            <a:ext cx="4884975" cy="578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Jika Pendapatan Tinggi DAN Utang Sedikit DAN Riwayat Kredit Baik, maka Kelayakan Kredit Layak.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48640" y="636270"/>
            <a:ext cx="8656320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119761" y="410336"/>
            <a:ext cx="85199" cy="8519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67631" y="410336"/>
            <a:ext cx="85199" cy="851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15501" y="410336"/>
            <a:ext cx="85199" cy="851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565640" y="347040"/>
            <a:ext cx="0" cy="204884"/>
          </a:xfrm>
          <a:prstGeom prst="line">
            <a:avLst/>
          </a:prstGeom>
          <a:ln cap="rnd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5314268" y="349193"/>
            <a:ext cx="1009575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Kecerdasan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81346" y="349193"/>
            <a:ext cx="1107136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Buatan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48423" y="349193"/>
            <a:ext cx="753870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Fitra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386" y="345739"/>
            <a:ext cx="1789291" cy="18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4"/>
              </a:lnSpc>
            </a:pPr>
            <a:r>
              <a:rPr lang="en-US" sz="111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UAS FITRA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069413" y="6672674"/>
            <a:ext cx="649960" cy="642369"/>
            <a:chOff x="0" y="0"/>
            <a:chExt cx="320968" cy="3172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0968" cy="317219"/>
            </a:xfrm>
            <a:custGeom>
              <a:avLst/>
              <a:gdLst/>
              <a:ahLst/>
              <a:cxnLst/>
              <a:rect r="r" b="b" t="t" l="l"/>
              <a:pathLst>
                <a:path h="317219" w="320968">
                  <a:moveTo>
                    <a:pt x="0" y="0"/>
                  </a:moveTo>
                  <a:lnTo>
                    <a:pt x="320968" y="0"/>
                  </a:lnTo>
                  <a:lnTo>
                    <a:pt x="320968" y="317219"/>
                  </a:lnTo>
                  <a:lnTo>
                    <a:pt x="0" y="317219"/>
                  </a:ln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320968" cy="33627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0" y="6686669"/>
            <a:ext cx="9022080" cy="628531"/>
            <a:chOff x="0" y="0"/>
            <a:chExt cx="4455348" cy="3103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455348" cy="310385"/>
            </a:xfrm>
            <a:custGeom>
              <a:avLst/>
              <a:gdLst/>
              <a:ahLst/>
              <a:cxnLst/>
              <a:rect r="r" b="b" t="t" l="l"/>
              <a:pathLst>
                <a:path h="310385" w="4455348">
                  <a:moveTo>
                    <a:pt x="0" y="0"/>
                  </a:moveTo>
                  <a:lnTo>
                    <a:pt x="4455348" y="0"/>
                  </a:lnTo>
                  <a:lnTo>
                    <a:pt x="4455348" y="310385"/>
                  </a:lnTo>
                  <a:lnTo>
                    <a:pt x="0" y="310385"/>
                  </a:ln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4455348" cy="33896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80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59610" y="1813630"/>
            <a:ext cx="2742865" cy="33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18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Contoh Perhitungan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22910" y="2398825"/>
            <a:ext cx="708133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Input :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40568" y="2417875"/>
            <a:ext cx="2043409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Pendapatan: 4000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40568" y="2710168"/>
            <a:ext cx="2043409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Utang: 15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40568" y="3002461"/>
            <a:ext cx="2043409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Riwayat Kredit: 50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22910" y="3400136"/>
            <a:ext cx="872381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Output :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795291" y="3409661"/>
            <a:ext cx="2043409" cy="578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Tingkat Kelayakan Kredit = Layak (0.67)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48640" y="636270"/>
            <a:ext cx="8656320" cy="0"/>
          </a:xfrm>
          <a:prstGeom prst="line">
            <a:avLst/>
          </a:prstGeom>
          <a:ln cap="flat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119761" y="410336"/>
            <a:ext cx="85199" cy="8519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67631" y="410336"/>
            <a:ext cx="85199" cy="851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15501" y="410336"/>
            <a:ext cx="85199" cy="851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565640" y="347040"/>
            <a:ext cx="0" cy="204884"/>
          </a:xfrm>
          <a:prstGeom prst="line">
            <a:avLst/>
          </a:prstGeom>
          <a:ln cap="rnd" w="19050">
            <a:solidFill>
              <a:srgbClr val="FEBF0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9069413" y="6672674"/>
            <a:ext cx="649960" cy="642369"/>
            <a:chOff x="0" y="0"/>
            <a:chExt cx="320968" cy="3172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0968" cy="317219"/>
            </a:xfrm>
            <a:custGeom>
              <a:avLst/>
              <a:gdLst/>
              <a:ahLst/>
              <a:cxnLst/>
              <a:rect r="r" b="b" t="t" l="l"/>
              <a:pathLst>
                <a:path h="317219" w="320968">
                  <a:moveTo>
                    <a:pt x="0" y="0"/>
                  </a:moveTo>
                  <a:lnTo>
                    <a:pt x="320968" y="0"/>
                  </a:lnTo>
                  <a:lnTo>
                    <a:pt x="320968" y="317219"/>
                  </a:lnTo>
                  <a:lnTo>
                    <a:pt x="0" y="317219"/>
                  </a:lnTo>
                  <a:close/>
                </a:path>
              </a:pathLst>
            </a:custGeom>
            <a:solidFill>
              <a:srgbClr val="FEBF0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20968" cy="33627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58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0" y="6686669"/>
            <a:ext cx="9022080" cy="628531"/>
            <a:chOff x="0" y="0"/>
            <a:chExt cx="4455348" cy="3103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455348" cy="310385"/>
            </a:xfrm>
            <a:custGeom>
              <a:avLst/>
              <a:gdLst/>
              <a:ahLst/>
              <a:cxnLst/>
              <a:rect r="r" b="b" t="t" l="l"/>
              <a:pathLst>
                <a:path h="310385" w="4455348">
                  <a:moveTo>
                    <a:pt x="0" y="0"/>
                  </a:moveTo>
                  <a:lnTo>
                    <a:pt x="4455348" y="0"/>
                  </a:lnTo>
                  <a:lnTo>
                    <a:pt x="4455348" y="310385"/>
                  </a:lnTo>
                  <a:lnTo>
                    <a:pt x="0" y="310385"/>
                  </a:lnTo>
                  <a:close/>
                </a:path>
              </a:pathLst>
            </a:custGeom>
            <a:solidFill>
              <a:srgbClr val="20396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4455348" cy="338960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801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388425" y="2167956"/>
            <a:ext cx="6027338" cy="1280809"/>
          </a:xfrm>
          <a:custGeom>
            <a:avLst/>
            <a:gdLst/>
            <a:ahLst/>
            <a:cxnLst/>
            <a:rect r="r" b="b" t="t" l="l"/>
            <a:pathLst>
              <a:path h="1280809" w="6027338">
                <a:moveTo>
                  <a:pt x="0" y="0"/>
                </a:moveTo>
                <a:lnTo>
                  <a:pt x="6027338" y="0"/>
                </a:lnTo>
                <a:lnTo>
                  <a:pt x="6027338" y="1280809"/>
                </a:lnTo>
                <a:lnTo>
                  <a:pt x="0" y="1280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88425" y="3544015"/>
            <a:ext cx="6027338" cy="1303412"/>
          </a:xfrm>
          <a:custGeom>
            <a:avLst/>
            <a:gdLst/>
            <a:ahLst/>
            <a:cxnLst/>
            <a:rect r="r" b="b" t="t" l="l"/>
            <a:pathLst>
              <a:path h="1303412" w="6027338">
                <a:moveTo>
                  <a:pt x="0" y="0"/>
                </a:moveTo>
                <a:lnTo>
                  <a:pt x="6027338" y="0"/>
                </a:lnTo>
                <a:lnTo>
                  <a:pt x="6027338" y="1303412"/>
                </a:lnTo>
                <a:lnTo>
                  <a:pt x="0" y="1303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350325" y="4942677"/>
            <a:ext cx="6027338" cy="1295878"/>
          </a:xfrm>
          <a:custGeom>
            <a:avLst/>
            <a:gdLst/>
            <a:ahLst/>
            <a:cxnLst/>
            <a:rect r="r" b="b" t="t" l="l"/>
            <a:pathLst>
              <a:path h="1295878" w="6027338">
                <a:moveTo>
                  <a:pt x="0" y="0"/>
                </a:moveTo>
                <a:lnTo>
                  <a:pt x="6027338" y="0"/>
                </a:lnTo>
                <a:lnTo>
                  <a:pt x="6027338" y="1295878"/>
                </a:lnTo>
                <a:lnTo>
                  <a:pt x="0" y="1295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314268" y="349193"/>
            <a:ext cx="1009575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Kecerdasan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81346" y="349193"/>
            <a:ext cx="1107136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Buatan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48423" y="349193"/>
            <a:ext cx="753870" cy="18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103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Fitra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5386" y="345739"/>
            <a:ext cx="1789291" cy="18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4"/>
              </a:lnSpc>
            </a:pPr>
            <a:r>
              <a:rPr lang="en-US" sz="1117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UAS FITRA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65640" y="1025812"/>
            <a:ext cx="1963954" cy="413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sz="23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Visualisasi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36522" y="2325523"/>
            <a:ext cx="1300655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Pendapatan :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15359" y="2325523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Redah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36522" y="3637325"/>
            <a:ext cx="802836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Utang :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6522" y="1683177"/>
            <a:ext cx="3382685" cy="33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1890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Grafik Fungsi Keanggotaan: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6522" y="4958652"/>
            <a:ext cx="1578837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Riwayat Kredit :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315359" y="2643164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Sedang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15359" y="2964032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Tinggi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15359" y="3646850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Sedikit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15359" y="3964491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Sedang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315359" y="4285359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Banyak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315359" y="4968177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Buruk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315359" y="5285818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Cukup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315359" y="5606686"/>
            <a:ext cx="873552" cy="2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578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Baik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DAGaxbXzcDc</dc:identifier>
  <dcterms:modified xsi:type="dcterms:W3CDTF">2011-08-01T06:04:30Z</dcterms:modified>
  <cp:revision>1</cp:revision>
  <dc:title>Kuning dan Biru Modern Proposal Pameran Teknologi Presentation</dc:title>
</cp:coreProperties>
</file>