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1975320"/>
            <a:ext cx="6872400" cy="6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"/>
                <a:ea typeface="NotoSans"/>
              </a:rPr>
              <a:t>Miscellaneous Tasks and Hacks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2883240"/>
            <a:ext cx="1009260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Strategies for Eﬃcient Work Management in Healthcare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47720" y="3638520"/>
            <a:ext cx="3025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Ryuhei Song, MD, PhD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47720" y="4048200"/>
            <a:ext cx="4705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Okayama Psychiatric Medical Center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4467240"/>
            <a:ext cx="1747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CureApp, Inc.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24858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3200040" y="248580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5943240" y="248580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3019320"/>
            <a:ext cx="2448000" cy="543240"/>
          </a:xfrm>
          <a:custGeom>
            <a:avLst/>
            <a:gdLst/>
            <a:ahLst/>
            <a:rect l="0" t="0" r="r" b="b"/>
            <a:pathLst>
              <a:path w="6800" h="1509">
                <a:moveTo>
                  <a:pt x="0" y="0"/>
                </a:moveTo>
                <a:lnTo>
                  <a:pt x="6800" y="0"/>
                </a:lnTo>
                <a:lnTo>
                  <a:pt x="68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3200040" y="3019320"/>
            <a:ext cx="2743560" cy="543240"/>
          </a:xfrm>
          <a:custGeom>
            <a:avLst/>
            <a:gdLst/>
            <a:ahLst/>
            <a:rect l="0" t="0" r="r" b="b"/>
            <a:pathLst>
              <a:path w="7621" h="1509">
                <a:moveTo>
                  <a:pt x="0" y="0"/>
                </a:moveTo>
                <a:lnTo>
                  <a:pt x="7621" y="0"/>
                </a:lnTo>
                <a:lnTo>
                  <a:pt x="76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5943240" y="3019320"/>
            <a:ext cx="4610520" cy="543240"/>
          </a:xfrm>
          <a:custGeom>
            <a:avLst/>
            <a:gdLst/>
            <a:ahLst/>
            <a:rect l="0" t="0" r="r" b="b"/>
            <a:pathLst>
              <a:path w="12807" h="1509">
                <a:moveTo>
                  <a:pt x="0" y="0"/>
                </a:moveTo>
                <a:lnTo>
                  <a:pt x="12807" y="0"/>
                </a:lnTo>
                <a:lnTo>
                  <a:pt x="1280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5622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3200040" y="356220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5943240" y="356220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24764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24764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320004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3209760" y="247644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594324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952960" y="247644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55340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30193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3209760" y="30193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952960" y="301932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3028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320004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94324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055340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52400" y="3562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355248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320004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3209760" y="355248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594324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952960" y="3552480"/>
            <a:ext cx="4610520" cy="10080"/>
          </a:xfrm>
          <a:custGeom>
            <a:avLst/>
            <a:gdLst/>
            <a:ahLst/>
            <a:rect l="0" t="0" r="r" b="b"/>
            <a:pathLst>
              <a:path w="12807" h="28">
                <a:moveTo>
                  <a:pt x="0" y="0"/>
                </a:moveTo>
                <a:lnTo>
                  <a:pt x="12807" y="0"/>
                </a:lnTo>
                <a:lnTo>
                  <a:pt x="1280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55340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40957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3209760" y="40957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5952960" y="409572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1749600"/>
            <a:ext cx="811908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How Busyness Increases Miscellaneous Tasks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3874320" y="256212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504560" y="256212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880920" y="310500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3330000" y="3105000"/>
            <a:ext cx="2504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True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6076080" y="3105000"/>
            <a:ext cx="2568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880920" y="363852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3330000" y="3638520"/>
            <a:ext cx="1584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6076080" y="3638520"/>
            <a:ext cx="4359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That Should Be Streamlined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47720" y="4276800"/>
            <a:ext cx="2710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Excessive busyness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3454920" y="432216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3731040" y="4276800"/>
            <a:ext cx="40651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Reduced sense of fulﬁllment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7800840" y="432216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8076960" y="4276800"/>
            <a:ext cx="2707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Misclassiﬁcation of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747720" y="4686120"/>
            <a:ext cx="4362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valuable work as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18666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200040" y="1866600"/>
            <a:ext cx="2905560" cy="533880"/>
          </a:xfrm>
          <a:custGeom>
            <a:avLst/>
            <a:gdLst/>
            <a:ahLst/>
            <a:rect l="0" t="0" r="r" b="b"/>
            <a:pathLst>
              <a:path w="8071" h="1483">
                <a:moveTo>
                  <a:pt x="0" y="0"/>
                </a:moveTo>
                <a:lnTo>
                  <a:pt x="8071" y="0"/>
                </a:lnTo>
                <a:lnTo>
                  <a:pt x="807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6105240" y="1866600"/>
            <a:ext cx="2991240" cy="533880"/>
          </a:xfrm>
          <a:custGeom>
            <a:avLst/>
            <a:gdLst/>
            <a:ahLst/>
            <a:rect l="0" t="0" r="r" b="b"/>
            <a:pathLst>
              <a:path w="8309" h="1483">
                <a:moveTo>
                  <a:pt x="0" y="0"/>
                </a:moveTo>
                <a:lnTo>
                  <a:pt x="8309" y="0"/>
                </a:lnTo>
                <a:lnTo>
                  <a:pt x="830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2400120"/>
            <a:ext cx="2448000" cy="1371960"/>
          </a:xfrm>
          <a:custGeom>
            <a:avLst/>
            <a:gdLst/>
            <a:ahLst/>
            <a:rect l="0" t="0" r="r" b="b"/>
            <a:pathLst>
              <a:path w="6800" h="3811">
                <a:moveTo>
                  <a:pt x="0" y="0"/>
                </a:moveTo>
                <a:lnTo>
                  <a:pt x="6800" y="0"/>
                </a:lnTo>
                <a:lnTo>
                  <a:pt x="6800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3200040" y="2400120"/>
            <a:ext cx="2905560" cy="1371960"/>
          </a:xfrm>
          <a:custGeom>
            <a:avLst/>
            <a:gdLst/>
            <a:ahLst/>
            <a:rect l="0" t="0" r="r" b="b"/>
            <a:pathLst>
              <a:path w="8071" h="3811">
                <a:moveTo>
                  <a:pt x="0" y="0"/>
                </a:moveTo>
                <a:lnTo>
                  <a:pt x="8071" y="0"/>
                </a:lnTo>
                <a:lnTo>
                  <a:pt x="8071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105240" y="2400120"/>
            <a:ext cx="2991240" cy="1371960"/>
          </a:xfrm>
          <a:custGeom>
            <a:avLst/>
            <a:gdLst/>
            <a:ahLst/>
            <a:rect l="0" t="0" r="r" b="b"/>
            <a:pathLst>
              <a:path w="8309" h="3811">
                <a:moveTo>
                  <a:pt x="0" y="0"/>
                </a:moveTo>
                <a:lnTo>
                  <a:pt x="8309" y="0"/>
                </a:lnTo>
                <a:lnTo>
                  <a:pt x="8309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3771720"/>
            <a:ext cx="2448000" cy="1362600"/>
          </a:xfrm>
          <a:custGeom>
            <a:avLst/>
            <a:gdLst/>
            <a:ahLst/>
            <a:rect l="0" t="0" r="r" b="b"/>
            <a:pathLst>
              <a:path w="6800" h="3785">
                <a:moveTo>
                  <a:pt x="0" y="0"/>
                </a:moveTo>
                <a:lnTo>
                  <a:pt x="6800" y="0"/>
                </a:lnTo>
                <a:lnTo>
                  <a:pt x="6800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3200040" y="3771720"/>
            <a:ext cx="2905560" cy="1362600"/>
          </a:xfrm>
          <a:custGeom>
            <a:avLst/>
            <a:gdLst/>
            <a:ahLst/>
            <a:rect l="0" t="0" r="r" b="b"/>
            <a:pathLst>
              <a:path w="8071" h="3785">
                <a:moveTo>
                  <a:pt x="0" y="0"/>
                </a:moveTo>
                <a:lnTo>
                  <a:pt x="8071" y="0"/>
                </a:lnTo>
                <a:lnTo>
                  <a:pt x="8071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6105240" y="3771720"/>
            <a:ext cx="2991240" cy="1362600"/>
          </a:xfrm>
          <a:custGeom>
            <a:avLst/>
            <a:gdLst/>
            <a:ahLst/>
            <a:rect l="0" t="0" r="r" b="b"/>
            <a:pathLst>
              <a:path w="8309" h="3785">
                <a:moveTo>
                  <a:pt x="0" y="0"/>
                </a:moveTo>
                <a:lnTo>
                  <a:pt x="8309" y="0"/>
                </a:lnTo>
                <a:lnTo>
                  <a:pt x="8309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18572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18572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3200040" y="18572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3209760" y="1857240"/>
            <a:ext cx="2895840" cy="9720"/>
          </a:xfrm>
          <a:custGeom>
            <a:avLst/>
            <a:gdLst/>
            <a:ahLst/>
            <a:rect l="0" t="0" r="r" b="b"/>
            <a:pathLst>
              <a:path w="8044" h="27">
                <a:moveTo>
                  <a:pt x="0" y="0"/>
                </a:moveTo>
                <a:lnTo>
                  <a:pt x="8044" y="0"/>
                </a:lnTo>
                <a:lnTo>
                  <a:pt x="80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6095880" y="18572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6105240" y="1857240"/>
            <a:ext cx="2991240" cy="9720"/>
          </a:xfrm>
          <a:custGeom>
            <a:avLst/>
            <a:gdLst/>
            <a:ahLst/>
            <a:rect l="0" t="0" r="r" b="b"/>
            <a:pathLst>
              <a:path w="8309" h="27">
                <a:moveTo>
                  <a:pt x="0" y="0"/>
                </a:moveTo>
                <a:lnTo>
                  <a:pt x="8309" y="0"/>
                </a:lnTo>
                <a:lnTo>
                  <a:pt x="83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9086760" y="18572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24001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209760" y="2400120"/>
            <a:ext cx="2895840" cy="9720"/>
          </a:xfrm>
          <a:custGeom>
            <a:avLst/>
            <a:gdLst/>
            <a:ahLst/>
            <a:rect l="0" t="0" r="r" b="b"/>
            <a:pathLst>
              <a:path w="8044" h="27">
                <a:moveTo>
                  <a:pt x="0" y="0"/>
                </a:moveTo>
                <a:lnTo>
                  <a:pt x="8044" y="0"/>
                </a:lnTo>
                <a:lnTo>
                  <a:pt x="80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6105240" y="2400120"/>
            <a:ext cx="2991240" cy="9720"/>
          </a:xfrm>
          <a:custGeom>
            <a:avLst/>
            <a:gdLst/>
            <a:ahLst/>
            <a:rect l="0" t="0" r="r" b="b"/>
            <a:pathLst>
              <a:path w="8309" h="27">
                <a:moveTo>
                  <a:pt x="0" y="0"/>
                </a:moveTo>
                <a:lnTo>
                  <a:pt x="8309" y="0"/>
                </a:lnTo>
                <a:lnTo>
                  <a:pt x="83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2409480"/>
            <a:ext cx="9720" cy="1362600"/>
          </a:xfrm>
          <a:custGeom>
            <a:avLst/>
            <a:gdLst/>
            <a:ahLst/>
            <a:rect l="0" t="0" r="r" b="b"/>
            <a:pathLst>
              <a:path w="27" h="3785">
                <a:moveTo>
                  <a:pt x="0" y="0"/>
                </a:moveTo>
                <a:lnTo>
                  <a:pt x="27" y="0"/>
                </a:lnTo>
                <a:lnTo>
                  <a:pt x="27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3200040" y="2409480"/>
            <a:ext cx="10080" cy="1362600"/>
          </a:xfrm>
          <a:custGeom>
            <a:avLst/>
            <a:gdLst/>
            <a:ahLst/>
            <a:rect l="0" t="0" r="r" b="b"/>
            <a:pathLst>
              <a:path w="28" h="3785">
                <a:moveTo>
                  <a:pt x="0" y="0"/>
                </a:moveTo>
                <a:lnTo>
                  <a:pt x="28" y="0"/>
                </a:lnTo>
                <a:lnTo>
                  <a:pt x="28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6095880" y="2409480"/>
            <a:ext cx="9720" cy="1362600"/>
          </a:xfrm>
          <a:custGeom>
            <a:avLst/>
            <a:gdLst/>
            <a:ahLst/>
            <a:rect l="0" t="0" r="r" b="b"/>
            <a:pathLst>
              <a:path w="27" h="3785">
                <a:moveTo>
                  <a:pt x="0" y="0"/>
                </a:moveTo>
                <a:lnTo>
                  <a:pt x="27" y="0"/>
                </a:lnTo>
                <a:lnTo>
                  <a:pt x="27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086760" y="2409480"/>
            <a:ext cx="9720" cy="1362600"/>
          </a:xfrm>
          <a:custGeom>
            <a:avLst/>
            <a:gdLst/>
            <a:ahLst/>
            <a:rect l="0" t="0" r="r" b="b"/>
            <a:pathLst>
              <a:path w="27" h="3785">
                <a:moveTo>
                  <a:pt x="0" y="0"/>
                </a:moveTo>
                <a:lnTo>
                  <a:pt x="27" y="0"/>
                </a:lnTo>
                <a:lnTo>
                  <a:pt x="27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52400" y="377172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52400" y="376236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3200040" y="3771720"/>
            <a:ext cx="10080" cy="1371960"/>
          </a:xfrm>
          <a:custGeom>
            <a:avLst/>
            <a:gdLst/>
            <a:ahLst/>
            <a:rect l="0" t="0" r="r" b="b"/>
            <a:pathLst>
              <a:path w="28" h="3811">
                <a:moveTo>
                  <a:pt x="0" y="0"/>
                </a:moveTo>
                <a:lnTo>
                  <a:pt x="28" y="0"/>
                </a:lnTo>
                <a:lnTo>
                  <a:pt x="28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3209760" y="3762360"/>
            <a:ext cx="2895840" cy="9720"/>
          </a:xfrm>
          <a:custGeom>
            <a:avLst/>
            <a:gdLst/>
            <a:ahLst/>
            <a:rect l="0" t="0" r="r" b="b"/>
            <a:pathLst>
              <a:path w="8044" h="27">
                <a:moveTo>
                  <a:pt x="0" y="0"/>
                </a:moveTo>
                <a:lnTo>
                  <a:pt x="8044" y="0"/>
                </a:lnTo>
                <a:lnTo>
                  <a:pt x="80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6095880" y="377172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6105240" y="3762360"/>
            <a:ext cx="2991240" cy="9720"/>
          </a:xfrm>
          <a:custGeom>
            <a:avLst/>
            <a:gdLst/>
            <a:ahLst/>
            <a:rect l="0" t="0" r="r" b="b"/>
            <a:pathLst>
              <a:path w="8309" h="27">
                <a:moveTo>
                  <a:pt x="0" y="0"/>
                </a:moveTo>
                <a:lnTo>
                  <a:pt x="8309" y="0"/>
                </a:lnTo>
                <a:lnTo>
                  <a:pt x="83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086760" y="377172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513396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3209760" y="5133960"/>
            <a:ext cx="2895840" cy="9720"/>
          </a:xfrm>
          <a:custGeom>
            <a:avLst/>
            <a:gdLst/>
            <a:ahLst/>
            <a:rect l="0" t="0" r="r" b="b"/>
            <a:pathLst>
              <a:path w="8044" h="27">
                <a:moveTo>
                  <a:pt x="0" y="0"/>
                </a:moveTo>
                <a:lnTo>
                  <a:pt x="8044" y="0"/>
                </a:lnTo>
                <a:lnTo>
                  <a:pt x="80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6105240" y="5133960"/>
            <a:ext cx="2991240" cy="9720"/>
          </a:xfrm>
          <a:custGeom>
            <a:avLst/>
            <a:gdLst/>
            <a:ahLst/>
            <a:rect l="0" t="0" r="r" b="b"/>
            <a:pathLst>
              <a:path w="8309" h="27">
                <a:moveTo>
                  <a:pt x="0" y="0"/>
                </a:moveTo>
                <a:lnTo>
                  <a:pt x="8309" y="0"/>
                </a:lnTo>
                <a:lnTo>
                  <a:pt x="83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747720" y="1130760"/>
            <a:ext cx="8937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Dealing with Miscellaneous Tasks: Ideal vs Reality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3952440" y="194292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6851520" y="194292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880920" y="289548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3330000" y="2486160"/>
            <a:ext cx="2655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True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3330000" y="2895480"/>
            <a:ext cx="1207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Eliminate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3330000" y="3314520"/>
            <a:ext cx="1942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Not much exists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6232320" y="2685960"/>
            <a:ext cx="2727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6232320" y="3105000"/>
            <a:ext cx="2084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Needs attention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880920" y="426708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3330000" y="3848040"/>
            <a:ext cx="1704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3330000" y="4267080"/>
            <a:ext cx="1207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Eliminate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3330000" y="4676760"/>
            <a:ext cx="22381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Get criticized/ﬁred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6232320" y="4057560"/>
            <a:ext cx="2678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to Streamline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6232320" y="4467240"/>
            <a:ext cx="1169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Optimize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747720" y="5315040"/>
            <a:ext cx="7678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Reality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Elimination often leads to organizational pushback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47720" y="730440"/>
            <a:ext cx="43167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 - Deﬁnition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47720" y="1476360"/>
            <a:ext cx="10656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"A form of employment that is so completely pointless, unnecessary, or pernicious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1886040"/>
            <a:ext cx="97678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that even the employee cannot justify its existence", yet they feel obliged to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47720" y="2305080"/>
            <a:ext cx="2463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pretend otherwise.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1047600" y="3590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747720" y="2867040"/>
            <a:ext cx="4418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Five Categories (David Graeber):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3438360"/>
            <a:ext cx="101199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Flunkies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Workers who pretend their role is not as pointless as they know it to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300320" y="3848040"/>
            <a:ext cx="325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300320" y="4334040"/>
            <a:ext cx="6776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Goons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Roles that exist due to competitive dynamics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047600" y="5457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300320" y="4819680"/>
            <a:ext cx="6022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Duct Tapers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Fix problems that shouldn't exist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047600" y="593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5305320"/>
            <a:ext cx="74498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Box Tickers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Create illusion that something is being done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300320" y="5781600"/>
            <a:ext cx="7779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Taskmasters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Supervise people who don't need supervision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24858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3200040" y="2485800"/>
            <a:ext cx="4877280" cy="533880"/>
          </a:xfrm>
          <a:custGeom>
            <a:avLst/>
            <a:gdLst/>
            <a:ahLst/>
            <a:rect l="0" t="0" r="r" b="b"/>
            <a:pathLst>
              <a:path w="13548" h="1483">
                <a:moveTo>
                  <a:pt x="0" y="0"/>
                </a:moveTo>
                <a:lnTo>
                  <a:pt x="13548" y="0"/>
                </a:lnTo>
                <a:lnTo>
                  <a:pt x="1354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3019320"/>
            <a:ext cx="2448000" cy="543240"/>
          </a:xfrm>
          <a:custGeom>
            <a:avLst/>
            <a:gdLst/>
            <a:ahLst/>
            <a:rect l="0" t="0" r="r" b="b"/>
            <a:pathLst>
              <a:path w="6800" h="1509">
                <a:moveTo>
                  <a:pt x="0" y="0"/>
                </a:moveTo>
                <a:lnTo>
                  <a:pt x="6800" y="0"/>
                </a:lnTo>
                <a:lnTo>
                  <a:pt x="68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200040" y="3019320"/>
            <a:ext cx="4877280" cy="543240"/>
          </a:xfrm>
          <a:custGeom>
            <a:avLst/>
            <a:gdLst/>
            <a:ahLst/>
            <a:rect l="0" t="0" r="r" b="b"/>
            <a:pathLst>
              <a:path w="13548" h="1509">
                <a:moveTo>
                  <a:pt x="0" y="0"/>
                </a:moveTo>
                <a:lnTo>
                  <a:pt x="13548" y="0"/>
                </a:lnTo>
                <a:lnTo>
                  <a:pt x="135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52400" y="35622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3200040" y="3562200"/>
            <a:ext cx="4877280" cy="533880"/>
          </a:xfrm>
          <a:custGeom>
            <a:avLst/>
            <a:gdLst/>
            <a:ahLst/>
            <a:rect l="0" t="0" r="r" b="b"/>
            <a:pathLst>
              <a:path w="13548" h="1483">
                <a:moveTo>
                  <a:pt x="0" y="0"/>
                </a:moveTo>
                <a:lnTo>
                  <a:pt x="13548" y="0"/>
                </a:lnTo>
                <a:lnTo>
                  <a:pt x="1354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52400" y="24764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52400" y="24764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320004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3209760" y="2476440"/>
            <a:ext cx="4877280" cy="9720"/>
          </a:xfrm>
          <a:custGeom>
            <a:avLst/>
            <a:gdLst/>
            <a:ahLst/>
            <a:rect l="0" t="0" r="r" b="b"/>
            <a:pathLst>
              <a:path w="13548" h="27">
                <a:moveTo>
                  <a:pt x="0" y="0"/>
                </a:moveTo>
                <a:lnTo>
                  <a:pt x="13548" y="0"/>
                </a:lnTo>
                <a:lnTo>
                  <a:pt x="135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07696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52400" y="30193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3209760" y="3019320"/>
            <a:ext cx="4877280" cy="9720"/>
          </a:xfrm>
          <a:custGeom>
            <a:avLst/>
            <a:gdLst/>
            <a:ahLst/>
            <a:rect l="0" t="0" r="r" b="b"/>
            <a:pathLst>
              <a:path w="13548" h="27">
                <a:moveTo>
                  <a:pt x="0" y="0"/>
                </a:moveTo>
                <a:lnTo>
                  <a:pt x="13548" y="0"/>
                </a:lnTo>
                <a:lnTo>
                  <a:pt x="135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52400" y="3028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320004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07696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752400" y="3562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752400" y="355248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320004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3209760" y="3552480"/>
            <a:ext cx="4877280" cy="10080"/>
          </a:xfrm>
          <a:custGeom>
            <a:avLst/>
            <a:gdLst/>
            <a:ahLst/>
            <a:rect l="0" t="0" r="r" b="b"/>
            <a:pathLst>
              <a:path w="13548" h="28">
                <a:moveTo>
                  <a:pt x="0" y="0"/>
                </a:moveTo>
                <a:lnTo>
                  <a:pt x="13548" y="0"/>
                </a:lnTo>
                <a:lnTo>
                  <a:pt x="135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807696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52400" y="40957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3209760" y="4095720"/>
            <a:ext cx="4877280" cy="9720"/>
          </a:xfrm>
          <a:custGeom>
            <a:avLst/>
            <a:gdLst/>
            <a:ahLst/>
            <a:rect l="0" t="0" r="r" b="b"/>
            <a:pathLst>
              <a:path w="13548" h="27">
                <a:moveTo>
                  <a:pt x="0" y="0"/>
                </a:moveTo>
                <a:lnTo>
                  <a:pt x="13548" y="0"/>
                </a:lnTo>
                <a:lnTo>
                  <a:pt x="135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747720" y="1749600"/>
            <a:ext cx="822420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Gentle Approach to False Miscellaneous Tasks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4893120" y="256212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880920" y="310500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3330000" y="3105000"/>
            <a:ext cx="2727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880920" y="363852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3330000" y="3638520"/>
            <a:ext cx="4627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That Should Be Streamlined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7720" y="4276800"/>
            <a:ext cx="10478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Strategy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Gradually increase evaluation/recognition of valuable but undervalued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4686120"/>
            <a:ext cx="646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52400" y="1752480"/>
            <a:ext cx="2448000" cy="543240"/>
          </a:xfrm>
          <a:custGeom>
            <a:avLst/>
            <a:gdLst/>
            <a:ahLst/>
            <a:rect l="0" t="0" r="r" b="b"/>
            <a:pathLst>
              <a:path w="6800" h="1509">
                <a:moveTo>
                  <a:pt x="0" y="0"/>
                </a:moveTo>
                <a:lnTo>
                  <a:pt x="6800" y="0"/>
                </a:lnTo>
                <a:lnTo>
                  <a:pt x="68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200040" y="1752480"/>
            <a:ext cx="2905560" cy="543240"/>
          </a:xfrm>
          <a:custGeom>
            <a:avLst/>
            <a:gdLst/>
            <a:ahLst/>
            <a:rect l="0" t="0" r="r" b="b"/>
            <a:pathLst>
              <a:path w="8071" h="1509">
                <a:moveTo>
                  <a:pt x="0" y="0"/>
                </a:moveTo>
                <a:lnTo>
                  <a:pt x="8071" y="0"/>
                </a:lnTo>
                <a:lnTo>
                  <a:pt x="807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6105240" y="1752480"/>
            <a:ext cx="2991240" cy="543240"/>
          </a:xfrm>
          <a:custGeom>
            <a:avLst/>
            <a:gdLst/>
            <a:ahLst/>
            <a:rect l="0" t="0" r="r" b="b"/>
            <a:pathLst>
              <a:path w="8309" h="1509">
                <a:moveTo>
                  <a:pt x="0" y="0"/>
                </a:moveTo>
                <a:lnTo>
                  <a:pt x="8309" y="0"/>
                </a:lnTo>
                <a:lnTo>
                  <a:pt x="83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52400" y="2295360"/>
            <a:ext cx="2448000" cy="952920"/>
          </a:xfrm>
          <a:custGeom>
            <a:avLst/>
            <a:gdLst/>
            <a:ahLst/>
            <a:rect l="0" t="0" r="r" b="b"/>
            <a:pathLst>
              <a:path w="6800" h="2647">
                <a:moveTo>
                  <a:pt x="0" y="0"/>
                </a:moveTo>
                <a:lnTo>
                  <a:pt x="6800" y="0"/>
                </a:lnTo>
                <a:lnTo>
                  <a:pt x="680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3200040" y="2295360"/>
            <a:ext cx="2905560" cy="952920"/>
          </a:xfrm>
          <a:custGeom>
            <a:avLst/>
            <a:gdLst/>
            <a:ahLst/>
            <a:rect l="0" t="0" r="r" b="b"/>
            <a:pathLst>
              <a:path w="8071" h="2647">
                <a:moveTo>
                  <a:pt x="0" y="0"/>
                </a:moveTo>
                <a:lnTo>
                  <a:pt x="8071" y="0"/>
                </a:lnTo>
                <a:lnTo>
                  <a:pt x="807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6105240" y="2295360"/>
            <a:ext cx="2991240" cy="952920"/>
          </a:xfrm>
          <a:custGeom>
            <a:avLst/>
            <a:gdLst/>
            <a:ahLst/>
            <a:rect l="0" t="0" r="r" b="b"/>
            <a:pathLst>
              <a:path w="8309" h="2647">
                <a:moveTo>
                  <a:pt x="0" y="0"/>
                </a:moveTo>
                <a:lnTo>
                  <a:pt x="8309" y="0"/>
                </a:lnTo>
                <a:lnTo>
                  <a:pt x="8309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752400" y="3247920"/>
            <a:ext cx="2448000" cy="952920"/>
          </a:xfrm>
          <a:custGeom>
            <a:avLst/>
            <a:gdLst/>
            <a:ahLst/>
            <a:rect l="0" t="0" r="r" b="b"/>
            <a:pathLst>
              <a:path w="6800" h="2647">
                <a:moveTo>
                  <a:pt x="0" y="0"/>
                </a:moveTo>
                <a:lnTo>
                  <a:pt x="6800" y="0"/>
                </a:lnTo>
                <a:lnTo>
                  <a:pt x="680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200040" y="3247920"/>
            <a:ext cx="2905560" cy="952920"/>
          </a:xfrm>
          <a:custGeom>
            <a:avLst/>
            <a:gdLst/>
            <a:ahLst/>
            <a:rect l="0" t="0" r="r" b="b"/>
            <a:pathLst>
              <a:path w="8071" h="2647">
                <a:moveTo>
                  <a:pt x="0" y="0"/>
                </a:moveTo>
                <a:lnTo>
                  <a:pt x="8071" y="0"/>
                </a:lnTo>
                <a:lnTo>
                  <a:pt x="807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6105240" y="3247920"/>
            <a:ext cx="2991240" cy="952920"/>
          </a:xfrm>
          <a:custGeom>
            <a:avLst/>
            <a:gdLst/>
            <a:ahLst/>
            <a:rect l="0" t="0" r="r" b="b"/>
            <a:pathLst>
              <a:path w="8309" h="2647">
                <a:moveTo>
                  <a:pt x="0" y="0"/>
                </a:moveTo>
                <a:lnTo>
                  <a:pt x="8309" y="0"/>
                </a:lnTo>
                <a:lnTo>
                  <a:pt x="8309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752400" y="1752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752400" y="175248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3200040" y="1752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3209760" y="1752480"/>
            <a:ext cx="2895840" cy="9720"/>
          </a:xfrm>
          <a:custGeom>
            <a:avLst/>
            <a:gdLst/>
            <a:ahLst/>
            <a:rect l="0" t="0" r="r" b="b"/>
            <a:pathLst>
              <a:path w="8044" h="27">
                <a:moveTo>
                  <a:pt x="0" y="0"/>
                </a:moveTo>
                <a:lnTo>
                  <a:pt x="8044" y="0"/>
                </a:lnTo>
                <a:lnTo>
                  <a:pt x="80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6095880" y="1752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6105240" y="1752480"/>
            <a:ext cx="2991240" cy="9720"/>
          </a:xfrm>
          <a:custGeom>
            <a:avLst/>
            <a:gdLst/>
            <a:ahLst/>
            <a:rect l="0" t="0" r="r" b="b"/>
            <a:pathLst>
              <a:path w="8309" h="27">
                <a:moveTo>
                  <a:pt x="0" y="0"/>
                </a:moveTo>
                <a:lnTo>
                  <a:pt x="8309" y="0"/>
                </a:lnTo>
                <a:lnTo>
                  <a:pt x="83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9086760" y="1752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52400" y="228564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3209760" y="2285640"/>
            <a:ext cx="2895840" cy="10080"/>
          </a:xfrm>
          <a:custGeom>
            <a:avLst/>
            <a:gdLst/>
            <a:ahLst/>
            <a:rect l="0" t="0" r="r" b="b"/>
            <a:pathLst>
              <a:path w="8044" h="28">
                <a:moveTo>
                  <a:pt x="0" y="0"/>
                </a:moveTo>
                <a:lnTo>
                  <a:pt x="8044" y="0"/>
                </a:lnTo>
                <a:lnTo>
                  <a:pt x="804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6105240" y="2285640"/>
            <a:ext cx="2991240" cy="10080"/>
          </a:xfrm>
          <a:custGeom>
            <a:avLst/>
            <a:gdLst/>
            <a:ahLst/>
            <a:rect l="0" t="0" r="r" b="b"/>
            <a:pathLst>
              <a:path w="8309" h="28">
                <a:moveTo>
                  <a:pt x="0" y="0"/>
                </a:moveTo>
                <a:lnTo>
                  <a:pt x="8309" y="0"/>
                </a:lnTo>
                <a:lnTo>
                  <a:pt x="83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22953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3200040" y="22953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6095880" y="22953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9086760" y="22953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52400" y="324792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323820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3200040" y="324792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3209760" y="3238200"/>
            <a:ext cx="2895840" cy="10080"/>
          </a:xfrm>
          <a:custGeom>
            <a:avLst/>
            <a:gdLst/>
            <a:ahLst/>
            <a:rect l="0" t="0" r="r" b="b"/>
            <a:pathLst>
              <a:path w="8044" h="28">
                <a:moveTo>
                  <a:pt x="0" y="0"/>
                </a:moveTo>
                <a:lnTo>
                  <a:pt x="8044" y="0"/>
                </a:lnTo>
                <a:lnTo>
                  <a:pt x="804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6095880" y="324792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6105240" y="3238200"/>
            <a:ext cx="2991240" cy="10080"/>
          </a:xfrm>
          <a:custGeom>
            <a:avLst/>
            <a:gdLst/>
            <a:ahLst/>
            <a:rect l="0" t="0" r="r" b="b"/>
            <a:pathLst>
              <a:path w="8309" h="28">
                <a:moveTo>
                  <a:pt x="0" y="0"/>
                </a:moveTo>
                <a:lnTo>
                  <a:pt x="8309" y="0"/>
                </a:lnTo>
                <a:lnTo>
                  <a:pt x="83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9086760" y="324792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52400" y="419076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3209760" y="4190760"/>
            <a:ext cx="2895840" cy="10080"/>
          </a:xfrm>
          <a:custGeom>
            <a:avLst/>
            <a:gdLst/>
            <a:ahLst/>
            <a:rect l="0" t="0" r="r" b="b"/>
            <a:pathLst>
              <a:path w="8044" h="28">
                <a:moveTo>
                  <a:pt x="0" y="0"/>
                </a:moveTo>
                <a:lnTo>
                  <a:pt x="8044" y="0"/>
                </a:lnTo>
                <a:lnTo>
                  <a:pt x="804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6105240" y="4190760"/>
            <a:ext cx="2991240" cy="10080"/>
          </a:xfrm>
          <a:custGeom>
            <a:avLst/>
            <a:gdLst/>
            <a:ahLst/>
            <a:rect l="0" t="0" r="r" b="b"/>
            <a:pathLst>
              <a:path w="8309" h="28">
                <a:moveTo>
                  <a:pt x="0" y="0"/>
                </a:moveTo>
                <a:lnTo>
                  <a:pt x="8309" y="0"/>
                </a:lnTo>
                <a:lnTo>
                  <a:pt x="83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747720" y="1016280"/>
            <a:ext cx="446004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Task Hacking Philosophy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3952440" y="183816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6851520" y="183816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880920" y="258120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3330000" y="2371680"/>
            <a:ext cx="2655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True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3330000" y="2790720"/>
            <a:ext cx="1207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Eliminate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6232320" y="2581200"/>
            <a:ext cx="2727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880920" y="353376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3330000" y="3324240"/>
            <a:ext cx="1704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3330000" y="3743280"/>
            <a:ext cx="1207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Eliminate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6232320" y="3533760"/>
            <a:ext cx="2678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to Streamline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047600" y="5095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747720" y="4371840"/>
            <a:ext cx="11941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Hackers: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1047600" y="5572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300320" y="4943520"/>
            <a:ext cx="2615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Don't play the game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300320" y="5419800"/>
            <a:ext cx="19666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Break the rules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747720" y="1302120"/>
            <a:ext cx="531180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Task Hacking: Reality vs Ideal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747720" y="2057400"/>
            <a:ext cx="10383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Challenge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Individual members lack authority to eliminate or change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747720" y="2467080"/>
            <a:ext cx="10018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of 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747720" y="3038400"/>
            <a:ext cx="2687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Hacking Strategies: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300320" y="3600360"/>
            <a:ext cx="5897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Don't play the game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Leave the organization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1300320" y="4086360"/>
            <a:ext cx="4508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Break the rules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Simply don't do it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1300320" y="4572000"/>
            <a:ext cx="677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Change the rules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Gain authority to modify systems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747720" y="5133960"/>
            <a:ext cx="63403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Reality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Senior leadership must change the rules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47720" y="787680"/>
            <a:ext cx="97923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Eﬃcient Handling of Work That Should Be Streamlined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1047600" y="2257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747720" y="1533600"/>
            <a:ext cx="5130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Reverse Engineering from Outcomes: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300320" y="2104920"/>
            <a:ext cx="5095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How can patients be discharged faster?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300320" y="2590920"/>
            <a:ext cx="7904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What's needed for this disability assessment to be approved?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300320" y="3067200"/>
            <a:ext cx="4993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What's required for paper publication?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300320" y="3552840"/>
            <a:ext cx="7454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How can research be implemented in real-world practice?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1047600" y="4838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747720" y="4124160"/>
            <a:ext cx="3754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Leverage Others and Tools: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1047600" y="5324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1300320" y="4686120"/>
            <a:ext cx="5311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Generative AI, medical clerks, secretaries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1047600" y="581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300320" y="5172120"/>
            <a:ext cx="4327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On-call scheduling system: GauDi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300320" y="5657760"/>
            <a:ext cx="3530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Task management systems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747720" y="1149480"/>
            <a:ext cx="60555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On-Call Scheduling System: GauDi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047600" y="2619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7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7"/>
                  <a:pt x="51" y="238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747720" y="1895400"/>
            <a:ext cx="1287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Features: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300320" y="2467080"/>
            <a:ext cx="9729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Easy Schedule Management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Preference surveys and changes handled in-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1047600" y="3514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300320" y="2876400"/>
            <a:ext cx="494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300320" y="3362400"/>
            <a:ext cx="7779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Mobile/PC Access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Individual notiﬁcations and easy viewing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300320" y="3848040"/>
            <a:ext cx="5605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Excel Export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Printing capabilities available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300320" y="4324320"/>
            <a:ext cx="7794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Automated Reminders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Prevents "oops, I forgot" situations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047600" y="5448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300320" y="4809960"/>
            <a:ext cx="9567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Auto-Communication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Automatic notiﬁcations to ward managers and HR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300320" y="5295960"/>
            <a:ext cx="66286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Smart Allocation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Automated schedule generation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747720" y="1835280"/>
            <a:ext cx="401508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Task Shooting Method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747720" y="2590920"/>
            <a:ext cx="4272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Beyond Traditional To-Do Lists: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300320" y="3152880"/>
            <a:ext cx="3934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Time-based task management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1300320" y="3638520"/>
            <a:ext cx="3409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Focus on execution timing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300320" y="4124160"/>
            <a:ext cx="5180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Systematic approach to task completion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300320" y="4600440"/>
            <a:ext cx="44143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Integration with calendar systems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747720" y="1702080"/>
            <a:ext cx="385488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Take Home Messages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996120" y="2457360"/>
            <a:ext cx="91036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Don't eﬃciently handle tasks that should remain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996120" y="2943360"/>
            <a:ext cx="8631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2.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Excessive busyness increases subjective miscellaneous 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996120" y="3419640"/>
            <a:ext cx="9917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3.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Senior leadership has the power to eliminate or reduce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300320" y="3838680"/>
            <a:ext cx="732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996120" y="4324320"/>
            <a:ext cx="9675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4. </a:t>
            </a:r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that should be streamlined requires reverse engineering from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300320" y="4734000"/>
            <a:ext cx="2451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desired outcomes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1216440"/>
            <a:ext cx="53391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Conﬂict of Interest Disclosure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2685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1962000"/>
            <a:ext cx="1699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Ryuhei Song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2533680"/>
            <a:ext cx="6849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Receives salary and stock options from CureApp, Inc.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019320"/>
            <a:ext cx="8966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Holds or has applied for patents: JP2022049590A, US20220084673A1,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4066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429000"/>
            <a:ext cx="6128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JP2022178215A, JP2022070086, JP2023074128A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3914640"/>
            <a:ext cx="100393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Receives research grants from Sake Science Foundation and Okamoto Mental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4324320"/>
            <a:ext cx="37299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Health Memorial Foundation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4809960"/>
            <a:ext cx="9914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Receives lecture fees from Otsuka Pharmaceutical, Nippon Shinyaku, Takeda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5229360"/>
            <a:ext cx="5159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Pharmaceutical, and Sumitomo Pharma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747720" y="1797480"/>
            <a:ext cx="417204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Questions &amp; Discussion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747720" y="2543040"/>
            <a:ext cx="29116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Contact Information: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1300320" y="3114720"/>
            <a:ext cx="2894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Ryuhei Song, MD, PhD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300320" y="3591000"/>
            <a:ext cx="4705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Okayama Psychiatric Medical Center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1300320" y="4076640"/>
            <a:ext cx="1747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CureApp, Inc.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747720" y="4648320"/>
            <a:ext cx="3796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Thank you for your attention!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1425960"/>
            <a:ext cx="33231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Abstract Overview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2181240"/>
            <a:ext cx="9743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Preface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Not particularly busy, eﬃciency isn't great, minimal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47600" y="3228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0320" y="2590920"/>
            <a:ext cx="668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3714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3076560"/>
            <a:ext cx="80168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About Miscellaneous Tasks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4-category classiﬁcation of work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3562200"/>
            <a:ext cx="9108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Impact of Being Too Busy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Misclassiﬁcation of tasks as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4048200"/>
            <a:ext cx="7990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What is a Hack?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Not playing the game, breaking rules to win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4524480"/>
            <a:ext cx="90622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Key Principle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Don't eﬃciently handle tasks that should be eliminated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5010120"/>
            <a:ext cx="7806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Focus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Eﬃciently handle work you want to do and should do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47720" y="730440"/>
            <a:ext cx="58665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Current Work Distribution (2025)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1476360"/>
            <a:ext cx="3132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Activities: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2038320"/>
            <a:ext cx="90428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Clinical Practice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1 day/week - Addiction outpatient clinic at Okayama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2457360"/>
            <a:ext cx="3407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Psychiatric Medical Center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2943360"/>
            <a:ext cx="94845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Digital Therapeutics Development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CureApp Inc., 4 days/week, minimal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352680"/>
            <a:ext cx="1162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overtime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3838680"/>
            <a:ext cx="3123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Research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In spare time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4324320"/>
            <a:ext cx="98978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Graduate Studies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Kyoto University Graduate School of Letters, Department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4734000"/>
            <a:ext cx="81342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of Ethics (Master's Program), 3 classes + additional coursework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047600" y="6019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720" y="5305320"/>
            <a:ext cx="2957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Previous State (2018):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5867280"/>
            <a:ext cx="93643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Full-time clinical work with overtime, on-call duties, ward responsibilities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730440"/>
            <a:ext cx="986544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Current Status: Not Busy, Ineﬃcient, But Not Suﬀering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1178280"/>
            <a:ext cx="461700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from Miscellaneous Tasks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2647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1924200"/>
            <a:ext cx="3007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Not Particularly Busy: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2495520"/>
            <a:ext cx="66391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Clinical work limited to 1 day/week outpatient clinic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3609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2971800"/>
            <a:ext cx="77364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Collaborative work with team members including assistants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457440"/>
            <a:ext cx="3603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Learned to decline requests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4743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7720" y="4029120"/>
            <a:ext cx="1518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Ineﬃcient: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5229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4591080"/>
            <a:ext cx="55756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This presentation took ~8 hours to prepare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5714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5076720"/>
            <a:ext cx="8561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Writing speed: Japanese 1000 chars/hour, English 250 words/hour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5562720"/>
            <a:ext cx="6534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Procrastination issues, need rewards to start 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684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6124680"/>
            <a:ext cx="55558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Not Suﬀering from Miscellaneous Tasks: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300320" y="6696000"/>
            <a:ext cx="3826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Reasons to be explained later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47720" y="1026000"/>
            <a:ext cx="68007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Communication Strategy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47720" y="1781280"/>
            <a:ext cx="3070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Active Self-Promotion: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0320" y="2343240"/>
            <a:ext cx="69303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Strategic use of social media for professional visibility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2828880"/>
            <a:ext cx="73188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Media appearances facilitated by institutional aﬃliations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3314520"/>
            <a:ext cx="8420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Enjoy academic writing (publication game has addictive qualities)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3876840"/>
            <a:ext cx="4892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AI Integration in Academic Writing: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5076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4448160"/>
            <a:ext cx="47876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Selective use of AI tools for eﬃciency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5562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4924440"/>
            <a:ext cx="66909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Focus on outcome-driven preparation and planning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5410080"/>
            <a:ext cx="56624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Strategic approach rather than dependency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1349640"/>
            <a:ext cx="555408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What are Miscellaneous Tasks?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47720" y="2095560"/>
            <a:ext cx="14590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Deﬁnition: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2514600"/>
            <a:ext cx="4165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Various small, fragmented tasks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800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3076560"/>
            <a:ext cx="21481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Characteristics: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3648240"/>
            <a:ext cx="24559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Trivial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= 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4124160"/>
            <a:ext cx="5331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Unnamed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= Not recognized or evaluated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5248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4610160"/>
            <a:ext cx="57463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Unmanaged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= Not systematically controlled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5095800"/>
            <a:ext cx="4268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Proliferative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= Tends to multiply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24858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3200040" y="248580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5943240" y="248580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3019320"/>
            <a:ext cx="2448000" cy="543240"/>
          </a:xfrm>
          <a:custGeom>
            <a:avLst/>
            <a:gdLst/>
            <a:ahLst/>
            <a:rect l="0" t="0" r="r" b="b"/>
            <a:pathLst>
              <a:path w="6800" h="1509">
                <a:moveTo>
                  <a:pt x="0" y="0"/>
                </a:moveTo>
                <a:lnTo>
                  <a:pt x="6800" y="0"/>
                </a:lnTo>
                <a:lnTo>
                  <a:pt x="68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3200040" y="3019320"/>
            <a:ext cx="2743560" cy="543240"/>
          </a:xfrm>
          <a:custGeom>
            <a:avLst/>
            <a:gdLst/>
            <a:ahLst/>
            <a:rect l="0" t="0" r="r" b="b"/>
            <a:pathLst>
              <a:path w="7621" h="1509">
                <a:moveTo>
                  <a:pt x="0" y="0"/>
                </a:moveTo>
                <a:lnTo>
                  <a:pt x="7621" y="0"/>
                </a:lnTo>
                <a:lnTo>
                  <a:pt x="76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5943240" y="3019320"/>
            <a:ext cx="4610520" cy="543240"/>
          </a:xfrm>
          <a:custGeom>
            <a:avLst/>
            <a:gdLst/>
            <a:ahLst/>
            <a:rect l="0" t="0" r="r" b="b"/>
            <a:pathLst>
              <a:path w="12807" h="1509">
                <a:moveTo>
                  <a:pt x="0" y="0"/>
                </a:moveTo>
                <a:lnTo>
                  <a:pt x="12807" y="0"/>
                </a:lnTo>
                <a:lnTo>
                  <a:pt x="1280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356220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3200040" y="356220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5943240" y="356220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24764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52400" y="24764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320004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3209760" y="247644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594324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5952960" y="247644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553400" y="24764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30193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3209760" y="30193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5952960" y="301932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3028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320004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594324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553400" y="3028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752400" y="3562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752400" y="3552480"/>
            <a:ext cx="2457720" cy="10080"/>
          </a:xfrm>
          <a:custGeom>
            <a:avLst/>
            <a:gdLst/>
            <a:ahLst/>
            <a:rect l="0" t="0" r="r" b="b"/>
            <a:pathLst>
              <a:path w="6827" h="28">
                <a:moveTo>
                  <a:pt x="0" y="0"/>
                </a:moveTo>
                <a:lnTo>
                  <a:pt x="6827" y="0"/>
                </a:lnTo>
                <a:lnTo>
                  <a:pt x="682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320004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3209760" y="355248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594324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5952960" y="3552480"/>
            <a:ext cx="4610520" cy="10080"/>
          </a:xfrm>
          <a:custGeom>
            <a:avLst/>
            <a:gdLst/>
            <a:ahLst/>
            <a:rect l="0" t="0" r="r" b="b"/>
            <a:pathLst>
              <a:path w="12807" h="28">
                <a:moveTo>
                  <a:pt x="0" y="0"/>
                </a:moveTo>
                <a:lnTo>
                  <a:pt x="12807" y="0"/>
                </a:lnTo>
                <a:lnTo>
                  <a:pt x="1280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553400" y="3562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52400" y="409572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3209760" y="40957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5952960" y="409572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1749600"/>
            <a:ext cx="610596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Four-Category Work Classiﬁcation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874320" y="256212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504560" y="256212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880920" y="310500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3330000" y="3105000"/>
            <a:ext cx="2504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True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6076080" y="3105000"/>
            <a:ext cx="2568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880920" y="363852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3330000" y="3638520"/>
            <a:ext cx="1584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6076080" y="3638520"/>
            <a:ext cx="4359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That Should Be Streamlined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4276800"/>
            <a:ext cx="1640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Key Insight: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47720" y="4686120"/>
            <a:ext cx="8312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Miscellaneous tasks become preserved when handled eﬃciently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269532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3200040" y="269532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943240" y="269532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3228840"/>
            <a:ext cx="2448000" cy="543240"/>
          </a:xfrm>
          <a:custGeom>
            <a:avLst/>
            <a:gdLst/>
            <a:ahLst/>
            <a:rect l="0" t="0" r="r" b="b"/>
            <a:pathLst>
              <a:path w="6800" h="1509">
                <a:moveTo>
                  <a:pt x="0" y="0"/>
                </a:moveTo>
                <a:lnTo>
                  <a:pt x="6800" y="0"/>
                </a:lnTo>
                <a:lnTo>
                  <a:pt x="68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3200040" y="3228840"/>
            <a:ext cx="2743560" cy="543240"/>
          </a:xfrm>
          <a:custGeom>
            <a:avLst/>
            <a:gdLst/>
            <a:ahLst/>
            <a:rect l="0" t="0" r="r" b="b"/>
            <a:pathLst>
              <a:path w="7621" h="1509">
                <a:moveTo>
                  <a:pt x="0" y="0"/>
                </a:moveTo>
                <a:lnTo>
                  <a:pt x="7621" y="0"/>
                </a:lnTo>
                <a:lnTo>
                  <a:pt x="76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943240" y="3228840"/>
            <a:ext cx="4610520" cy="543240"/>
          </a:xfrm>
          <a:custGeom>
            <a:avLst/>
            <a:gdLst/>
            <a:ahLst/>
            <a:rect l="0" t="0" r="r" b="b"/>
            <a:pathLst>
              <a:path w="12807" h="1509">
                <a:moveTo>
                  <a:pt x="0" y="0"/>
                </a:moveTo>
                <a:lnTo>
                  <a:pt x="12807" y="0"/>
                </a:lnTo>
                <a:lnTo>
                  <a:pt x="1280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52400" y="3771720"/>
            <a:ext cx="2448000" cy="533880"/>
          </a:xfrm>
          <a:custGeom>
            <a:avLst/>
            <a:gdLst/>
            <a:ahLst/>
            <a:rect l="0" t="0" r="r" b="b"/>
            <a:pathLst>
              <a:path w="6800" h="1483">
                <a:moveTo>
                  <a:pt x="0" y="0"/>
                </a:moveTo>
                <a:lnTo>
                  <a:pt x="6800" y="0"/>
                </a:lnTo>
                <a:lnTo>
                  <a:pt x="68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3200040" y="3771720"/>
            <a:ext cx="2743560" cy="533880"/>
          </a:xfrm>
          <a:custGeom>
            <a:avLst/>
            <a:gdLst/>
            <a:ahLst/>
            <a:rect l="0" t="0" r="r" b="b"/>
            <a:pathLst>
              <a:path w="7621" h="1483">
                <a:moveTo>
                  <a:pt x="0" y="0"/>
                </a:moveTo>
                <a:lnTo>
                  <a:pt x="7621" y="0"/>
                </a:lnTo>
                <a:lnTo>
                  <a:pt x="76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5943240" y="3771720"/>
            <a:ext cx="4610520" cy="533880"/>
          </a:xfrm>
          <a:custGeom>
            <a:avLst/>
            <a:gdLst/>
            <a:ahLst/>
            <a:rect l="0" t="0" r="r" b="b"/>
            <a:pathLst>
              <a:path w="12807" h="1483">
                <a:moveTo>
                  <a:pt x="0" y="0"/>
                </a:moveTo>
                <a:lnTo>
                  <a:pt x="12807" y="0"/>
                </a:lnTo>
                <a:lnTo>
                  <a:pt x="1280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26859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268596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3200040" y="26859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3209760" y="268596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5943240" y="26859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5952960" y="268596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553400" y="26859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32288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3209760" y="322884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5952960" y="322884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32382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3200040" y="32382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5943240" y="32382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553400" y="32382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37717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52400" y="376236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3200040" y="37717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3209760" y="376236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5943240" y="37717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5952960" y="376236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553400" y="37717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52400" y="4305240"/>
            <a:ext cx="2457720" cy="9720"/>
          </a:xfrm>
          <a:custGeom>
            <a:avLst/>
            <a:gdLst/>
            <a:ahLst/>
            <a:rect l="0" t="0" r="r" b="b"/>
            <a:pathLst>
              <a:path w="6827" h="27">
                <a:moveTo>
                  <a:pt x="0" y="0"/>
                </a:moveTo>
                <a:lnTo>
                  <a:pt x="6827" y="0"/>
                </a:lnTo>
                <a:lnTo>
                  <a:pt x="682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3209760" y="430524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5952960" y="4305240"/>
            <a:ext cx="4610520" cy="9720"/>
          </a:xfrm>
          <a:custGeom>
            <a:avLst/>
            <a:gdLst/>
            <a:ahLst/>
            <a:rect l="0" t="0" r="r" b="b"/>
            <a:pathLst>
              <a:path w="12807" h="27">
                <a:moveTo>
                  <a:pt x="0" y="0"/>
                </a:moveTo>
                <a:lnTo>
                  <a:pt x="12807" y="0"/>
                </a:lnTo>
                <a:lnTo>
                  <a:pt x="1280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7720" y="1959120"/>
            <a:ext cx="8166240" cy="4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Evaluation = Resource Allocation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3874320" y="277164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504560" y="2771640"/>
            <a:ext cx="1497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Value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880920" y="3314520"/>
            <a:ext cx="20991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Low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3330000" y="3314520"/>
            <a:ext cx="25045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True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6076080" y="3314520"/>
            <a:ext cx="25686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False Miscellaneous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880920" y="3848040"/>
            <a:ext cx="218772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High Evaluation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3330000" y="3848040"/>
            <a:ext cx="158400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Bullshit Jobs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6076080" y="3848040"/>
            <a:ext cx="435924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 That Should Be Streamlined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4486320"/>
            <a:ext cx="942048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evaluation is measured by ﬁnancial resources allocated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