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71" r:id="rId5"/>
    <p:sldId id="260" r:id="rId6"/>
    <p:sldId id="272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AF6CA38-5197-4679-B6E1-CFA868A98CE5}">
          <p14:sldIdLst>
            <p14:sldId id="256"/>
            <p14:sldId id="257"/>
            <p14:sldId id="271"/>
            <p14:sldId id="260"/>
            <p14:sldId id="27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70" y="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3F1E29-BF4F-0518-911C-DD740569FA4C}"/>
              </a:ext>
            </a:extLst>
          </p:cNvPr>
          <p:cNvSpPr/>
          <p:nvPr userDrawn="1"/>
        </p:nvSpPr>
        <p:spPr>
          <a:xfrm>
            <a:off x="0" y="-31425"/>
            <a:ext cx="12192000" cy="3952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3FCC930-984F-4326-6FB9-D3068B6E5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418BC3-4CDE-DB2F-3018-455FDC173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707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6D76C5-633B-9BA4-A433-A6DEC1C0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896F-949E-4332-A3A5-C64EB980D8A1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6BDB0-1FD5-F4C9-31E3-49B624AC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7FD39D-5186-0847-12F4-B5FE62EC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AA79-2BCF-403D-AF2F-A61DF7E20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54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トピックセンテン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474E3-AF27-34FC-35E5-4A584F1B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44222AC-3DB8-B799-0C93-67C65FE7C0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72112"/>
            <a:ext cx="10515600" cy="94187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kumimoji="1" lang="ja-JP" altLang="en-US" dirty="0"/>
              <a:t>トピックセンテンス</a:t>
            </a:r>
            <a:r>
              <a:rPr kumimoji="1" lang="en-US" altLang="ja-JP" dirty="0"/>
              <a:t>(</a:t>
            </a:r>
            <a:r>
              <a:rPr kumimoji="1" lang="ja-JP" altLang="en-US" dirty="0"/>
              <a:t>最大２行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7E4107D5-89D6-9C1B-029B-65C8F1185F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599938"/>
            <a:ext cx="10515600" cy="4017677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645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貼り付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474E3-AF27-34FC-35E5-4A584F1B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37BAF1-7D13-9AE6-3F9C-5BA03BB2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4" y="1272619"/>
            <a:ext cx="10515600" cy="490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4378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トピック＆ボトムセンテン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474E3-AF27-34FC-35E5-4A584F1B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44222AC-3DB8-B799-0C93-67C65FE7C0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72112"/>
            <a:ext cx="10515600" cy="94187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kumimoji="1" lang="ja-JP" altLang="en-US" dirty="0"/>
              <a:t>トピックセンテンス</a:t>
            </a:r>
            <a:r>
              <a:rPr kumimoji="1" lang="en-US" altLang="ja-JP" dirty="0"/>
              <a:t>(</a:t>
            </a:r>
            <a:r>
              <a:rPr kumimoji="1" lang="ja-JP" altLang="en-US" dirty="0"/>
              <a:t>最大２行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7E4107D5-89D6-9C1B-029B-65C8F1185F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599939"/>
            <a:ext cx="10515600" cy="3166379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テキスト プレースホルダー 6">
            <a:extLst>
              <a:ext uri="{FF2B5EF4-FFF2-40B4-BE49-F238E27FC236}">
                <a16:creationId xmlns:a16="http://schemas.microsoft.com/office/drawing/2014/main" id="{EA80E03B-FAE0-210D-D27A-61EDC84C14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6052272"/>
            <a:ext cx="10515600" cy="5767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kumimoji="1" lang="ja-JP" altLang="en-US" dirty="0"/>
              <a:t>ボトムセンテンス</a:t>
            </a:r>
          </a:p>
        </p:txBody>
      </p:sp>
    </p:spTree>
    <p:extLst>
      <p:ext uri="{BB962C8B-B14F-4D97-AF65-F5344CB8AC3E}">
        <p14:creationId xmlns:p14="http://schemas.microsoft.com/office/powerpoint/2010/main" val="89058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貼り付け2ペ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4E881271-69B4-118F-F69C-7CAF2CF382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9138" y="6056313"/>
            <a:ext cx="4217243" cy="43656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ja-JP" altLang="en-US" dirty="0"/>
              <a:t>図のタイトル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DBDFD8C8-2A20-4DED-E4A9-7CB76D36BA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1087" y="6056313"/>
            <a:ext cx="4217243" cy="43656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ja-JP" altLang="en-US" dirty="0"/>
              <a:t>図のタイトル</a:t>
            </a:r>
          </a:p>
        </p:txBody>
      </p:sp>
      <p:sp>
        <p:nvSpPr>
          <p:cNvPr id="16" name="コンテンツ プレースホルダー 15">
            <a:extLst>
              <a:ext uri="{FF2B5EF4-FFF2-40B4-BE49-F238E27FC236}">
                <a16:creationId xmlns:a16="http://schemas.microsoft.com/office/drawing/2014/main" id="{3B8E73E0-56CC-8CB0-F684-D654906701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26573" y="1322468"/>
            <a:ext cx="5542370" cy="4580909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7" name="コンテンツ プレースホルダー 15">
            <a:extLst>
              <a:ext uri="{FF2B5EF4-FFF2-40B4-BE49-F238E27FC236}">
                <a16:creationId xmlns:a16="http://schemas.microsoft.com/office/drawing/2014/main" id="{D4BFAEDA-3572-E27D-5A08-E6386A31B5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986" y="1322468"/>
            <a:ext cx="5451444" cy="4580909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8653DFE-9336-0A44-F51F-2DB81D8A6120}"/>
              </a:ext>
            </a:extLst>
          </p:cNvPr>
          <p:cNvSpPr/>
          <p:nvPr userDrawn="1"/>
        </p:nvSpPr>
        <p:spPr>
          <a:xfrm rot="16200000">
            <a:off x="2867612" y="3509106"/>
            <a:ext cx="6456783" cy="2410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"/>
          </a:p>
        </p:txBody>
      </p:sp>
    </p:spTree>
    <p:extLst>
      <p:ext uri="{BB962C8B-B14F-4D97-AF65-F5344CB8AC3E}">
        <p14:creationId xmlns:p14="http://schemas.microsoft.com/office/powerpoint/2010/main" val="1448065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貼り付け1ペ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4E881271-69B4-118F-F69C-7CAF2CF382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32843" y="6056313"/>
            <a:ext cx="4217243" cy="43656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ja-JP" altLang="en-US" dirty="0"/>
              <a:t>図のタイトル</a:t>
            </a:r>
          </a:p>
        </p:txBody>
      </p:sp>
      <p:sp>
        <p:nvSpPr>
          <p:cNvPr id="16" name="コンテンツ プレースホルダー 15">
            <a:extLst>
              <a:ext uri="{FF2B5EF4-FFF2-40B4-BE49-F238E27FC236}">
                <a16:creationId xmlns:a16="http://schemas.microsoft.com/office/drawing/2014/main" id="{3B8E73E0-56CC-8CB0-F684-D654906701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69912" y="1322468"/>
            <a:ext cx="11143102" cy="4580909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3214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100CF5-A143-2481-4F39-14879134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688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007DACC-0318-ABA1-2158-A37F2BE56804}"/>
              </a:ext>
            </a:extLst>
          </p:cNvPr>
          <p:cNvSpPr/>
          <p:nvPr userDrawn="1"/>
        </p:nvSpPr>
        <p:spPr>
          <a:xfrm>
            <a:off x="0" y="-31425"/>
            <a:ext cx="12192000" cy="10298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DF9E3B-127F-A6EB-598A-BCEA52129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43" y="166852"/>
            <a:ext cx="11143099" cy="633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203BB8-4B4E-8EC7-A0DB-F8454065D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442DB8-1F2A-B340-D760-C04329A38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F896F-949E-4332-A3A5-C64EB980D8A1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7967F0-7B42-2D46-9CED-07E53CDE1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2C94CF-51DE-8424-1A9C-784D8B139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5AA79-2BCF-403D-AF2F-A61DF7E20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44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8" r:id="rId3"/>
    <p:sldLayoutId id="2147483677" r:id="rId4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446C23E-CC29-8DFA-EF2E-59577DAE456A}"/>
              </a:ext>
            </a:extLst>
          </p:cNvPr>
          <p:cNvSpPr/>
          <p:nvPr userDrawn="1"/>
        </p:nvSpPr>
        <p:spPr>
          <a:xfrm>
            <a:off x="0" y="-31425"/>
            <a:ext cx="12192000" cy="10298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B88BD-C9E2-0B98-06A6-5111CC106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893" y="1196652"/>
            <a:ext cx="11523307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タイトル プレースホルダー 1">
            <a:extLst>
              <a:ext uri="{FF2B5EF4-FFF2-40B4-BE49-F238E27FC236}">
                <a16:creationId xmlns:a16="http://schemas.microsoft.com/office/drawing/2014/main" id="{EA99A712-3271-DA3E-BA67-FE28D6264BA0}"/>
              </a:ext>
            </a:extLst>
          </p:cNvPr>
          <p:cNvSpPr txBox="1">
            <a:spLocks/>
          </p:cNvSpPr>
          <p:nvPr userDrawn="1"/>
        </p:nvSpPr>
        <p:spPr>
          <a:xfrm>
            <a:off x="122043" y="166852"/>
            <a:ext cx="11143099" cy="633251"/>
          </a:xfrm>
          <a:prstGeom prst="rect">
            <a:avLst/>
          </a:prstGeom>
        </p:spPr>
        <p:txBody>
          <a:bodyPr vert="horz" lIns="91440" tIns="45721" rIns="91440" bIns="45721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400" b="1" dirty="0"/>
              <a:t>図形のタイトル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579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9967D6-1E3F-061B-9E18-194D72CA5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9A3310-AACD-785D-06A1-D51F31C4A9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96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F4DE1-F7D5-9A4F-C320-9792C2BF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機械学習を使用したサービスの提供手順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D0FE4D-C8FA-85DC-0605-2CAD5C1C1F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sz="2400" dirty="0"/>
              <a:t>機械学習を使用したサービスは下記</a:t>
            </a:r>
            <a:r>
              <a:rPr lang="ja-JP" altLang="en-US" sz="2400" dirty="0"/>
              <a:t>８つのステップに分解できる。</a:t>
            </a:r>
            <a:endParaRPr lang="en-US" altLang="ja-JP" sz="2400" dirty="0"/>
          </a:p>
          <a:p>
            <a:r>
              <a:rPr lang="ja-JP" altLang="en-US" sz="2400" dirty="0"/>
              <a:t>これらは大きく、４つのグループに分類できる。</a:t>
            </a:r>
            <a:endParaRPr lang="en-US" altLang="ja-JP" sz="2400" dirty="0"/>
          </a:p>
          <a:p>
            <a:endParaRPr kumimoji="1" lang="ja-JP" altLang="en-US" dirty="0"/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3A23597B-3BA8-B1CF-DEF6-CFA7D75A7F7C}"/>
              </a:ext>
            </a:extLst>
          </p:cNvPr>
          <p:cNvSpPr/>
          <p:nvPr/>
        </p:nvSpPr>
        <p:spPr>
          <a:xfrm>
            <a:off x="838201" y="3234994"/>
            <a:ext cx="1226270" cy="48463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1. </a:t>
            </a:r>
            <a:r>
              <a:rPr kumimoji="1" lang="ja-JP" altLang="en-US" sz="1100" dirty="0"/>
              <a:t>データ抽出</a:t>
            </a: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4531511B-58DA-0D57-644A-ADA720319A91}"/>
              </a:ext>
            </a:extLst>
          </p:cNvPr>
          <p:cNvSpPr/>
          <p:nvPr/>
        </p:nvSpPr>
        <p:spPr>
          <a:xfrm>
            <a:off x="2165248" y="3234994"/>
            <a:ext cx="1226270" cy="48463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2. </a:t>
            </a:r>
            <a:r>
              <a:rPr lang="ja-JP" altLang="en-US" sz="1100" dirty="0"/>
              <a:t>データ分析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7387DE4-7614-14CF-0953-3D55A9ED8463}"/>
              </a:ext>
            </a:extLst>
          </p:cNvPr>
          <p:cNvSpPr/>
          <p:nvPr/>
        </p:nvSpPr>
        <p:spPr>
          <a:xfrm>
            <a:off x="3492295" y="3234994"/>
            <a:ext cx="1226270" cy="48463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3. </a:t>
            </a:r>
            <a:r>
              <a:rPr lang="ja-JP" altLang="en-US" sz="1100" dirty="0"/>
              <a:t>データ準備</a:t>
            </a: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9842C066-5556-8BDA-8084-64A10864DD3A}"/>
              </a:ext>
            </a:extLst>
          </p:cNvPr>
          <p:cNvSpPr/>
          <p:nvPr/>
        </p:nvSpPr>
        <p:spPr>
          <a:xfrm>
            <a:off x="4819342" y="3234994"/>
            <a:ext cx="1226270" cy="48463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4. </a:t>
            </a:r>
            <a:r>
              <a:rPr lang="ja-JP" altLang="en-US" sz="1100" dirty="0"/>
              <a:t>モデル学習</a:t>
            </a:r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5CAA0D27-98C7-2572-6B68-8FDE21554E1C}"/>
              </a:ext>
            </a:extLst>
          </p:cNvPr>
          <p:cNvSpPr/>
          <p:nvPr/>
        </p:nvSpPr>
        <p:spPr>
          <a:xfrm>
            <a:off x="6146389" y="3234994"/>
            <a:ext cx="1226270" cy="48463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5. </a:t>
            </a:r>
            <a:r>
              <a:rPr lang="ja-JP" altLang="en-US" sz="1100" dirty="0"/>
              <a:t>モデル評価</a:t>
            </a:r>
          </a:p>
        </p:txBody>
      </p:sp>
      <p:sp>
        <p:nvSpPr>
          <p:cNvPr id="10" name="矢印: 五方向 9">
            <a:extLst>
              <a:ext uri="{FF2B5EF4-FFF2-40B4-BE49-F238E27FC236}">
                <a16:creationId xmlns:a16="http://schemas.microsoft.com/office/drawing/2014/main" id="{D3BE9AF0-A408-BF69-227B-CBAB649B1FFC}"/>
              </a:ext>
            </a:extLst>
          </p:cNvPr>
          <p:cNvSpPr/>
          <p:nvPr/>
        </p:nvSpPr>
        <p:spPr>
          <a:xfrm>
            <a:off x="7473436" y="3234994"/>
            <a:ext cx="1226270" cy="48463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6. </a:t>
            </a:r>
            <a:r>
              <a:rPr lang="ja-JP" altLang="en-US" sz="1100" dirty="0"/>
              <a:t>モデル検証</a:t>
            </a:r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A7A6058F-818C-7048-1F98-36BA06BE1556}"/>
              </a:ext>
            </a:extLst>
          </p:cNvPr>
          <p:cNvSpPr/>
          <p:nvPr/>
        </p:nvSpPr>
        <p:spPr>
          <a:xfrm>
            <a:off x="8800483" y="3234994"/>
            <a:ext cx="1226270" cy="48463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7.</a:t>
            </a:r>
            <a:r>
              <a:rPr lang="ja-JP" altLang="en-US" sz="1100" dirty="0"/>
              <a:t>モデル提供</a:t>
            </a:r>
          </a:p>
        </p:txBody>
      </p:sp>
      <p:sp>
        <p:nvSpPr>
          <p:cNvPr id="12" name="矢印: 五方向 11">
            <a:extLst>
              <a:ext uri="{FF2B5EF4-FFF2-40B4-BE49-F238E27FC236}">
                <a16:creationId xmlns:a16="http://schemas.microsoft.com/office/drawing/2014/main" id="{835537AF-1886-0F2F-137F-882D28988705}"/>
              </a:ext>
            </a:extLst>
          </p:cNvPr>
          <p:cNvSpPr/>
          <p:nvPr/>
        </p:nvSpPr>
        <p:spPr>
          <a:xfrm>
            <a:off x="10127529" y="3234994"/>
            <a:ext cx="1226270" cy="48463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8. </a:t>
            </a:r>
            <a:r>
              <a:rPr lang="ja-JP" altLang="en-US" sz="1100"/>
              <a:t>モデルの</a:t>
            </a:r>
            <a:br>
              <a:rPr lang="en-US" altLang="ja-JP" sz="1100" dirty="0"/>
            </a:br>
            <a:r>
              <a:rPr lang="ja-JP" altLang="en-US" sz="1100" dirty="0"/>
              <a:t>モニタリング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537FD11-EAD8-1A5E-1D03-612B45936E43}"/>
              </a:ext>
            </a:extLst>
          </p:cNvPr>
          <p:cNvCxnSpPr>
            <a:cxnSpLocks/>
          </p:cNvCxnSpPr>
          <p:nvPr/>
        </p:nvCxnSpPr>
        <p:spPr>
          <a:xfrm>
            <a:off x="838199" y="3476919"/>
            <a:ext cx="0" cy="13126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D2E8EE9-8954-8F7F-7683-8816CD3A2BA6}"/>
              </a:ext>
            </a:extLst>
          </p:cNvPr>
          <p:cNvCxnSpPr>
            <a:cxnSpLocks/>
          </p:cNvCxnSpPr>
          <p:nvPr/>
        </p:nvCxnSpPr>
        <p:spPr>
          <a:xfrm>
            <a:off x="4718565" y="3476919"/>
            <a:ext cx="0" cy="13126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97C8D73-5C7D-090B-DE82-D6EE28FE5D74}"/>
              </a:ext>
            </a:extLst>
          </p:cNvPr>
          <p:cNvCxnSpPr>
            <a:cxnSpLocks/>
          </p:cNvCxnSpPr>
          <p:nvPr/>
        </p:nvCxnSpPr>
        <p:spPr>
          <a:xfrm>
            <a:off x="8699706" y="3476919"/>
            <a:ext cx="0" cy="13126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6CE7162-E051-CE88-0E35-D7BAA44B676C}"/>
              </a:ext>
            </a:extLst>
          </p:cNvPr>
          <p:cNvCxnSpPr>
            <a:cxnSpLocks/>
          </p:cNvCxnSpPr>
          <p:nvPr/>
        </p:nvCxnSpPr>
        <p:spPr>
          <a:xfrm>
            <a:off x="10026753" y="3476919"/>
            <a:ext cx="0" cy="13126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D6BC94-C588-76D3-56EB-9F8B744AD2D6}"/>
              </a:ext>
            </a:extLst>
          </p:cNvPr>
          <p:cNvSpPr txBox="1"/>
          <p:nvPr/>
        </p:nvSpPr>
        <p:spPr>
          <a:xfrm>
            <a:off x="1432873" y="4018410"/>
            <a:ext cx="262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データ準備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023D987-88B8-BC6D-ED9B-5082BE2E3EC0}"/>
              </a:ext>
            </a:extLst>
          </p:cNvPr>
          <p:cNvSpPr txBox="1"/>
          <p:nvPr/>
        </p:nvSpPr>
        <p:spPr>
          <a:xfrm>
            <a:off x="5449198" y="4018410"/>
            <a:ext cx="262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モデル学習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A14CF3-B1A6-6BBE-FCA4-5E00A478FFC5}"/>
              </a:ext>
            </a:extLst>
          </p:cNvPr>
          <p:cNvSpPr txBox="1"/>
          <p:nvPr/>
        </p:nvSpPr>
        <p:spPr>
          <a:xfrm>
            <a:off x="8619076" y="4018410"/>
            <a:ext cx="146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デプロイ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B7F63ED-E51A-DA53-4A30-54CC5C43BE81}"/>
              </a:ext>
            </a:extLst>
          </p:cNvPr>
          <p:cNvSpPr txBox="1"/>
          <p:nvPr/>
        </p:nvSpPr>
        <p:spPr>
          <a:xfrm>
            <a:off x="9890793" y="4018410"/>
            <a:ext cx="146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性能監視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6C86DF51-D68E-EC4F-F154-C14189D0FABE}"/>
              </a:ext>
            </a:extLst>
          </p:cNvPr>
          <p:cNvCxnSpPr>
            <a:cxnSpLocks/>
          </p:cNvCxnSpPr>
          <p:nvPr/>
        </p:nvCxnSpPr>
        <p:spPr>
          <a:xfrm>
            <a:off x="11353799" y="3476919"/>
            <a:ext cx="0" cy="13126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17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AFA97-A30C-4831-54DB-3F0F5B28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各手順にて提供側が行うこと。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454DBE-AC39-B099-C115-A8A1460219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 err="1"/>
              <a:t>MLOps</a:t>
            </a:r>
            <a:r>
              <a:rPr lang="ja-JP" altLang="en-US" dirty="0"/>
              <a:t>で定義されている下記手順は、</a:t>
            </a:r>
            <a:endParaRPr lang="en-US" altLang="ja-JP" dirty="0"/>
          </a:p>
          <a:p>
            <a:r>
              <a:rPr lang="ja-JP" altLang="en-US" dirty="0"/>
              <a:t>データに対する準備　→　モデル学習＆評価　→　デプロイ　→　モニタリング</a:t>
            </a:r>
            <a:endParaRPr lang="en-US" altLang="ja-JP" dirty="0"/>
          </a:p>
          <a:p>
            <a:r>
              <a:rPr kumimoji="1" lang="ja-JP" altLang="en-US" dirty="0"/>
              <a:t>を行う。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EA24F8-E48C-9FD4-4C4D-610BCD92836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3EB9A5A-2662-D712-8605-A0A3475723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ja-JP" altLang="en-US" dirty="0"/>
              <a:t>特許として狙えそうなのは、モデル学習、モデル検証、モデル提供の３つ。</a:t>
            </a:r>
          </a:p>
        </p:txBody>
      </p:sp>
      <p:graphicFrame>
        <p:nvGraphicFramePr>
          <p:cNvPr id="6" name="コンテンツ プレースホルダー 4">
            <a:extLst>
              <a:ext uri="{FF2B5EF4-FFF2-40B4-BE49-F238E27FC236}">
                <a16:creationId xmlns:a16="http://schemas.microsoft.com/office/drawing/2014/main" id="{C25AF22C-638B-0DEB-BD3C-E3EAD48CE9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453944"/>
              </p:ext>
            </p:extLst>
          </p:nvPr>
        </p:nvGraphicFramePr>
        <p:xfrm>
          <a:off x="838202" y="2599939"/>
          <a:ext cx="10515598" cy="333260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75820">
                  <a:extLst>
                    <a:ext uri="{9D8B030D-6E8A-4147-A177-3AD203B41FA5}">
                      <a16:colId xmlns:a16="http://schemas.microsoft.com/office/drawing/2014/main" val="1726581156"/>
                    </a:ext>
                  </a:extLst>
                </a:gridCol>
                <a:gridCol w="2224724">
                  <a:extLst>
                    <a:ext uri="{9D8B030D-6E8A-4147-A177-3AD203B41FA5}">
                      <a16:colId xmlns:a16="http://schemas.microsoft.com/office/drawing/2014/main" val="3794709737"/>
                    </a:ext>
                  </a:extLst>
                </a:gridCol>
                <a:gridCol w="7715054">
                  <a:extLst>
                    <a:ext uri="{9D8B030D-6E8A-4147-A177-3AD203B41FA5}">
                      <a16:colId xmlns:a16="http://schemas.microsoft.com/office/drawing/2014/main" val="423406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手順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詳細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8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kumimoji="1" lang="ja-JP" altLang="en-US" dirty="0"/>
                        <a:t>データ抽出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1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データソースから、関連データを選択して統合する。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7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kumimoji="1" lang="ja-JP" altLang="en-US" dirty="0"/>
                        <a:t>データ分析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効率的にモデル開発する環境と、再現性を維持する仕組みが必要である。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2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kumimoji="1" lang="ja-JP" altLang="en-US" dirty="0"/>
                        <a:t>データ準備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データの検証や、モデル品質、モデル検証を行う。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74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kumimoji="1" lang="ja-JP" altLang="en-US" dirty="0"/>
                        <a:t>モデル学習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デプロイ時にモデルを再学習する。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6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kumimoji="1" lang="ja-JP" altLang="en-US" dirty="0"/>
                        <a:t>モデル評価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1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最適モデルをバリデーション用データセットを用いて選定する。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kumimoji="1" lang="ja-JP" altLang="en-US" dirty="0"/>
                        <a:t>モデル検証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1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選択した最適モデルの性能をテスト用データセットを用いて評価する。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50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kumimoji="1" lang="ja-JP" altLang="en-US" dirty="0"/>
                        <a:t>モデル提供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検証済モデルがデプロイされ、サービスが提供される。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289917"/>
                  </a:ext>
                </a:extLst>
              </a:tr>
              <a:tr h="2587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kumimoji="1" lang="ja-JP" altLang="en-US" dirty="0"/>
                        <a:t>モニタリング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モデル性能を監視し、性能が悪ければ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から繰り返す。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15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AF649-C812-A962-7EAA-876FCB79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モデル学習における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15565D-F871-1D85-61F2-E6B5908677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SIEM</a:t>
            </a:r>
            <a:r>
              <a:rPr kumimoji="1" lang="ja-JP" altLang="en-US" dirty="0"/>
              <a:t>におけるモデル学習とは、ルールの追加・編集・削除を指す。</a:t>
            </a:r>
            <a:endParaRPr kumimoji="1"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B5E307-82F0-D2E5-CE56-90A79C7453A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46ED0033-CFBC-4232-1CC9-8FC4445B9D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312153"/>
              </p:ext>
            </p:extLst>
          </p:nvPr>
        </p:nvGraphicFramePr>
        <p:xfrm>
          <a:off x="838201" y="1996622"/>
          <a:ext cx="10515599" cy="420094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75820">
                  <a:extLst>
                    <a:ext uri="{9D8B030D-6E8A-4147-A177-3AD203B41FA5}">
                      <a16:colId xmlns:a16="http://schemas.microsoft.com/office/drawing/2014/main" val="1726581156"/>
                    </a:ext>
                  </a:extLst>
                </a:gridCol>
                <a:gridCol w="2224724">
                  <a:extLst>
                    <a:ext uri="{9D8B030D-6E8A-4147-A177-3AD203B41FA5}">
                      <a16:colId xmlns:a16="http://schemas.microsoft.com/office/drawing/2014/main" val="3794709737"/>
                    </a:ext>
                  </a:extLst>
                </a:gridCol>
                <a:gridCol w="7715055">
                  <a:extLst>
                    <a:ext uri="{9D8B030D-6E8A-4147-A177-3AD203B41FA5}">
                      <a16:colId xmlns:a16="http://schemas.microsoft.com/office/drawing/2014/main" val="4234061394"/>
                    </a:ext>
                  </a:extLst>
                </a:gridCol>
              </a:tblGrid>
              <a:tr h="3789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手順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詳細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89992"/>
                  </a:ext>
                </a:extLst>
              </a:tr>
              <a:tr h="11791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kumimoji="1" lang="ja-JP" altLang="en-US" dirty="0"/>
                        <a:t>従来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1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一つづつ手動で追加する。</a:t>
                      </a:r>
                      <a:endParaRPr kumimoji="1" lang="en-US" altLang="ja-JP" sz="1801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772362"/>
                  </a:ext>
                </a:extLst>
              </a:tr>
              <a:tr h="11791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kumimoji="1" lang="ja-JP" altLang="en-US" dirty="0"/>
                        <a:t>想定される課題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kumimoji="1" lang="ja-JP" altLang="en-US" dirty="0"/>
                        <a:t>ルール追加時に、複雑ルールの作成が難しい。</a:t>
                      </a:r>
                      <a:endParaRPr kumimoji="1" lang="en-US" altLang="ja-JP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kumimoji="1" lang="ja-JP" altLang="en-US" b="1" dirty="0"/>
                        <a:t>ルール編集時に、閾値の調整が難しい。</a:t>
                      </a:r>
                      <a:endParaRPr kumimoji="1" lang="en-US" altLang="ja-JP" b="1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kumimoji="1" lang="ja-JP" altLang="en-US" b="1" dirty="0"/>
                        <a:t>ルール削除時に、ルール削除に対するハードルが高い。　</a:t>
                      </a:r>
                      <a:endParaRPr kumimoji="1" lang="en-US" altLang="ja-JP" b="1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kumimoji="1" lang="ja-JP" altLang="en-US" b="1" dirty="0"/>
                        <a:t>ルール評価順番の決定が難しい。また</a:t>
                      </a:r>
                      <a:r>
                        <a:rPr kumimoji="1" lang="en-US" altLang="ja-JP" b="1" dirty="0"/>
                        <a:t>(</a:t>
                      </a:r>
                      <a:r>
                        <a:rPr kumimoji="1" lang="en-US" altLang="ja-JP" b="1" dirty="0" err="1"/>
                        <a:t>a+b</a:t>
                      </a:r>
                      <a:r>
                        <a:rPr kumimoji="1" lang="en-US" altLang="ja-JP" b="1" dirty="0"/>
                        <a:t>)*(</a:t>
                      </a:r>
                      <a:r>
                        <a:rPr kumimoji="1" lang="en-US" altLang="ja-JP" b="1" dirty="0" err="1"/>
                        <a:t>b+c</a:t>
                      </a:r>
                      <a:r>
                        <a:rPr kumimoji="1" lang="en-US" altLang="ja-JP" b="1" dirty="0"/>
                        <a:t>)</a:t>
                      </a:r>
                      <a:r>
                        <a:rPr kumimoji="1" lang="ja-JP" altLang="en-US" b="1" dirty="0"/>
                        <a:t>の設定が難しい。</a:t>
                      </a:r>
                      <a:endParaRPr kumimoji="1" lang="en-US" altLang="ja-JP" b="1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kumimoji="1" lang="ja-JP" altLang="en-US" b="1" dirty="0"/>
                        <a:t>車両ごとにフィルターを追加するとルール数が膨大になる。</a:t>
                      </a:r>
                      <a:endParaRPr kumimoji="1" lang="en-US" altLang="ja-JP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24180"/>
                  </a:ext>
                </a:extLst>
              </a:tr>
              <a:tr h="11791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kumimoji="1" lang="ja-JP" altLang="en-US" dirty="0"/>
                        <a:t>解決策 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特許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742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94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AF649-C812-A962-7EAA-876FCB79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モデル検証における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15565D-F871-1D85-61F2-E6B5908677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40134"/>
            <a:ext cx="10515600" cy="941873"/>
          </a:xfrm>
        </p:spPr>
        <p:txBody>
          <a:bodyPr/>
          <a:lstStyle/>
          <a:p>
            <a:r>
              <a:rPr lang="ja-JP" altLang="en-US" dirty="0"/>
              <a:t>ルールの追加や編集、削除後のタイミングで、変更のあったルールとルール集集合すべてに対して評価し、動作が問題ないことを検証する。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B5E307-82F0-D2E5-CE56-90A79C7453A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6" name="コンテンツ プレースホルダー 4">
            <a:extLst>
              <a:ext uri="{FF2B5EF4-FFF2-40B4-BE49-F238E27FC236}">
                <a16:creationId xmlns:a16="http://schemas.microsoft.com/office/drawing/2014/main" id="{F38F1A5B-A778-76AB-2C34-883C72B2B4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651590"/>
              </p:ext>
            </p:extLst>
          </p:nvPr>
        </p:nvGraphicFramePr>
        <p:xfrm>
          <a:off x="838201" y="1996622"/>
          <a:ext cx="10515599" cy="3716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75820">
                  <a:extLst>
                    <a:ext uri="{9D8B030D-6E8A-4147-A177-3AD203B41FA5}">
                      <a16:colId xmlns:a16="http://schemas.microsoft.com/office/drawing/2014/main" val="1726581156"/>
                    </a:ext>
                  </a:extLst>
                </a:gridCol>
                <a:gridCol w="2224724">
                  <a:extLst>
                    <a:ext uri="{9D8B030D-6E8A-4147-A177-3AD203B41FA5}">
                      <a16:colId xmlns:a16="http://schemas.microsoft.com/office/drawing/2014/main" val="3794709737"/>
                    </a:ext>
                  </a:extLst>
                </a:gridCol>
                <a:gridCol w="7715055">
                  <a:extLst>
                    <a:ext uri="{9D8B030D-6E8A-4147-A177-3AD203B41FA5}">
                      <a16:colId xmlns:a16="http://schemas.microsoft.com/office/drawing/2014/main" val="4234061394"/>
                    </a:ext>
                  </a:extLst>
                </a:gridCol>
              </a:tblGrid>
              <a:tr h="3789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手順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詳細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89992"/>
                  </a:ext>
                </a:extLst>
              </a:tr>
              <a:tr h="11791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kumimoji="1" lang="ja-JP" altLang="en-US" dirty="0"/>
                        <a:t>従来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1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（どうしてるんだろうか？）</a:t>
                      </a:r>
                      <a:endParaRPr kumimoji="1" lang="en-US" altLang="ja-JP" sz="1801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772362"/>
                  </a:ext>
                </a:extLst>
              </a:tr>
              <a:tr h="9795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kumimoji="1" lang="ja-JP" altLang="en-US" dirty="0"/>
                        <a:t>想定される課題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kumimoji="1" lang="ja-JP" altLang="en-US" dirty="0"/>
                        <a:t>そもそも検証フェーズがない？</a:t>
                      </a:r>
                      <a:endParaRPr kumimoji="1" lang="en-US" altLang="ja-JP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kumimoji="1" lang="ja-JP" altLang="en-US" b="1" dirty="0"/>
                        <a:t>新規ルールの評価に用いるテストデータの作成が難しい。</a:t>
                      </a:r>
                      <a:endParaRPr kumimoji="1" lang="en-US" altLang="ja-JP" b="1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kumimoji="1" lang="ja-JP" altLang="en-US" b="1" dirty="0"/>
                        <a:t>ルール変更後に不要になったデータに対する扱い。</a:t>
                      </a:r>
                      <a:endParaRPr kumimoji="1" lang="en-US" altLang="ja-JP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24180"/>
                  </a:ext>
                </a:extLst>
              </a:tr>
              <a:tr h="11791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kumimoji="1" lang="ja-JP" altLang="en-US" dirty="0"/>
                        <a:t>解決策 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特許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742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58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6D0EB-15D3-AB75-B90E-97475FCF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1B6DE8-856E-4F2F-D99E-77CDBD4008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29B029-1C6E-3CBE-0CA1-D6DF00DD5F6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46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4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</TotalTime>
  <Words>456</Words>
  <Application>Microsoft Office PowerPoint</Application>
  <PresentationFormat>ワイド画面</PresentationFormat>
  <Paragraphs>79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Calibri</vt:lpstr>
      <vt:lpstr>Office テーマ</vt:lpstr>
      <vt:lpstr>デザインの設定</vt:lpstr>
      <vt:lpstr>PowerPoint プレゼンテーション</vt:lpstr>
      <vt:lpstr>機械学習を使用したサービスの提供手順</vt:lpstr>
      <vt:lpstr>各手順にて提供側が行うこと。</vt:lpstr>
      <vt:lpstr>モデル学習における</vt:lpstr>
      <vt:lpstr>モデル検証における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hoge hoge</dc:creator>
  <cp:lastModifiedBy>hoge hoge</cp:lastModifiedBy>
  <cp:revision>19</cp:revision>
  <dcterms:created xsi:type="dcterms:W3CDTF">2024-01-03T16:51:42Z</dcterms:created>
  <dcterms:modified xsi:type="dcterms:W3CDTF">2024-01-07T08:17:26Z</dcterms:modified>
</cp:coreProperties>
</file>