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70" r:id="rId4"/>
    <p:sldId id="267" r:id="rId5"/>
    <p:sldId id="271" r:id="rId6"/>
    <p:sldId id="277" r:id="rId7"/>
    <p:sldId id="275" r:id="rId8"/>
    <p:sldId id="273" r:id="rId9"/>
    <p:sldId id="276" r:id="rId10"/>
    <p:sldId id="274" r:id="rId11"/>
    <p:sldId id="269"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AF6CA38-5197-4679-B6E1-CFA868A98CE5}">
          <p14:sldIdLst>
            <p14:sldId id="256"/>
            <p14:sldId id="270"/>
            <p14:sldId id="267"/>
            <p14:sldId id="271"/>
            <p14:sldId id="277"/>
            <p14:sldId id="275"/>
            <p14:sldId id="273"/>
            <p14:sldId id="276"/>
            <p14:sldId id="274"/>
            <p14:sldId id="269"/>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2" d="100"/>
          <a:sy n="102" d="100"/>
        </p:scale>
        <p:origin x="870" y="108"/>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53F1E29-BF4F-0518-911C-DD740569FA4C}"/>
              </a:ext>
            </a:extLst>
          </p:cNvPr>
          <p:cNvSpPr/>
          <p:nvPr userDrawn="1"/>
        </p:nvSpPr>
        <p:spPr>
          <a:xfrm>
            <a:off x="0" y="-31425"/>
            <a:ext cx="12192000" cy="3952976"/>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
        <p:nvSpPr>
          <p:cNvPr id="2" name="タイトル 1">
            <a:extLst>
              <a:ext uri="{FF2B5EF4-FFF2-40B4-BE49-F238E27FC236}">
                <a16:creationId xmlns:a16="http://schemas.microsoft.com/office/drawing/2014/main" id="{C3FCC930-984F-4326-6FB9-D3068B6E518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F0418BC3-4CDE-DB2F-3018-455FDC17346B}"/>
              </a:ext>
            </a:extLst>
          </p:cNvPr>
          <p:cNvSpPr>
            <a:spLocks noGrp="1"/>
          </p:cNvSpPr>
          <p:nvPr>
            <p:ph type="subTitle" idx="1"/>
          </p:nvPr>
        </p:nvSpPr>
        <p:spPr>
          <a:xfrm>
            <a:off x="1524000" y="4177073"/>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706D76C5-633B-9BA4-A433-A6DEC1C0569C}"/>
              </a:ext>
            </a:extLst>
          </p:cNvPr>
          <p:cNvSpPr>
            <a:spLocks noGrp="1"/>
          </p:cNvSpPr>
          <p:nvPr>
            <p:ph type="dt" sz="half" idx="10"/>
          </p:nvPr>
        </p:nvSpPr>
        <p:spPr/>
        <p:txBody>
          <a:bodyPr/>
          <a:lstStyle/>
          <a:p>
            <a:fld id="{388F896F-949E-4332-A3A5-C64EB980D8A1}" type="datetimeFigureOut">
              <a:rPr kumimoji="1" lang="ja-JP" altLang="en-US" smtClean="0"/>
              <a:t>2024/1/6</a:t>
            </a:fld>
            <a:endParaRPr kumimoji="1" lang="ja-JP" altLang="en-US"/>
          </a:p>
        </p:txBody>
      </p:sp>
      <p:sp>
        <p:nvSpPr>
          <p:cNvPr id="5" name="フッター プレースホルダー 4">
            <a:extLst>
              <a:ext uri="{FF2B5EF4-FFF2-40B4-BE49-F238E27FC236}">
                <a16:creationId xmlns:a16="http://schemas.microsoft.com/office/drawing/2014/main" id="{AE76BDB0-1FD5-F4C9-31E3-49B624AC87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7FD39D-5186-0847-12F4-B5FE62ECACCC}"/>
              </a:ext>
            </a:extLst>
          </p:cNvPr>
          <p:cNvSpPr>
            <a:spLocks noGrp="1"/>
          </p:cNvSpPr>
          <p:nvPr>
            <p:ph type="sldNum" sz="quarter" idx="12"/>
          </p:nvPr>
        </p:nvSpPr>
        <p:spPr/>
        <p:txBody>
          <a:bodyPr/>
          <a:lstStyle/>
          <a:p>
            <a:fld id="{B655AA79-2BCF-403D-AF2F-A61DF7E205A1}" type="slidenum">
              <a:rPr kumimoji="1" lang="ja-JP" altLang="en-US" smtClean="0"/>
              <a:t>‹#›</a:t>
            </a:fld>
            <a:endParaRPr kumimoji="1" lang="ja-JP" altLang="en-US"/>
          </a:p>
        </p:txBody>
      </p:sp>
    </p:spTree>
    <p:extLst>
      <p:ext uri="{BB962C8B-B14F-4D97-AF65-F5344CB8AC3E}">
        <p14:creationId xmlns:p14="http://schemas.microsoft.com/office/powerpoint/2010/main" val="191354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トピックセンテンス">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474E3-AF27-34FC-35E5-4A584F1B5356}"/>
              </a:ext>
            </a:extLst>
          </p:cNvPr>
          <p:cNvSpPr>
            <a:spLocks noGrp="1"/>
          </p:cNvSpPr>
          <p:nvPr>
            <p:ph type="title"/>
          </p:nvPr>
        </p:nvSpPr>
        <p:spPr/>
        <p:txBody>
          <a:bodyPr/>
          <a:lstStyle/>
          <a:p>
            <a:r>
              <a:rPr kumimoji="1" lang="ja-JP" altLang="en-US" dirty="0"/>
              <a:t>マスター タイトルの書式設定</a:t>
            </a:r>
          </a:p>
        </p:txBody>
      </p:sp>
      <p:sp>
        <p:nvSpPr>
          <p:cNvPr id="7" name="テキスト プレースホルダー 6">
            <a:extLst>
              <a:ext uri="{FF2B5EF4-FFF2-40B4-BE49-F238E27FC236}">
                <a16:creationId xmlns:a16="http://schemas.microsoft.com/office/drawing/2014/main" id="{C44222AC-3DB8-B799-0C93-67C65FE7C01D}"/>
              </a:ext>
            </a:extLst>
          </p:cNvPr>
          <p:cNvSpPr>
            <a:spLocks noGrp="1"/>
          </p:cNvSpPr>
          <p:nvPr>
            <p:ph type="body" sz="quarter" idx="13" hasCustomPrompt="1"/>
          </p:nvPr>
        </p:nvSpPr>
        <p:spPr>
          <a:xfrm>
            <a:off x="838200" y="1372112"/>
            <a:ext cx="10515600" cy="941873"/>
          </a:xfrm>
        </p:spPr>
        <p:txBody>
          <a:bodyPr>
            <a:normAutofit/>
          </a:bodyPr>
          <a:lstStyle>
            <a:lvl1pPr marL="0" indent="0">
              <a:lnSpc>
                <a:spcPct val="100000"/>
              </a:lnSpc>
              <a:spcBef>
                <a:spcPts val="0"/>
              </a:spcBef>
              <a:buNone/>
              <a:defRPr sz="2000"/>
            </a:lvl1pPr>
          </a:lstStyle>
          <a:p>
            <a:pPr lvl="0"/>
            <a:r>
              <a:rPr kumimoji="1" lang="ja-JP" altLang="en-US" dirty="0"/>
              <a:t>トピックセンテンス</a:t>
            </a:r>
            <a:r>
              <a:rPr kumimoji="1" lang="en-US" altLang="ja-JP" dirty="0"/>
              <a:t>(</a:t>
            </a:r>
            <a:r>
              <a:rPr kumimoji="1" lang="ja-JP" altLang="en-US" dirty="0"/>
              <a:t>最大２行</a:t>
            </a:r>
            <a:r>
              <a:rPr kumimoji="1" lang="en-US" altLang="ja-JP" dirty="0"/>
              <a:t>)</a:t>
            </a:r>
            <a:endParaRPr kumimoji="1" lang="ja-JP" altLang="en-US" dirty="0"/>
          </a:p>
        </p:txBody>
      </p:sp>
      <p:sp>
        <p:nvSpPr>
          <p:cNvPr id="10" name="コンテンツ プレースホルダー 9">
            <a:extLst>
              <a:ext uri="{FF2B5EF4-FFF2-40B4-BE49-F238E27FC236}">
                <a16:creationId xmlns:a16="http://schemas.microsoft.com/office/drawing/2014/main" id="{7E4107D5-89D6-9C1B-029B-65C8F1185F10}"/>
              </a:ext>
            </a:extLst>
          </p:cNvPr>
          <p:cNvSpPr>
            <a:spLocks noGrp="1"/>
          </p:cNvSpPr>
          <p:nvPr>
            <p:ph sz="quarter" idx="14"/>
          </p:nvPr>
        </p:nvSpPr>
        <p:spPr>
          <a:xfrm>
            <a:off x="838200" y="2599938"/>
            <a:ext cx="10515600" cy="4017677"/>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64551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画像貼り付け">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474E3-AF27-34FC-35E5-4A584F1B5356}"/>
              </a:ext>
            </a:extLst>
          </p:cNvPr>
          <p:cNvSpPr>
            <a:spLocks noGrp="1"/>
          </p:cNvSpPr>
          <p:nvPr>
            <p:ph type="title"/>
          </p:nvPr>
        </p:nvSpPr>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D37BAF1-7D13-9AE6-3F9C-5BA03BB2C0FE}"/>
              </a:ext>
            </a:extLst>
          </p:cNvPr>
          <p:cNvSpPr>
            <a:spLocks noGrp="1"/>
          </p:cNvSpPr>
          <p:nvPr>
            <p:ph idx="1"/>
          </p:nvPr>
        </p:nvSpPr>
        <p:spPr>
          <a:xfrm>
            <a:off x="838204" y="1272619"/>
            <a:ext cx="10515600" cy="490434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84378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トピック＆ボトムセンテンス">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474E3-AF27-34FC-35E5-4A584F1B5356}"/>
              </a:ext>
            </a:extLst>
          </p:cNvPr>
          <p:cNvSpPr>
            <a:spLocks noGrp="1"/>
          </p:cNvSpPr>
          <p:nvPr>
            <p:ph type="title"/>
          </p:nvPr>
        </p:nvSpPr>
        <p:spPr/>
        <p:txBody>
          <a:bodyPr/>
          <a:lstStyle/>
          <a:p>
            <a:r>
              <a:rPr kumimoji="1" lang="ja-JP" altLang="en-US"/>
              <a:t>マスター タイトルの書式設定</a:t>
            </a:r>
          </a:p>
        </p:txBody>
      </p:sp>
      <p:sp>
        <p:nvSpPr>
          <p:cNvPr id="7" name="テキスト プレースホルダー 6">
            <a:extLst>
              <a:ext uri="{FF2B5EF4-FFF2-40B4-BE49-F238E27FC236}">
                <a16:creationId xmlns:a16="http://schemas.microsoft.com/office/drawing/2014/main" id="{C44222AC-3DB8-B799-0C93-67C65FE7C01D}"/>
              </a:ext>
            </a:extLst>
          </p:cNvPr>
          <p:cNvSpPr>
            <a:spLocks noGrp="1"/>
          </p:cNvSpPr>
          <p:nvPr>
            <p:ph type="body" sz="quarter" idx="13" hasCustomPrompt="1"/>
          </p:nvPr>
        </p:nvSpPr>
        <p:spPr>
          <a:xfrm>
            <a:off x="838200" y="1372112"/>
            <a:ext cx="10515600" cy="941873"/>
          </a:xfrm>
        </p:spPr>
        <p:txBody>
          <a:bodyPr>
            <a:normAutofit/>
          </a:bodyPr>
          <a:lstStyle>
            <a:lvl1pPr marL="0" indent="0">
              <a:lnSpc>
                <a:spcPct val="100000"/>
              </a:lnSpc>
              <a:spcBef>
                <a:spcPts val="0"/>
              </a:spcBef>
              <a:buNone/>
              <a:defRPr sz="2000"/>
            </a:lvl1pPr>
          </a:lstStyle>
          <a:p>
            <a:pPr lvl="0"/>
            <a:r>
              <a:rPr kumimoji="1" lang="ja-JP" altLang="en-US" dirty="0"/>
              <a:t>トピックセンテンス</a:t>
            </a:r>
            <a:r>
              <a:rPr kumimoji="1" lang="en-US" altLang="ja-JP" dirty="0"/>
              <a:t>(</a:t>
            </a:r>
            <a:r>
              <a:rPr kumimoji="1" lang="ja-JP" altLang="en-US" dirty="0"/>
              <a:t>最大２行</a:t>
            </a:r>
            <a:r>
              <a:rPr kumimoji="1" lang="en-US" altLang="ja-JP" dirty="0"/>
              <a:t>)</a:t>
            </a:r>
            <a:endParaRPr kumimoji="1" lang="ja-JP" altLang="en-US" dirty="0"/>
          </a:p>
        </p:txBody>
      </p:sp>
      <p:sp>
        <p:nvSpPr>
          <p:cNvPr id="10" name="コンテンツ プレースホルダー 9">
            <a:extLst>
              <a:ext uri="{FF2B5EF4-FFF2-40B4-BE49-F238E27FC236}">
                <a16:creationId xmlns:a16="http://schemas.microsoft.com/office/drawing/2014/main" id="{7E4107D5-89D6-9C1B-029B-65C8F1185F10}"/>
              </a:ext>
            </a:extLst>
          </p:cNvPr>
          <p:cNvSpPr>
            <a:spLocks noGrp="1"/>
          </p:cNvSpPr>
          <p:nvPr>
            <p:ph sz="quarter" idx="14"/>
          </p:nvPr>
        </p:nvSpPr>
        <p:spPr>
          <a:xfrm>
            <a:off x="838200" y="2599939"/>
            <a:ext cx="10515600" cy="3166379"/>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テキスト プレースホルダー 6">
            <a:extLst>
              <a:ext uri="{FF2B5EF4-FFF2-40B4-BE49-F238E27FC236}">
                <a16:creationId xmlns:a16="http://schemas.microsoft.com/office/drawing/2014/main" id="{EA80E03B-FAE0-210D-D27A-61EDC84C1448}"/>
              </a:ext>
            </a:extLst>
          </p:cNvPr>
          <p:cNvSpPr>
            <a:spLocks noGrp="1"/>
          </p:cNvSpPr>
          <p:nvPr>
            <p:ph type="body" sz="quarter" idx="15" hasCustomPrompt="1"/>
          </p:nvPr>
        </p:nvSpPr>
        <p:spPr>
          <a:xfrm>
            <a:off x="838200" y="6052272"/>
            <a:ext cx="10515600" cy="576748"/>
          </a:xfrm>
        </p:spPr>
        <p:txBody>
          <a:bodyPr>
            <a:normAutofit/>
          </a:bodyPr>
          <a:lstStyle>
            <a:lvl1pPr marL="0" indent="0">
              <a:lnSpc>
                <a:spcPct val="100000"/>
              </a:lnSpc>
              <a:spcBef>
                <a:spcPts val="0"/>
              </a:spcBef>
              <a:buNone/>
              <a:defRPr sz="2000"/>
            </a:lvl1pPr>
          </a:lstStyle>
          <a:p>
            <a:pPr lvl="0"/>
            <a:r>
              <a:rPr kumimoji="1" lang="ja-JP" altLang="en-US" dirty="0"/>
              <a:t>ボトムセンテンス</a:t>
            </a:r>
          </a:p>
        </p:txBody>
      </p:sp>
    </p:spTree>
    <p:extLst>
      <p:ext uri="{BB962C8B-B14F-4D97-AF65-F5344CB8AC3E}">
        <p14:creationId xmlns:p14="http://schemas.microsoft.com/office/powerpoint/2010/main" val="89058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画像貼り付け2ペイン">
    <p:spTree>
      <p:nvGrpSpPr>
        <p:cNvPr id="1" name=""/>
        <p:cNvGrpSpPr/>
        <p:nvPr/>
      </p:nvGrpSpPr>
      <p:grpSpPr>
        <a:xfrm>
          <a:off x="0" y="0"/>
          <a:ext cx="0" cy="0"/>
          <a:chOff x="0" y="0"/>
          <a:chExt cx="0" cy="0"/>
        </a:xfrm>
      </p:grpSpPr>
      <p:sp>
        <p:nvSpPr>
          <p:cNvPr id="13" name="テキスト プレースホルダー 12">
            <a:extLst>
              <a:ext uri="{FF2B5EF4-FFF2-40B4-BE49-F238E27FC236}">
                <a16:creationId xmlns:a16="http://schemas.microsoft.com/office/drawing/2014/main" id="{4E881271-69B4-118F-F69C-7CAF2CF38240}"/>
              </a:ext>
            </a:extLst>
          </p:cNvPr>
          <p:cNvSpPr>
            <a:spLocks noGrp="1"/>
          </p:cNvSpPr>
          <p:nvPr>
            <p:ph type="body" sz="quarter" idx="10" hasCustomPrompt="1"/>
          </p:nvPr>
        </p:nvSpPr>
        <p:spPr>
          <a:xfrm>
            <a:off x="989138" y="6056313"/>
            <a:ext cx="4217243" cy="436562"/>
          </a:xfrm>
        </p:spPr>
        <p:txBody>
          <a:bodyPr/>
          <a:lstStyle>
            <a:lvl1pPr marL="0" indent="0" algn="ctr">
              <a:buNone/>
              <a:defRPr/>
            </a:lvl1pPr>
          </a:lstStyle>
          <a:p>
            <a:pPr lvl="0"/>
            <a:r>
              <a:rPr kumimoji="1" lang="ja-JP" altLang="en-US" dirty="0"/>
              <a:t>図のタイトル</a:t>
            </a:r>
          </a:p>
        </p:txBody>
      </p:sp>
      <p:sp>
        <p:nvSpPr>
          <p:cNvPr id="14" name="テキスト プレースホルダー 12">
            <a:extLst>
              <a:ext uri="{FF2B5EF4-FFF2-40B4-BE49-F238E27FC236}">
                <a16:creationId xmlns:a16="http://schemas.microsoft.com/office/drawing/2014/main" id="{DBDFD8C8-2A20-4DED-E4A9-7CB76D36BA32}"/>
              </a:ext>
            </a:extLst>
          </p:cNvPr>
          <p:cNvSpPr>
            <a:spLocks noGrp="1"/>
          </p:cNvSpPr>
          <p:nvPr>
            <p:ph type="body" sz="quarter" idx="11" hasCustomPrompt="1"/>
          </p:nvPr>
        </p:nvSpPr>
        <p:spPr>
          <a:xfrm>
            <a:off x="7031087" y="6056313"/>
            <a:ext cx="4217243" cy="436562"/>
          </a:xfrm>
        </p:spPr>
        <p:txBody>
          <a:bodyPr/>
          <a:lstStyle>
            <a:lvl1pPr marL="0" indent="0" algn="ctr">
              <a:buNone/>
              <a:defRPr/>
            </a:lvl1pPr>
          </a:lstStyle>
          <a:p>
            <a:pPr lvl="0"/>
            <a:r>
              <a:rPr kumimoji="1" lang="ja-JP" altLang="en-US" dirty="0"/>
              <a:t>図のタイトル</a:t>
            </a:r>
          </a:p>
        </p:txBody>
      </p:sp>
      <p:sp>
        <p:nvSpPr>
          <p:cNvPr id="16" name="コンテンツ プレースホルダー 15">
            <a:extLst>
              <a:ext uri="{FF2B5EF4-FFF2-40B4-BE49-F238E27FC236}">
                <a16:creationId xmlns:a16="http://schemas.microsoft.com/office/drawing/2014/main" id="{3B8E73E0-56CC-8CB0-F684-D6549067013C}"/>
              </a:ext>
            </a:extLst>
          </p:cNvPr>
          <p:cNvSpPr>
            <a:spLocks noGrp="1"/>
          </p:cNvSpPr>
          <p:nvPr>
            <p:ph sz="quarter" idx="12"/>
          </p:nvPr>
        </p:nvSpPr>
        <p:spPr>
          <a:xfrm>
            <a:off x="326573" y="1322468"/>
            <a:ext cx="5542370" cy="4580909"/>
          </a:xfrm>
        </p:spPr>
        <p:txBody>
          <a:bodyPr anchor="ctr" anchorCtr="0"/>
          <a:lstStyle>
            <a:lvl1pPr marL="0" indent="0" algn="ctr">
              <a:buNone/>
              <a:defRPr/>
            </a:lvl1pPr>
          </a:lstStyle>
          <a:p>
            <a:pPr lvl="0"/>
            <a:endParaRPr kumimoji="1" lang="ja-JP" altLang="en-US" dirty="0"/>
          </a:p>
        </p:txBody>
      </p:sp>
      <p:sp>
        <p:nvSpPr>
          <p:cNvPr id="17" name="コンテンツ プレースホルダー 15">
            <a:extLst>
              <a:ext uri="{FF2B5EF4-FFF2-40B4-BE49-F238E27FC236}">
                <a16:creationId xmlns:a16="http://schemas.microsoft.com/office/drawing/2014/main" id="{D4BFAEDA-3572-E27D-5A08-E6386A31B55D}"/>
              </a:ext>
            </a:extLst>
          </p:cNvPr>
          <p:cNvSpPr>
            <a:spLocks noGrp="1"/>
          </p:cNvSpPr>
          <p:nvPr>
            <p:ph sz="quarter" idx="13"/>
          </p:nvPr>
        </p:nvSpPr>
        <p:spPr>
          <a:xfrm>
            <a:off x="6413986" y="1322468"/>
            <a:ext cx="5451444" cy="4580909"/>
          </a:xfrm>
        </p:spPr>
        <p:txBody>
          <a:bodyPr anchor="ctr" anchorCtr="0"/>
          <a:lstStyle>
            <a:lvl1pPr marL="0" indent="0" algn="ctr">
              <a:buNone/>
              <a:defRPr/>
            </a:lvl1pPr>
          </a:lstStyle>
          <a:p>
            <a:pPr lvl="0"/>
            <a:endParaRPr kumimoji="1" lang="ja-JP" altLang="en-US" dirty="0"/>
          </a:p>
        </p:txBody>
      </p:sp>
      <p:sp>
        <p:nvSpPr>
          <p:cNvPr id="2" name="正方形/長方形 1">
            <a:extLst>
              <a:ext uri="{FF2B5EF4-FFF2-40B4-BE49-F238E27FC236}">
                <a16:creationId xmlns:a16="http://schemas.microsoft.com/office/drawing/2014/main" id="{88653DFE-9336-0A44-F51F-2DB81D8A6120}"/>
              </a:ext>
            </a:extLst>
          </p:cNvPr>
          <p:cNvSpPr/>
          <p:nvPr userDrawn="1"/>
        </p:nvSpPr>
        <p:spPr>
          <a:xfrm rot="16200000">
            <a:off x="2867612" y="3509106"/>
            <a:ext cx="6456783" cy="24100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Tree>
    <p:extLst>
      <p:ext uri="{BB962C8B-B14F-4D97-AF65-F5344CB8AC3E}">
        <p14:creationId xmlns:p14="http://schemas.microsoft.com/office/powerpoint/2010/main" val="1448065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画像貼り付け1ペイン">
    <p:spTree>
      <p:nvGrpSpPr>
        <p:cNvPr id="1" name=""/>
        <p:cNvGrpSpPr/>
        <p:nvPr/>
      </p:nvGrpSpPr>
      <p:grpSpPr>
        <a:xfrm>
          <a:off x="0" y="0"/>
          <a:ext cx="0" cy="0"/>
          <a:chOff x="0" y="0"/>
          <a:chExt cx="0" cy="0"/>
        </a:xfrm>
      </p:grpSpPr>
      <p:sp>
        <p:nvSpPr>
          <p:cNvPr id="13" name="テキスト プレースホルダー 12">
            <a:extLst>
              <a:ext uri="{FF2B5EF4-FFF2-40B4-BE49-F238E27FC236}">
                <a16:creationId xmlns:a16="http://schemas.microsoft.com/office/drawing/2014/main" id="{4E881271-69B4-118F-F69C-7CAF2CF38240}"/>
              </a:ext>
            </a:extLst>
          </p:cNvPr>
          <p:cNvSpPr>
            <a:spLocks noGrp="1"/>
          </p:cNvSpPr>
          <p:nvPr>
            <p:ph type="body" sz="quarter" idx="10" hasCustomPrompt="1"/>
          </p:nvPr>
        </p:nvSpPr>
        <p:spPr>
          <a:xfrm>
            <a:off x="4032843" y="6056313"/>
            <a:ext cx="4217243" cy="436562"/>
          </a:xfrm>
        </p:spPr>
        <p:txBody>
          <a:bodyPr/>
          <a:lstStyle>
            <a:lvl1pPr marL="0" indent="0" algn="ctr">
              <a:buNone/>
              <a:defRPr/>
            </a:lvl1pPr>
          </a:lstStyle>
          <a:p>
            <a:pPr lvl="0"/>
            <a:r>
              <a:rPr kumimoji="1" lang="ja-JP" altLang="en-US" dirty="0"/>
              <a:t>図のタイトル</a:t>
            </a:r>
          </a:p>
        </p:txBody>
      </p:sp>
      <p:sp>
        <p:nvSpPr>
          <p:cNvPr id="16" name="コンテンツ プレースホルダー 15">
            <a:extLst>
              <a:ext uri="{FF2B5EF4-FFF2-40B4-BE49-F238E27FC236}">
                <a16:creationId xmlns:a16="http://schemas.microsoft.com/office/drawing/2014/main" id="{3B8E73E0-56CC-8CB0-F684-D6549067013C}"/>
              </a:ext>
            </a:extLst>
          </p:cNvPr>
          <p:cNvSpPr>
            <a:spLocks noGrp="1"/>
          </p:cNvSpPr>
          <p:nvPr>
            <p:ph sz="quarter" idx="12"/>
          </p:nvPr>
        </p:nvSpPr>
        <p:spPr>
          <a:xfrm>
            <a:off x="569912" y="1322468"/>
            <a:ext cx="11143102" cy="4580909"/>
          </a:xfrm>
        </p:spPr>
        <p:txBody>
          <a:bodyPr anchor="ctr" anchorCtr="0"/>
          <a:lstStyle>
            <a:lvl1pPr marL="0" indent="0" algn="ctr">
              <a:buNone/>
              <a:defRPr/>
            </a:lvl1pPr>
          </a:lstStyle>
          <a:p>
            <a:pPr lvl="0"/>
            <a:endParaRPr kumimoji="1" lang="ja-JP" altLang="en-US" dirty="0"/>
          </a:p>
        </p:txBody>
      </p:sp>
    </p:spTree>
    <p:extLst>
      <p:ext uri="{BB962C8B-B14F-4D97-AF65-F5344CB8AC3E}">
        <p14:creationId xmlns:p14="http://schemas.microsoft.com/office/powerpoint/2010/main" val="5632149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00CF5-A143-2481-4F39-1487913496E3}"/>
              </a:ext>
            </a:extLst>
          </p:cNvPr>
          <p:cNvSpPr>
            <a:spLocks noGrp="1"/>
          </p:cNvSpPr>
          <p:nvPr>
            <p:ph type="title"/>
          </p:nvPr>
        </p:nvSpPr>
        <p:spPr>
          <a:xfrm>
            <a:off x="838204" y="365125"/>
            <a:ext cx="10515600" cy="1325563"/>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968864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007DACC-0318-ABA1-2158-A37F2BE56804}"/>
              </a:ext>
            </a:extLst>
          </p:cNvPr>
          <p:cNvSpPr/>
          <p:nvPr userDrawn="1"/>
        </p:nvSpPr>
        <p:spPr>
          <a:xfrm>
            <a:off x="0" y="-31425"/>
            <a:ext cx="12192000" cy="1029802"/>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
        <p:nvSpPr>
          <p:cNvPr id="2" name="タイトル プレースホルダー 1">
            <a:extLst>
              <a:ext uri="{FF2B5EF4-FFF2-40B4-BE49-F238E27FC236}">
                <a16:creationId xmlns:a16="http://schemas.microsoft.com/office/drawing/2014/main" id="{3CDF9E3B-127F-A6EB-598A-BCEA52129035}"/>
              </a:ext>
            </a:extLst>
          </p:cNvPr>
          <p:cNvSpPr>
            <a:spLocks noGrp="1"/>
          </p:cNvSpPr>
          <p:nvPr>
            <p:ph type="title"/>
          </p:nvPr>
        </p:nvSpPr>
        <p:spPr>
          <a:xfrm>
            <a:off x="122043" y="166852"/>
            <a:ext cx="11143099" cy="633251"/>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1203BB8-4B4E-8EC7-A0DB-F8454065DCEE}"/>
              </a:ext>
            </a:extLst>
          </p:cNvPr>
          <p:cNvSpPr>
            <a:spLocks noGrp="1"/>
          </p:cNvSpPr>
          <p:nvPr>
            <p:ph type="body" idx="1"/>
          </p:nvPr>
        </p:nvSpPr>
        <p:spPr>
          <a:xfrm>
            <a:off x="838204"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442DB8-1F2A-B340-D760-C04329A38BEF}"/>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F896F-949E-4332-A3A5-C64EB980D8A1}" type="datetimeFigureOut">
              <a:rPr kumimoji="1" lang="ja-JP" altLang="en-US" smtClean="0"/>
              <a:t>2024/1/6</a:t>
            </a:fld>
            <a:endParaRPr kumimoji="1" lang="ja-JP" altLang="en-US"/>
          </a:p>
        </p:txBody>
      </p:sp>
      <p:sp>
        <p:nvSpPr>
          <p:cNvPr id="5" name="フッター プレースホルダー 4">
            <a:extLst>
              <a:ext uri="{FF2B5EF4-FFF2-40B4-BE49-F238E27FC236}">
                <a16:creationId xmlns:a16="http://schemas.microsoft.com/office/drawing/2014/main" id="{CC7967F0-7B42-2D46-9CED-07E53CDE1B59}"/>
              </a:ext>
            </a:extLst>
          </p:cNvPr>
          <p:cNvSpPr>
            <a:spLocks noGrp="1"/>
          </p:cNvSpPr>
          <p:nvPr>
            <p:ph type="ftr" sz="quarter" idx="3"/>
          </p:nvPr>
        </p:nvSpPr>
        <p:spPr>
          <a:xfrm>
            <a:off x="4038604"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D2C94CF-51DE-8424-1A9C-784D8B139092}"/>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5AA79-2BCF-403D-AF2F-A61DF7E205A1}" type="slidenum">
              <a:rPr kumimoji="1" lang="ja-JP" altLang="en-US" smtClean="0"/>
              <a:t>‹#›</a:t>
            </a:fld>
            <a:endParaRPr kumimoji="1" lang="ja-JP" altLang="en-US"/>
          </a:p>
        </p:txBody>
      </p:sp>
    </p:spTree>
    <p:extLst>
      <p:ext uri="{BB962C8B-B14F-4D97-AF65-F5344CB8AC3E}">
        <p14:creationId xmlns:p14="http://schemas.microsoft.com/office/powerpoint/2010/main" val="1917449345"/>
      </p:ext>
    </p:extLst>
  </p:cSld>
  <p:clrMap bg1="lt1" tx1="dk1" bg2="lt2" tx2="dk2" accent1="accent1" accent2="accent2" accent3="accent3" accent4="accent4" accent5="accent5" accent6="accent6" hlink="hlink" folHlink="folHlink"/>
  <p:sldLayoutIdLst>
    <p:sldLayoutId id="2147483649" r:id="rId1"/>
    <p:sldLayoutId id="2147483676" r:id="rId2"/>
    <p:sldLayoutId id="2147483678" r:id="rId3"/>
    <p:sldLayoutId id="2147483677" r:id="rId4"/>
  </p:sldLayoutIdLst>
  <p:txStyles>
    <p:titleStyle>
      <a:lvl1pPr algn="l" defTabSz="914411"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kumimoji="1"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9pPr>
    </p:bodyStyle>
    <p:otherStyle>
      <a:defPPr>
        <a:defRPr lang="ja-JP"/>
      </a:defPPr>
      <a:lvl1pPr marL="0" algn="l" defTabSz="914411" rtl="0" eaLnBrk="1" latinLnBrk="0" hangingPunct="1">
        <a:defRPr kumimoji="1" sz="1801" kern="1200">
          <a:solidFill>
            <a:schemeClr val="tx1"/>
          </a:solidFill>
          <a:latin typeface="+mn-lt"/>
          <a:ea typeface="+mn-ea"/>
          <a:cs typeface="+mn-cs"/>
        </a:defRPr>
      </a:lvl1pPr>
      <a:lvl2pPr marL="457206" algn="l" defTabSz="914411" rtl="0" eaLnBrk="1" latinLnBrk="0" hangingPunct="1">
        <a:defRPr kumimoji="1" sz="1801" kern="1200">
          <a:solidFill>
            <a:schemeClr val="tx1"/>
          </a:solidFill>
          <a:latin typeface="+mn-lt"/>
          <a:ea typeface="+mn-ea"/>
          <a:cs typeface="+mn-cs"/>
        </a:defRPr>
      </a:lvl2pPr>
      <a:lvl3pPr marL="914411" algn="l" defTabSz="914411" rtl="0" eaLnBrk="1" latinLnBrk="0" hangingPunct="1">
        <a:defRPr kumimoji="1" sz="1801" kern="1200">
          <a:solidFill>
            <a:schemeClr val="tx1"/>
          </a:solidFill>
          <a:latin typeface="+mn-lt"/>
          <a:ea typeface="+mn-ea"/>
          <a:cs typeface="+mn-cs"/>
        </a:defRPr>
      </a:lvl3pPr>
      <a:lvl4pPr marL="1371617" algn="l" defTabSz="914411" rtl="0" eaLnBrk="1" latinLnBrk="0" hangingPunct="1">
        <a:defRPr kumimoji="1" sz="1801" kern="1200">
          <a:solidFill>
            <a:schemeClr val="tx1"/>
          </a:solidFill>
          <a:latin typeface="+mn-lt"/>
          <a:ea typeface="+mn-ea"/>
          <a:cs typeface="+mn-cs"/>
        </a:defRPr>
      </a:lvl4pPr>
      <a:lvl5pPr marL="1828823" algn="l" defTabSz="914411" rtl="0" eaLnBrk="1" latinLnBrk="0" hangingPunct="1">
        <a:defRPr kumimoji="1" sz="1801" kern="1200">
          <a:solidFill>
            <a:schemeClr val="tx1"/>
          </a:solidFill>
          <a:latin typeface="+mn-lt"/>
          <a:ea typeface="+mn-ea"/>
          <a:cs typeface="+mn-cs"/>
        </a:defRPr>
      </a:lvl5pPr>
      <a:lvl6pPr marL="2286029" algn="l" defTabSz="914411" rtl="0" eaLnBrk="1" latinLnBrk="0" hangingPunct="1">
        <a:defRPr kumimoji="1" sz="1801" kern="1200">
          <a:solidFill>
            <a:schemeClr val="tx1"/>
          </a:solidFill>
          <a:latin typeface="+mn-lt"/>
          <a:ea typeface="+mn-ea"/>
          <a:cs typeface="+mn-cs"/>
        </a:defRPr>
      </a:lvl6pPr>
      <a:lvl7pPr marL="2743234" algn="l" defTabSz="914411" rtl="0" eaLnBrk="1" latinLnBrk="0" hangingPunct="1">
        <a:defRPr kumimoji="1" sz="1801" kern="1200">
          <a:solidFill>
            <a:schemeClr val="tx1"/>
          </a:solidFill>
          <a:latin typeface="+mn-lt"/>
          <a:ea typeface="+mn-ea"/>
          <a:cs typeface="+mn-cs"/>
        </a:defRPr>
      </a:lvl7pPr>
      <a:lvl8pPr marL="3200440" algn="l" defTabSz="914411" rtl="0" eaLnBrk="1" latinLnBrk="0" hangingPunct="1">
        <a:defRPr kumimoji="1" sz="1801" kern="1200">
          <a:solidFill>
            <a:schemeClr val="tx1"/>
          </a:solidFill>
          <a:latin typeface="+mn-lt"/>
          <a:ea typeface="+mn-ea"/>
          <a:cs typeface="+mn-cs"/>
        </a:defRPr>
      </a:lvl8pPr>
      <a:lvl9pPr marL="3657646" algn="l" defTabSz="914411" rtl="0" eaLnBrk="1" latinLnBrk="0" hangingPunct="1">
        <a:defRPr kumimoji="1"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6446C23E-CC29-8DFA-EF2E-59577DAE456A}"/>
              </a:ext>
            </a:extLst>
          </p:cNvPr>
          <p:cNvSpPr/>
          <p:nvPr userDrawn="1"/>
        </p:nvSpPr>
        <p:spPr>
          <a:xfrm>
            <a:off x="0" y="-31425"/>
            <a:ext cx="12192000" cy="1029802"/>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
        <p:nvSpPr>
          <p:cNvPr id="3" name="テキスト プレースホルダー 2">
            <a:extLst>
              <a:ext uri="{FF2B5EF4-FFF2-40B4-BE49-F238E27FC236}">
                <a16:creationId xmlns:a16="http://schemas.microsoft.com/office/drawing/2014/main" id="{CF3B88BD-C9E2-0B98-06A6-5111CC10604F}"/>
              </a:ext>
            </a:extLst>
          </p:cNvPr>
          <p:cNvSpPr>
            <a:spLocks noGrp="1"/>
          </p:cNvSpPr>
          <p:nvPr>
            <p:ph type="body" idx="1"/>
          </p:nvPr>
        </p:nvSpPr>
        <p:spPr>
          <a:xfrm>
            <a:off x="363893" y="1196652"/>
            <a:ext cx="11523307" cy="4980311"/>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タイトル プレースホルダー 1">
            <a:extLst>
              <a:ext uri="{FF2B5EF4-FFF2-40B4-BE49-F238E27FC236}">
                <a16:creationId xmlns:a16="http://schemas.microsoft.com/office/drawing/2014/main" id="{EA99A712-3271-DA3E-BA67-FE28D6264BA0}"/>
              </a:ext>
            </a:extLst>
          </p:cNvPr>
          <p:cNvSpPr txBox="1">
            <a:spLocks/>
          </p:cNvSpPr>
          <p:nvPr userDrawn="1"/>
        </p:nvSpPr>
        <p:spPr>
          <a:xfrm>
            <a:off x="122043" y="166852"/>
            <a:ext cx="11143099" cy="633251"/>
          </a:xfrm>
          <a:prstGeom prst="rect">
            <a:avLst/>
          </a:prstGeom>
        </p:spPr>
        <p:txBody>
          <a:bodyPr vert="horz" lIns="91440" tIns="45721" rIns="91440" bIns="45721" rtlCol="0" anchor="ctr">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400" b="1" dirty="0"/>
              <a:t>図形のタイトル</a:t>
            </a:r>
          </a:p>
        </p:txBody>
      </p:sp>
    </p:spTree>
    <p:extLst>
      <p:ext uri="{BB962C8B-B14F-4D97-AF65-F5344CB8AC3E}">
        <p14:creationId xmlns:p14="http://schemas.microsoft.com/office/powerpoint/2010/main" val="5790666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l" defTabSz="914411"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kumimoji="1"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9pPr>
    </p:bodyStyle>
    <p:otherStyle>
      <a:defPPr>
        <a:defRPr lang="ja-JP"/>
      </a:defPPr>
      <a:lvl1pPr marL="0" algn="l" defTabSz="914411" rtl="0" eaLnBrk="1" latinLnBrk="0" hangingPunct="1">
        <a:defRPr kumimoji="1" sz="1801" kern="1200">
          <a:solidFill>
            <a:schemeClr val="tx1"/>
          </a:solidFill>
          <a:latin typeface="+mn-lt"/>
          <a:ea typeface="+mn-ea"/>
          <a:cs typeface="+mn-cs"/>
        </a:defRPr>
      </a:lvl1pPr>
      <a:lvl2pPr marL="457206" algn="l" defTabSz="914411" rtl="0" eaLnBrk="1" latinLnBrk="0" hangingPunct="1">
        <a:defRPr kumimoji="1" sz="1801" kern="1200">
          <a:solidFill>
            <a:schemeClr val="tx1"/>
          </a:solidFill>
          <a:latin typeface="+mn-lt"/>
          <a:ea typeface="+mn-ea"/>
          <a:cs typeface="+mn-cs"/>
        </a:defRPr>
      </a:lvl2pPr>
      <a:lvl3pPr marL="914411" algn="l" defTabSz="914411" rtl="0" eaLnBrk="1" latinLnBrk="0" hangingPunct="1">
        <a:defRPr kumimoji="1" sz="1801" kern="1200">
          <a:solidFill>
            <a:schemeClr val="tx1"/>
          </a:solidFill>
          <a:latin typeface="+mn-lt"/>
          <a:ea typeface="+mn-ea"/>
          <a:cs typeface="+mn-cs"/>
        </a:defRPr>
      </a:lvl3pPr>
      <a:lvl4pPr marL="1371617" algn="l" defTabSz="914411" rtl="0" eaLnBrk="1" latinLnBrk="0" hangingPunct="1">
        <a:defRPr kumimoji="1" sz="1801" kern="1200">
          <a:solidFill>
            <a:schemeClr val="tx1"/>
          </a:solidFill>
          <a:latin typeface="+mn-lt"/>
          <a:ea typeface="+mn-ea"/>
          <a:cs typeface="+mn-cs"/>
        </a:defRPr>
      </a:lvl4pPr>
      <a:lvl5pPr marL="1828823" algn="l" defTabSz="914411" rtl="0" eaLnBrk="1" latinLnBrk="0" hangingPunct="1">
        <a:defRPr kumimoji="1" sz="1801" kern="1200">
          <a:solidFill>
            <a:schemeClr val="tx1"/>
          </a:solidFill>
          <a:latin typeface="+mn-lt"/>
          <a:ea typeface="+mn-ea"/>
          <a:cs typeface="+mn-cs"/>
        </a:defRPr>
      </a:lvl5pPr>
      <a:lvl6pPr marL="2286029" algn="l" defTabSz="914411" rtl="0" eaLnBrk="1" latinLnBrk="0" hangingPunct="1">
        <a:defRPr kumimoji="1" sz="1801" kern="1200">
          <a:solidFill>
            <a:schemeClr val="tx1"/>
          </a:solidFill>
          <a:latin typeface="+mn-lt"/>
          <a:ea typeface="+mn-ea"/>
          <a:cs typeface="+mn-cs"/>
        </a:defRPr>
      </a:lvl6pPr>
      <a:lvl7pPr marL="2743234" algn="l" defTabSz="914411" rtl="0" eaLnBrk="1" latinLnBrk="0" hangingPunct="1">
        <a:defRPr kumimoji="1" sz="1801" kern="1200">
          <a:solidFill>
            <a:schemeClr val="tx1"/>
          </a:solidFill>
          <a:latin typeface="+mn-lt"/>
          <a:ea typeface="+mn-ea"/>
          <a:cs typeface="+mn-cs"/>
        </a:defRPr>
      </a:lvl7pPr>
      <a:lvl8pPr marL="3200440" algn="l" defTabSz="914411" rtl="0" eaLnBrk="1" latinLnBrk="0" hangingPunct="1">
        <a:defRPr kumimoji="1" sz="1801" kern="1200">
          <a:solidFill>
            <a:schemeClr val="tx1"/>
          </a:solidFill>
          <a:latin typeface="+mn-lt"/>
          <a:ea typeface="+mn-ea"/>
          <a:cs typeface="+mn-cs"/>
        </a:defRPr>
      </a:lvl8pPr>
      <a:lvl9pPr marL="3657646" algn="l" defTabSz="914411" rtl="0" eaLnBrk="1" latinLnBrk="0" hangingPunct="1">
        <a:defRPr kumimoji="1"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cloud.google.com/architecture/mlops-continuous-delivery-and-automation-pipelines-in-machine-learning?hl=ja"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9967D6-1E3F-061B-9E18-194D72CA5D9A}"/>
              </a:ext>
            </a:extLst>
          </p:cNvPr>
          <p:cNvSpPr>
            <a:spLocks noGrp="1"/>
          </p:cNvSpPr>
          <p:nvPr>
            <p:ph type="ctrTitle"/>
          </p:nvPr>
        </p:nvSpPr>
        <p:spPr/>
        <p:txBody>
          <a:bodyPr/>
          <a:lstStyle/>
          <a:p>
            <a:endParaRPr kumimoji="1" lang="ja-JP" altLang="en-US" dirty="0"/>
          </a:p>
        </p:txBody>
      </p:sp>
      <p:sp>
        <p:nvSpPr>
          <p:cNvPr id="3" name="字幕 2">
            <a:extLst>
              <a:ext uri="{FF2B5EF4-FFF2-40B4-BE49-F238E27FC236}">
                <a16:creationId xmlns:a16="http://schemas.microsoft.com/office/drawing/2014/main" id="{719A3310-AACD-785D-06A1-D51F31C4A94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989969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397BC0-2B49-C2EB-D6A5-A295D96C6A12}"/>
              </a:ext>
            </a:extLst>
          </p:cNvPr>
          <p:cNvSpPr>
            <a:spLocks noGrp="1"/>
          </p:cNvSpPr>
          <p:nvPr>
            <p:ph type="title"/>
          </p:nvPr>
        </p:nvSpPr>
        <p:spPr/>
        <p:txBody>
          <a:bodyPr/>
          <a:lstStyle/>
          <a:p>
            <a:r>
              <a:rPr lang="en-US" altLang="ja-JP" dirty="0"/>
              <a:t>SIEM</a:t>
            </a:r>
            <a:r>
              <a:rPr lang="ja-JP" altLang="en-US" dirty="0"/>
              <a:t>の場合</a:t>
            </a:r>
            <a:endParaRPr kumimoji="1" lang="ja-JP" altLang="en-US" dirty="0"/>
          </a:p>
        </p:txBody>
      </p:sp>
      <p:sp>
        <p:nvSpPr>
          <p:cNvPr id="3" name="テキスト プレースホルダー 2">
            <a:extLst>
              <a:ext uri="{FF2B5EF4-FFF2-40B4-BE49-F238E27FC236}">
                <a16:creationId xmlns:a16="http://schemas.microsoft.com/office/drawing/2014/main" id="{9403A6CB-472E-B766-9935-2460FAA4E13D}"/>
              </a:ext>
            </a:extLst>
          </p:cNvPr>
          <p:cNvSpPr>
            <a:spLocks noGrp="1"/>
          </p:cNvSpPr>
          <p:nvPr>
            <p:ph type="body" sz="quarter" idx="13"/>
          </p:nvPr>
        </p:nvSpPr>
        <p:spPr/>
        <p:txBody>
          <a:bodyPr/>
          <a:lstStyle/>
          <a:p>
            <a:r>
              <a:rPr kumimoji="1" lang="en-US" altLang="ja-JP" dirty="0" err="1"/>
              <a:t>MLOps</a:t>
            </a:r>
            <a:r>
              <a:rPr kumimoji="1" lang="ja-JP" altLang="en-US" dirty="0"/>
              <a:t>の処理は大きく分けると４つにグループ化される。</a:t>
            </a:r>
            <a:endParaRPr kumimoji="1" lang="en-US" altLang="ja-JP" dirty="0"/>
          </a:p>
          <a:p>
            <a:r>
              <a:rPr lang="ja-JP" altLang="en-US" dirty="0"/>
              <a:t>各グループで</a:t>
            </a:r>
            <a:r>
              <a:rPr kumimoji="1" lang="en-US" altLang="ja-JP" dirty="0"/>
              <a:t>					</a:t>
            </a:r>
            <a:endParaRPr kumimoji="1" lang="ja-JP" altLang="en-US" dirty="0"/>
          </a:p>
        </p:txBody>
      </p:sp>
      <p:sp>
        <p:nvSpPr>
          <p:cNvPr id="5" name="テキスト プレースホルダー 4">
            <a:extLst>
              <a:ext uri="{FF2B5EF4-FFF2-40B4-BE49-F238E27FC236}">
                <a16:creationId xmlns:a16="http://schemas.microsoft.com/office/drawing/2014/main" id="{80B7FBC2-1FD4-1C62-54E0-ADD3D92E4DBF}"/>
              </a:ext>
            </a:extLst>
          </p:cNvPr>
          <p:cNvSpPr>
            <a:spLocks noGrp="1"/>
          </p:cNvSpPr>
          <p:nvPr>
            <p:ph type="body" sz="quarter" idx="15"/>
          </p:nvPr>
        </p:nvSpPr>
        <p:spPr/>
        <p:txBody>
          <a:bodyPr/>
          <a:lstStyle/>
          <a:p>
            <a:endParaRPr kumimoji="1" lang="ja-JP" altLang="en-US"/>
          </a:p>
        </p:txBody>
      </p:sp>
      <p:sp>
        <p:nvSpPr>
          <p:cNvPr id="6" name="矢印: 五方向 5">
            <a:extLst>
              <a:ext uri="{FF2B5EF4-FFF2-40B4-BE49-F238E27FC236}">
                <a16:creationId xmlns:a16="http://schemas.microsoft.com/office/drawing/2014/main" id="{3706631B-1FF0-227C-FAAC-9409843C2079}"/>
              </a:ext>
            </a:extLst>
          </p:cNvPr>
          <p:cNvSpPr/>
          <p:nvPr/>
        </p:nvSpPr>
        <p:spPr>
          <a:xfrm>
            <a:off x="847625" y="2931639"/>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1. </a:t>
            </a:r>
            <a:r>
              <a:rPr kumimoji="1" lang="ja-JP" altLang="en-US" sz="1100" dirty="0"/>
              <a:t>データ抽出</a:t>
            </a:r>
          </a:p>
        </p:txBody>
      </p:sp>
      <p:sp>
        <p:nvSpPr>
          <p:cNvPr id="7" name="矢印: 五方向 6">
            <a:extLst>
              <a:ext uri="{FF2B5EF4-FFF2-40B4-BE49-F238E27FC236}">
                <a16:creationId xmlns:a16="http://schemas.microsoft.com/office/drawing/2014/main" id="{0E9892CD-09BE-6170-E1C4-773B0BF55212}"/>
              </a:ext>
            </a:extLst>
          </p:cNvPr>
          <p:cNvSpPr/>
          <p:nvPr/>
        </p:nvSpPr>
        <p:spPr>
          <a:xfrm>
            <a:off x="2174672" y="2931639"/>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t>2. </a:t>
            </a:r>
            <a:r>
              <a:rPr lang="ja-JP" altLang="en-US" sz="1100" dirty="0"/>
              <a:t>データ分析</a:t>
            </a:r>
          </a:p>
        </p:txBody>
      </p:sp>
      <p:sp>
        <p:nvSpPr>
          <p:cNvPr id="8" name="矢印: 五方向 7">
            <a:extLst>
              <a:ext uri="{FF2B5EF4-FFF2-40B4-BE49-F238E27FC236}">
                <a16:creationId xmlns:a16="http://schemas.microsoft.com/office/drawing/2014/main" id="{0CE7F74C-5D24-0613-94EC-ADCB8B21B351}"/>
              </a:ext>
            </a:extLst>
          </p:cNvPr>
          <p:cNvSpPr/>
          <p:nvPr/>
        </p:nvSpPr>
        <p:spPr>
          <a:xfrm>
            <a:off x="3501719" y="2931639"/>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t>3. </a:t>
            </a:r>
            <a:r>
              <a:rPr lang="ja-JP" altLang="en-US" sz="1100" dirty="0"/>
              <a:t>データ準備</a:t>
            </a:r>
          </a:p>
        </p:txBody>
      </p:sp>
      <p:sp>
        <p:nvSpPr>
          <p:cNvPr id="9" name="矢印: 五方向 8">
            <a:extLst>
              <a:ext uri="{FF2B5EF4-FFF2-40B4-BE49-F238E27FC236}">
                <a16:creationId xmlns:a16="http://schemas.microsoft.com/office/drawing/2014/main" id="{67C2BE49-5792-8CE9-AA4D-FEA47383568B}"/>
              </a:ext>
            </a:extLst>
          </p:cNvPr>
          <p:cNvSpPr/>
          <p:nvPr/>
        </p:nvSpPr>
        <p:spPr>
          <a:xfrm>
            <a:off x="4828766" y="2931639"/>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t>4. </a:t>
            </a:r>
            <a:r>
              <a:rPr lang="ja-JP" altLang="en-US" sz="1100" dirty="0"/>
              <a:t>モデル学習</a:t>
            </a:r>
          </a:p>
        </p:txBody>
      </p:sp>
      <p:sp>
        <p:nvSpPr>
          <p:cNvPr id="10" name="矢印: 五方向 9">
            <a:extLst>
              <a:ext uri="{FF2B5EF4-FFF2-40B4-BE49-F238E27FC236}">
                <a16:creationId xmlns:a16="http://schemas.microsoft.com/office/drawing/2014/main" id="{B9BD5B5F-228B-2246-B0BC-41A2328214D2}"/>
              </a:ext>
            </a:extLst>
          </p:cNvPr>
          <p:cNvSpPr/>
          <p:nvPr/>
        </p:nvSpPr>
        <p:spPr>
          <a:xfrm>
            <a:off x="6155813" y="2931639"/>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t>5. </a:t>
            </a:r>
            <a:r>
              <a:rPr lang="ja-JP" altLang="en-US" sz="1100" dirty="0"/>
              <a:t>モデル評価</a:t>
            </a:r>
          </a:p>
        </p:txBody>
      </p:sp>
      <p:sp>
        <p:nvSpPr>
          <p:cNvPr id="11" name="矢印: 五方向 10">
            <a:extLst>
              <a:ext uri="{FF2B5EF4-FFF2-40B4-BE49-F238E27FC236}">
                <a16:creationId xmlns:a16="http://schemas.microsoft.com/office/drawing/2014/main" id="{7B9522A0-30D4-A133-1CDD-A1AAF8922D80}"/>
              </a:ext>
            </a:extLst>
          </p:cNvPr>
          <p:cNvSpPr/>
          <p:nvPr/>
        </p:nvSpPr>
        <p:spPr>
          <a:xfrm>
            <a:off x="7482860" y="2931639"/>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t>6. </a:t>
            </a:r>
            <a:r>
              <a:rPr lang="ja-JP" altLang="en-US" sz="1100" dirty="0"/>
              <a:t>モデル検証</a:t>
            </a:r>
          </a:p>
        </p:txBody>
      </p:sp>
      <p:sp>
        <p:nvSpPr>
          <p:cNvPr id="12" name="矢印: 五方向 11">
            <a:extLst>
              <a:ext uri="{FF2B5EF4-FFF2-40B4-BE49-F238E27FC236}">
                <a16:creationId xmlns:a16="http://schemas.microsoft.com/office/drawing/2014/main" id="{39CA802E-DC5C-30F5-4334-B0DE78900721}"/>
              </a:ext>
            </a:extLst>
          </p:cNvPr>
          <p:cNvSpPr/>
          <p:nvPr/>
        </p:nvSpPr>
        <p:spPr>
          <a:xfrm>
            <a:off x="8809907" y="2931639"/>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t>7.</a:t>
            </a:r>
            <a:r>
              <a:rPr lang="ja-JP" altLang="en-US" sz="1100" dirty="0"/>
              <a:t>モデル提供</a:t>
            </a:r>
          </a:p>
        </p:txBody>
      </p:sp>
      <p:sp>
        <p:nvSpPr>
          <p:cNvPr id="13" name="矢印: 五方向 12">
            <a:extLst>
              <a:ext uri="{FF2B5EF4-FFF2-40B4-BE49-F238E27FC236}">
                <a16:creationId xmlns:a16="http://schemas.microsoft.com/office/drawing/2014/main" id="{7D5E518B-AEEC-E9AA-4256-8756187176D5}"/>
              </a:ext>
            </a:extLst>
          </p:cNvPr>
          <p:cNvSpPr/>
          <p:nvPr/>
        </p:nvSpPr>
        <p:spPr>
          <a:xfrm>
            <a:off x="10136953" y="2931639"/>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t>8. </a:t>
            </a:r>
            <a:r>
              <a:rPr lang="ja-JP" altLang="en-US" sz="1100"/>
              <a:t>モデルの</a:t>
            </a:r>
            <a:br>
              <a:rPr lang="en-US" altLang="ja-JP" sz="1100" dirty="0"/>
            </a:br>
            <a:r>
              <a:rPr lang="ja-JP" altLang="en-US" sz="1100" dirty="0"/>
              <a:t>モニタリング</a:t>
            </a:r>
          </a:p>
        </p:txBody>
      </p:sp>
      <p:sp>
        <p:nvSpPr>
          <p:cNvPr id="26" name="矢印: 五方向 25">
            <a:extLst>
              <a:ext uri="{FF2B5EF4-FFF2-40B4-BE49-F238E27FC236}">
                <a16:creationId xmlns:a16="http://schemas.microsoft.com/office/drawing/2014/main" id="{74774647-7D54-9ED0-6852-D305A5C342AB}"/>
              </a:ext>
            </a:extLst>
          </p:cNvPr>
          <p:cNvSpPr/>
          <p:nvPr/>
        </p:nvSpPr>
        <p:spPr>
          <a:xfrm>
            <a:off x="847624" y="3572759"/>
            <a:ext cx="3880365" cy="329938"/>
          </a:xfrm>
          <a:prstGeom prst="homePlat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データ準備</a:t>
            </a:r>
          </a:p>
        </p:txBody>
      </p:sp>
      <p:sp>
        <p:nvSpPr>
          <p:cNvPr id="27" name="矢印: 五方向 26">
            <a:extLst>
              <a:ext uri="{FF2B5EF4-FFF2-40B4-BE49-F238E27FC236}">
                <a16:creationId xmlns:a16="http://schemas.microsoft.com/office/drawing/2014/main" id="{88E2C40C-6AE1-7F82-4FFE-07ED6039A6CA}"/>
              </a:ext>
            </a:extLst>
          </p:cNvPr>
          <p:cNvSpPr/>
          <p:nvPr/>
        </p:nvSpPr>
        <p:spPr>
          <a:xfrm>
            <a:off x="4828767" y="3583002"/>
            <a:ext cx="3880364" cy="329938"/>
          </a:xfrm>
          <a:prstGeom prst="homePlat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モデル開発</a:t>
            </a:r>
          </a:p>
        </p:txBody>
      </p:sp>
      <p:sp>
        <p:nvSpPr>
          <p:cNvPr id="28" name="矢印: 五方向 27">
            <a:extLst>
              <a:ext uri="{FF2B5EF4-FFF2-40B4-BE49-F238E27FC236}">
                <a16:creationId xmlns:a16="http://schemas.microsoft.com/office/drawing/2014/main" id="{7D2A2D6F-557D-7F69-B638-144F72CA56A3}"/>
              </a:ext>
            </a:extLst>
          </p:cNvPr>
          <p:cNvSpPr/>
          <p:nvPr/>
        </p:nvSpPr>
        <p:spPr>
          <a:xfrm>
            <a:off x="8809906" y="3583002"/>
            <a:ext cx="1226270" cy="329938"/>
          </a:xfrm>
          <a:prstGeom prst="homePlat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デプロイ</a:t>
            </a:r>
          </a:p>
        </p:txBody>
      </p:sp>
      <p:sp>
        <p:nvSpPr>
          <p:cNvPr id="29" name="矢印: 五方向 28">
            <a:extLst>
              <a:ext uri="{FF2B5EF4-FFF2-40B4-BE49-F238E27FC236}">
                <a16:creationId xmlns:a16="http://schemas.microsoft.com/office/drawing/2014/main" id="{949D4AC2-8033-2D4E-0CBD-A1BAF6A60291}"/>
              </a:ext>
            </a:extLst>
          </p:cNvPr>
          <p:cNvSpPr/>
          <p:nvPr/>
        </p:nvSpPr>
        <p:spPr>
          <a:xfrm>
            <a:off x="10136953" y="3585389"/>
            <a:ext cx="1226270" cy="329938"/>
          </a:xfrm>
          <a:prstGeom prst="homePlat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監視</a:t>
            </a:r>
          </a:p>
        </p:txBody>
      </p:sp>
      <p:sp>
        <p:nvSpPr>
          <p:cNvPr id="31" name="テキスト ボックス 30">
            <a:extLst>
              <a:ext uri="{FF2B5EF4-FFF2-40B4-BE49-F238E27FC236}">
                <a16:creationId xmlns:a16="http://schemas.microsoft.com/office/drawing/2014/main" id="{22212610-6BA9-6932-BCA9-E6B8F65CB646}"/>
              </a:ext>
            </a:extLst>
          </p:cNvPr>
          <p:cNvSpPr txBox="1"/>
          <p:nvPr/>
        </p:nvSpPr>
        <p:spPr>
          <a:xfrm>
            <a:off x="838200" y="4079671"/>
            <a:ext cx="3889789" cy="1686647"/>
          </a:xfrm>
          <a:prstGeom prst="rect">
            <a:avLst/>
          </a:prstGeom>
          <a:noFill/>
        </p:spPr>
        <p:txBody>
          <a:bodyPr wrap="square" rtlCol="0">
            <a:noAutofit/>
          </a:bodyPr>
          <a:lstStyle/>
          <a:p>
            <a:r>
              <a:rPr kumimoji="1" lang="ja-JP" altLang="en-US" dirty="0"/>
              <a:t>ああ</a:t>
            </a:r>
          </a:p>
        </p:txBody>
      </p:sp>
      <p:sp>
        <p:nvSpPr>
          <p:cNvPr id="32" name="テキスト ボックス 31">
            <a:extLst>
              <a:ext uri="{FF2B5EF4-FFF2-40B4-BE49-F238E27FC236}">
                <a16:creationId xmlns:a16="http://schemas.microsoft.com/office/drawing/2014/main" id="{77784E67-55C2-C4D6-D1CA-33BC58CF42C4}"/>
              </a:ext>
            </a:extLst>
          </p:cNvPr>
          <p:cNvSpPr txBox="1"/>
          <p:nvPr/>
        </p:nvSpPr>
        <p:spPr>
          <a:xfrm>
            <a:off x="4828767" y="4059185"/>
            <a:ext cx="3880364" cy="1686647"/>
          </a:xfrm>
          <a:prstGeom prst="rect">
            <a:avLst/>
          </a:prstGeom>
          <a:noFill/>
        </p:spPr>
        <p:txBody>
          <a:bodyPr wrap="square" rtlCol="0">
            <a:noAutofit/>
          </a:bodyPr>
          <a:lstStyle/>
          <a:p>
            <a:r>
              <a:rPr kumimoji="1" lang="ja-JP" altLang="en-US" dirty="0"/>
              <a:t>ああ</a:t>
            </a:r>
          </a:p>
        </p:txBody>
      </p:sp>
      <p:sp>
        <p:nvSpPr>
          <p:cNvPr id="33" name="テキスト ボックス 32">
            <a:extLst>
              <a:ext uri="{FF2B5EF4-FFF2-40B4-BE49-F238E27FC236}">
                <a16:creationId xmlns:a16="http://schemas.microsoft.com/office/drawing/2014/main" id="{E7E18169-4746-0710-64A9-0CA2BDA1C62C}"/>
              </a:ext>
            </a:extLst>
          </p:cNvPr>
          <p:cNvSpPr txBox="1"/>
          <p:nvPr/>
        </p:nvSpPr>
        <p:spPr>
          <a:xfrm>
            <a:off x="8784546" y="4134161"/>
            <a:ext cx="1226270" cy="1686647"/>
          </a:xfrm>
          <a:prstGeom prst="rect">
            <a:avLst/>
          </a:prstGeom>
          <a:noFill/>
        </p:spPr>
        <p:txBody>
          <a:bodyPr wrap="square" rtlCol="0">
            <a:noAutofit/>
          </a:bodyPr>
          <a:lstStyle/>
          <a:p>
            <a:r>
              <a:rPr kumimoji="1" lang="ja-JP" altLang="en-US" dirty="0"/>
              <a:t>ああ</a:t>
            </a:r>
          </a:p>
        </p:txBody>
      </p:sp>
    </p:spTree>
    <p:extLst>
      <p:ext uri="{BB962C8B-B14F-4D97-AF65-F5344CB8AC3E}">
        <p14:creationId xmlns:p14="http://schemas.microsoft.com/office/powerpoint/2010/main" val="173570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DEE3-E290-BF5D-A316-ACC04AC3DEF2}"/>
              </a:ext>
            </a:extLst>
          </p:cNvPr>
          <p:cNvSpPr>
            <a:spLocks noGrp="1"/>
          </p:cNvSpPr>
          <p:nvPr>
            <p:ph type="title"/>
          </p:nvPr>
        </p:nvSpPr>
        <p:spPr/>
        <p:txBody>
          <a:bodyPr/>
          <a:lstStyle/>
          <a:p>
            <a:r>
              <a:rPr kumimoji="1" lang="en-US" altLang="ja-JP" dirty="0" err="1"/>
              <a:t>MLOps</a:t>
            </a:r>
            <a:r>
              <a:rPr kumimoji="1" lang="ja-JP" altLang="en-US" dirty="0"/>
              <a:t>と</a:t>
            </a:r>
            <a:r>
              <a:rPr kumimoji="1" lang="en-US" altLang="ja-JP" dirty="0"/>
              <a:t>DevOps</a:t>
            </a:r>
            <a:r>
              <a:rPr kumimoji="1" lang="ja-JP" altLang="en-US" dirty="0"/>
              <a:t>の違い</a:t>
            </a:r>
          </a:p>
        </p:txBody>
      </p:sp>
      <p:sp>
        <p:nvSpPr>
          <p:cNvPr id="3" name="テキスト プレースホルダー 2">
            <a:extLst>
              <a:ext uri="{FF2B5EF4-FFF2-40B4-BE49-F238E27FC236}">
                <a16:creationId xmlns:a16="http://schemas.microsoft.com/office/drawing/2014/main" id="{15898CC4-75E7-CA59-1388-3BDAB284D7E1}"/>
              </a:ext>
            </a:extLst>
          </p:cNvPr>
          <p:cNvSpPr>
            <a:spLocks noGrp="1"/>
          </p:cNvSpPr>
          <p:nvPr>
            <p:ph type="body" sz="quarter" idx="13"/>
          </p:nvPr>
        </p:nvSpPr>
        <p:spPr/>
        <p:txBody>
          <a:bodyPr/>
          <a:lstStyle/>
          <a:p>
            <a:r>
              <a:rPr lang="en-US" altLang="ja-JP" dirty="0" err="1"/>
              <a:t>MLOps</a:t>
            </a:r>
            <a:r>
              <a:rPr lang="ja-JP" altLang="en-US" dirty="0"/>
              <a:t>は、機械学習開発用に拡張した</a:t>
            </a:r>
            <a:r>
              <a:rPr kumimoji="1" lang="en-US" altLang="ja-JP" dirty="0"/>
              <a:t>DevOps</a:t>
            </a:r>
            <a:r>
              <a:rPr kumimoji="1" lang="ja-JP" altLang="en-US" dirty="0"/>
              <a:t>を指す。</a:t>
            </a:r>
            <a:endParaRPr kumimoji="1" lang="en-US" altLang="ja-JP" dirty="0"/>
          </a:p>
          <a:p>
            <a:r>
              <a:rPr lang="en-US" altLang="ja-JP" dirty="0" err="1"/>
              <a:t>MLOps</a:t>
            </a:r>
            <a:r>
              <a:rPr lang="ja-JP" altLang="en-US" dirty="0"/>
              <a:t>と</a:t>
            </a:r>
            <a:r>
              <a:rPr lang="en-US" altLang="ja-JP" dirty="0"/>
              <a:t>DevOps</a:t>
            </a:r>
            <a:r>
              <a:rPr lang="ja-JP" altLang="en-US" dirty="0"/>
              <a:t>の違いは下記の通りである。</a:t>
            </a:r>
            <a:endParaRPr kumimoji="1" lang="ja-JP" altLang="en-US" dirty="0"/>
          </a:p>
        </p:txBody>
      </p:sp>
      <p:graphicFrame>
        <p:nvGraphicFramePr>
          <p:cNvPr id="5" name="コンテンツ プレースホルダー 4">
            <a:extLst>
              <a:ext uri="{FF2B5EF4-FFF2-40B4-BE49-F238E27FC236}">
                <a16:creationId xmlns:a16="http://schemas.microsoft.com/office/drawing/2014/main" id="{0DF8F8AE-7335-4CFB-C585-2F3C3E053D3C}"/>
              </a:ext>
            </a:extLst>
          </p:cNvPr>
          <p:cNvGraphicFramePr>
            <a:graphicFrameLocks noGrp="1"/>
          </p:cNvGraphicFramePr>
          <p:nvPr>
            <p:ph sz="quarter" idx="14"/>
            <p:extLst>
              <p:ext uri="{D42A27DB-BD31-4B8C-83A1-F6EECF244321}">
                <p14:modId xmlns:p14="http://schemas.microsoft.com/office/powerpoint/2010/main" val="3889157321"/>
              </p:ext>
            </p:extLst>
          </p:nvPr>
        </p:nvGraphicFramePr>
        <p:xfrm>
          <a:off x="838200" y="2798290"/>
          <a:ext cx="10515598" cy="2494534"/>
        </p:xfrm>
        <a:graphic>
          <a:graphicData uri="http://schemas.openxmlformats.org/drawingml/2006/table">
            <a:tbl>
              <a:tblPr firstRow="1">
                <a:tableStyleId>{5C22544A-7EE6-4342-B048-85BDC9FD1C3A}</a:tableStyleId>
              </a:tblPr>
              <a:tblGrid>
                <a:gridCol w="575820">
                  <a:extLst>
                    <a:ext uri="{9D8B030D-6E8A-4147-A177-3AD203B41FA5}">
                      <a16:colId xmlns:a16="http://schemas.microsoft.com/office/drawing/2014/main" val="1726581156"/>
                    </a:ext>
                  </a:extLst>
                </a:gridCol>
                <a:gridCol w="2224724">
                  <a:extLst>
                    <a:ext uri="{9D8B030D-6E8A-4147-A177-3AD203B41FA5}">
                      <a16:colId xmlns:a16="http://schemas.microsoft.com/office/drawing/2014/main" val="3794709737"/>
                    </a:ext>
                  </a:extLst>
                </a:gridCol>
                <a:gridCol w="7715054">
                  <a:extLst>
                    <a:ext uri="{9D8B030D-6E8A-4147-A177-3AD203B41FA5}">
                      <a16:colId xmlns:a16="http://schemas.microsoft.com/office/drawing/2014/main" val="4234061394"/>
                    </a:ext>
                  </a:extLst>
                </a:gridCol>
              </a:tblGrid>
              <a:tr h="370840">
                <a:tc>
                  <a:txBody>
                    <a:bodyPr/>
                    <a:lstStyle/>
                    <a:p>
                      <a:pPr algn="ctr"/>
                      <a:r>
                        <a:rPr kumimoji="1" lang="en-US" altLang="ja-JP" dirty="0"/>
                        <a:t>No</a:t>
                      </a:r>
                      <a:endParaRPr kumimoji="1" lang="ja-JP" altLang="en-US" dirty="0"/>
                    </a:p>
                  </a:txBody>
                  <a:tcPr/>
                </a:tc>
                <a:tc>
                  <a:txBody>
                    <a:bodyPr/>
                    <a:lstStyle/>
                    <a:p>
                      <a:pPr algn="ctr"/>
                      <a:r>
                        <a:rPr kumimoji="1" lang="ja-JP" altLang="en-US" dirty="0"/>
                        <a:t>相違点</a:t>
                      </a:r>
                    </a:p>
                  </a:txBody>
                  <a:tcPr/>
                </a:tc>
                <a:tc>
                  <a:txBody>
                    <a:bodyPr/>
                    <a:lstStyle/>
                    <a:p>
                      <a:pPr algn="ctr"/>
                      <a:r>
                        <a:rPr kumimoji="1" lang="ja-JP" altLang="en-US" dirty="0"/>
                        <a:t>詳細</a:t>
                      </a:r>
                    </a:p>
                  </a:txBody>
                  <a:tcPr/>
                </a:tc>
                <a:extLst>
                  <a:ext uri="{0D108BD9-81ED-4DB2-BD59-A6C34878D82A}">
                    <a16:rowId xmlns:a16="http://schemas.microsoft.com/office/drawing/2014/main" val="3447889992"/>
                  </a:ext>
                </a:extLst>
              </a:tr>
              <a:tr h="370840">
                <a:tc>
                  <a:txBody>
                    <a:bodyPr/>
                    <a:lstStyle/>
                    <a:p>
                      <a:pPr algn="ctr"/>
                      <a:r>
                        <a:rPr kumimoji="1" lang="en-US" altLang="ja-JP" dirty="0"/>
                        <a:t>1</a:t>
                      </a:r>
                      <a:endParaRPr kumimoji="1" lang="ja-JP" altLang="en-US" dirty="0"/>
                    </a:p>
                  </a:txBody>
                  <a:tcPr/>
                </a:tc>
                <a:tc>
                  <a:txBody>
                    <a:bodyPr/>
                    <a:lstStyle/>
                    <a:p>
                      <a:pPr marL="180000" algn="ctr"/>
                      <a:r>
                        <a:rPr kumimoji="1" lang="ja-JP" altLang="en-US" dirty="0"/>
                        <a:t>チームのスキル</a:t>
                      </a:r>
                    </a:p>
                  </a:txBody>
                  <a:tcPr anchor="ctr"/>
                </a:tc>
                <a:tc>
                  <a:txBody>
                    <a:bodyPr/>
                    <a:lstStyle/>
                    <a:p>
                      <a:r>
                        <a:rPr kumimoji="1" lang="en-US" altLang="ja-JP" dirty="0"/>
                        <a:t>EDA</a:t>
                      </a:r>
                      <a:r>
                        <a:rPr kumimoji="1" lang="ja-JP" altLang="en-US" dirty="0"/>
                        <a:t>、モデル開発、テストを行うデータ分析者や</a:t>
                      </a:r>
                      <a:r>
                        <a:rPr kumimoji="1" lang="en-US" altLang="ja-JP" dirty="0"/>
                        <a:t>ML</a:t>
                      </a:r>
                      <a:r>
                        <a:rPr kumimoji="1" lang="ja-JP" altLang="en-US" dirty="0"/>
                        <a:t>研究者が求められる。</a:t>
                      </a:r>
                    </a:p>
                  </a:txBody>
                  <a:tcPr/>
                </a:tc>
                <a:extLst>
                  <a:ext uri="{0D108BD9-81ED-4DB2-BD59-A6C34878D82A}">
                    <a16:rowId xmlns:a16="http://schemas.microsoft.com/office/drawing/2014/main" val="4238772362"/>
                  </a:ext>
                </a:extLst>
              </a:tr>
              <a:tr h="370840">
                <a:tc>
                  <a:txBody>
                    <a:bodyPr/>
                    <a:lstStyle/>
                    <a:p>
                      <a:pPr algn="ctr"/>
                      <a:r>
                        <a:rPr kumimoji="1" lang="en-US" altLang="ja-JP" dirty="0"/>
                        <a:t>2</a:t>
                      </a:r>
                      <a:endParaRPr kumimoji="1" lang="ja-JP" altLang="en-US" dirty="0"/>
                    </a:p>
                  </a:txBody>
                  <a:tcPr/>
                </a:tc>
                <a:tc>
                  <a:txBody>
                    <a:bodyPr/>
                    <a:lstStyle/>
                    <a:p>
                      <a:pPr marL="180000" algn="ctr"/>
                      <a:r>
                        <a:rPr kumimoji="1" lang="ja-JP" altLang="en-US" dirty="0"/>
                        <a:t>開発</a:t>
                      </a:r>
                    </a:p>
                  </a:txBody>
                  <a:tcPr anchor="ctr"/>
                </a:tc>
                <a:tc>
                  <a:txBody>
                    <a:bodyPr/>
                    <a:lstStyle/>
                    <a:p>
                      <a:r>
                        <a:rPr kumimoji="1" lang="ja-JP" altLang="en-US" dirty="0"/>
                        <a:t>効率的にモデル開発する環境と、再現性を維持する仕組みが必要である。</a:t>
                      </a:r>
                    </a:p>
                  </a:txBody>
                  <a:tcPr/>
                </a:tc>
                <a:extLst>
                  <a:ext uri="{0D108BD9-81ED-4DB2-BD59-A6C34878D82A}">
                    <a16:rowId xmlns:a16="http://schemas.microsoft.com/office/drawing/2014/main" val="1464924180"/>
                  </a:ext>
                </a:extLst>
              </a:tr>
              <a:tr h="370840">
                <a:tc>
                  <a:txBody>
                    <a:bodyPr/>
                    <a:lstStyle/>
                    <a:p>
                      <a:pPr algn="ctr"/>
                      <a:r>
                        <a:rPr kumimoji="1" lang="en-US" altLang="ja-JP" dirty="0"/>
                        <a:t>3</a:t>
                      </a:r>
                      <a:endParaRPr kumimoji="1" lang="ja-JP" altLang="en-US" dirty="0"/>
                    </a:p>
                  </a:txBody>
                  <a:tcPr/>
                </a:tc>
                <a:tc>
                  <a:txBody>
                    <a:bodyPr/>
                    <a:lstStyle/>
                    <a:p>
                      <a:pPr marL="180000" algn="ctr"/>
                      <a:r>
                        <a:rPr kumimoji="1" lang="ja-JP" altLang="en-US" dirty="0"/>
                        <a:t>テスト</a:t>
                      </a:r>
                    </a:p>
                  </a:txBody>
                  <a:tcPr anchor="ctr"/>
                </a:tc>
                <a:tc>
                  <a:txBody>
                    <a:bodyPr/>
                    <a:lstStyle/>
                    <a:p>
                      <a:r>
                        <a:rPr kumimoji="1" lang="ja-JP" altLang="en-US" dirty="0"/>
                        <a:t>データ検証、モデル品質、モデル検証が必要</a:t>
                      </a:r>
                    </a:p>
                  </a:txBody>
                  <a:tcPr/>
                </a:tc>
                <a:extLst>
                  <a:ext uri="{0D108BD9-81ED-4DB2-BD59-A6C34878D82A}">
                    <a16:rowId xmlns:a16="http://schemas.microsoft.com/office/drawing/2014/main" val="3385742505"/>
                  </a:ext>
                </a:extLst>
              </a:tr>
              <a:tr h="370840">
                <a:tc>
                  <a:txBody>
                    <a:bodyPr/>
                    <a:lstStyle/>
                    <a:p>
                      <a:pPr algn="ctr"/>
                      <a:r>
                        <a:rPr kumimoji="1" lang="en-US" altLang="ja-JP" dirty="0"/>
                        <a:t>4</a:t>
                      </a:r>
                      <a:endParaRPr kumimoji="1" lang="ja-JP" altLang="en-US" dirty="0"/>
                    </a:p>
                  </a:txBody>
                  <a:tcPr/>
                </a:tc>
                <a:tc>
                  <a:txBody>
                    <a:bodyPr/>
                    <a:lstStyle/>
                    <a:p>
                      <a:pPr marL="180000" algn="ctr"/>
                      <a:r>
                        <a:rPr kumimoji="1" lang="ja-JP" altLang="en-US" dirty="0"/>
                        <a:t>デプロイ</a:t>
                      </a:r>
                    </a:p>
                  </a:txBody>
                  <a:tcPr anchor="ctr"/>
                </a:tc>
                <a:tc>
                  <a:txBody>
                    <a:bodyPr/>
                    <a:lstStyle/>
                    <a:p>
                      <a:r>
                        <a:rPr kumimoji="1" lang="ja-JP" altLang="en-US" dirty="0"/>
                        <a:t>デプロイ時にモデルを再学習する？</a:t>
                      </a:r>
                    </a:p>
                  </a:txBody>
                  <a:tcPr/>
                </a:tc>
                <a:extLst>
                  <a:ext uri="{0D108BD9-81ED-4DB2-BD59-A6C34878D82A}">
                    <a16:rowId xmlns:a16="http://schemas.microsoft.com/office/drawing/2014/main" val="977061706"/>
                  </a:ext>
                </a:extLst>
              </a:tr>
              <a:tr h="370840">
                <a:tc>
                  <a:txBody>
                    <a:bodyPr/>
                    <a:lstStyle/>
                    <a:p>
                      <a:pPr algn="ctr"/>
                      <a:r>
                        <a:rPr kumimoji="1" lang="en-US" altLang="ja-JP" dirty="0"/>
                        <a:t>5</a:t>
                      </a:r>
                      <a:endParaRPr kumimoji="1" lang="ja-JP" altLang="en-US" dirty="0"/>
                    </a:p>
                  </a:txBody>
                  <a:tcPr/>
                </a:tc>
                <a:tc>
                  <a:txBody>
                    <a:bodyPr/>
                    <a:lstStyle/>
                    <a:p>
                      <a:pPr marL="180000" algn="ctr"/>
                      <a:r>
                        <a:rPr kumimoji="1" lang="ja-JP" altLang="en-US" dirty="0"/>
                        <a:t>本番環境</a:t>
                      </a:r>
                    </a:p>
                  </a:txBody>
                  <a:tcPr anchor="ctr"/>
                </a:tc>
                <a:tc>
                  <a:txBody>
                    <a:bodyPr/>
                    <a:lstStyle/>
                    <a:p>
                      <a:r>
                        <a:rPr kumimoji="1" lang="ja-JP" altLang="en-US" dirty="0"/>
                        <a:t>学習済モデルが本番環境に適さないことが考えられるため、モニタリングして、想定外の事象が発生した場合にすぐに通知する仕組みが必要。</a:t>
                      </a:r>
                    </a:p>
                  </a:txBody>
                  <a:tcPr/>
                </a:tc>
                <a:extLst>
                  <a:ext uri="{0D108BD9-81ED-4DB2-BD59-A6C34878D82A}">
                    <a16:rowId xmlns:a16="http://schemas.microsoft.com/office/drawing/2014/main" val="3160253739"/>
                  </a:ext>
                </a:extLst>
              </a:tr>
            </a:tbl>
          </a:graphicData>
        </a:graphic>
      </p:graphicFrame>
      <p:sp>
        <p:nvSpPr>
          <p:cNvPr id="9" name="テキスト プレースホルダー 8">
            <a:extLst>
              <a:ext uri="{FF2B5EF4-FFF2-40B4-BE49-F238E27FC236}">
                <a16:creationId xmlns:a16="http://schemas.microsoft.com/office/drawing/2014/main" id="{EFC5734F-C8B4-9EE0-A4BA-873E79C048F2}"/>
              </a:ext>
            </a:extLst>
          </p:cNvPr>
          <p:cNvSpPr>
            <a:spLocks noGrp="1"/>
          </p:cNvSpPr>
          <p:nvPr>
            <p:ph type="body" sz="quarter" idx="15"/>
          </p:nvPr>
        </p:nvSpPr>
        <p:spPr/>
        <p:txBody>
          <a:bodyPr>
            <a:normAutofit/>
          </a:bodyPr>
          <a:lstStyle/>
          <a:p>
            <a:r>
              <a:rPr lang="ja-JP" altLang="en-US" sz="2400" dirty="0"/>
              <a:t>モデル学習の効率化や、</a:t>
            </a:r>
          </a:p>
        </p:txBody>
      </p:sp>
      <p:sp>
        <p:nvSpPr>
          <p:cNvPr id="6" name="テキスト ボックス 5">
            <a:extLst>
              <a:ext uri="{FF2B5EF4-FFF2-40B4-BE49-F238E27FC236}">
                <a16:creationId xmlns:a16="http://schemas.microsoft.com/office/drawing/2014/main" id="{553F6509-34F0-5A43-8FAD-58B7B904E55F}"/>
              </a:ext>
            </a:extLst>
          </p:cNvPr>
          <p:cNvSpPr txBox="1"/>
          <p:nvPr/>
        </p:nvSpPr>
        <p:spPr>
          <a:xfrm>
            <a:off x="3409361" y="2428956"/>
            <a:ext cx="5373278" cy="369332"/>
          </a:xfrm>
          <a:prstGeom prst="rect">
            <a:avLst/>
          </a:prstGeom>
          <a:noFill/>
        </p:spPr>
        <p:txBody>
          <a:bodyPr wrap="square" rtlCol="0">
            <a:spAutoFit/>
          </a:bodyPr>
          <a:lstStyle/>
          <a:p>
            <a:pPr algn="ctr"/>
            <a:r>
              <a:rPr kumimoji="1" lang="en-US" altLang="ja-JP" dirty="0" err="1"/>
              <a:t>MLOps</a:t>
            </a:r>
            <a:r>
              <a:rPr kumimoji="1" lang="ja-JP" altLang="en-US" dirty="0"/>
              <a:t>と</a:t>
            </a:r>
            <a:r>
              <a:rPr kumimoji="1" lang="en-US" altLang="ja-JP" dirty="0"/>
              <a:t>DevOps</a:t>
            </a:r>
            <a:r>
              <a:rPr kumimoji="1" lang="ja-JP" altLang="en-US" dirty="0"/>
              <a:t>の違い</a:t>
            </a:r>
          </a:p>
        </p:txBody>
      </p:sp>
    </p:spTree>
    <p:extLst>
      <p:ext uri="{BB962C8B-B14F-4D97-AF65-F5344CB8AC3E}">
        <p14:creationId xmlns:p14="http://schemas.microsoft.com/office/powerpoint/2010/main" val="240808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677C9-50DE-AADD-FC76-6BDC3C59BE41}"/>
              </a:ext>
            </a:extLst>
          </p:cNvPr>
          <p:cNvSpPr>
            <a:spLocks noGrp="1"/>
          </p:cNvSpPr>
          <p:nvPr>
            <p:ph type="title"/>
          </p:nvPr>
        </p:nvSpPr>
        <p:spPr/>
        <p:txBody>
          <a:bodyPr/>
          <a:lstStyle/>
          <a:p>
            <a:r>
              <a:rPr lang="en-US" altLang="ja-JP" dirty="0"/>
              <a:t>ML</a:t>
            </a:r>
            <a:r>
              <a:rPr lang="ja-JP" altLang="en-US" dirty="0"/>
              <a:t>のデータサイエンスの手順</a:t>
            </a:r>
            <a:endParaRPr kumimoji="1" lang="ja-JP" altLang="en-US" dirty="0"/>
          </a:p>
        </p:txBody>
      </p:sp>
      <p:sp>
        <p:nvSpPr>
          <p:cNvPr id="12" name="テキスト プレースホルダー 11">
            <a:extLst>
              <a:ext uri="{FF2B5EF4-FFF2-40B4-BE49-F238E27FC236}">
                <a16:creationId xmlns:a16="http://schemas.microsoft.com/office/drawing/2014/main" id="{58587038-EE2A-77D6-5504-CBB1C900667D}"/>
              </a:ext>
            </a:extLst>
          </p:cNvPr>
          <p:cNvSpPr>
            <a:spLocks noGrp="1"/>
          </p:cNvSpPr>
          <p:nvPr>
            <p:ph type="body" sz="quarter" idx="13"/>
          </p:nvPr>
        </p:nvSpPr>
        <p:spPr/>
        <p:txBody>
          <a:bodyPr>
            <a:normAutofit/>
          </a:bodyPr>
          <a:lstStyle/>
          <a:p>
            <a:r>
              <a:rPr lang="en-US" altLang="ja-JP" sz="2400" dirty="0"/>
              <a:t>ML</a:t>
            </a:r>
            <a:r>
              <a:rPr lang="ja-JP" altLang="en-US" sz="2400" dirty="0"/>
              <a:t>プロジェクトでは、</a:t>
            </a:r>
            <a:r>
              <a:rPr lang="en-US" altLang="ja-JP" sz="2400" dirty="0"/>
              <a:t>ML</a:t>
            </a:r>
            <a:r>
              <a:rPr lang="ja-JP" altLang="en-US" sz="2400" dirty="0"/>
              <a:t>モデルを本番環境に提供するプロセスがある。</a:t>
            </a:r>
            <a:endParaRPr lang="en-US" altLang="ja-JP" sz="2400" dirty="0"/>
          </a:p>
          <a:p>
            <a:r>
              <a:rPr lang="ja-JP" altLang="en-US" sz="2400" dirty="0"/>
              <a:t>そのプロセスは下記の通りである。</a:t>
            </a:r>
          </a:p>
        </p:txBody>
      </p:sp>
      <p:sp>
        <p:nvSpPr>
          <p:cNvPr id="4" name="コンテンツ プレースホルダー 3">
            <a:extLst>
              <a:ext uri="{FF2B5EF4-FFF2-40B4-BE49-F238E27FC236}">
                <a16:creationId xmlns:a16="http://schemas.microsoft.com/office/drawing/2014/main" id="{CEF7A0DB-1B03-372E-11EE-BC7DCA58F466}"/>
              </a:ext>
            </a:extLst>
          </p:cNvPr>
          <p:cNvSpPr>
            <a:spLocks noGrp="1"/>
          </p:cNvSpPr>
          <p:nvPr>
            <p:ph sz="quarter" idx="14"/>
          </p:nvPr>
        </p:nvSpPr>
        <p:spPr>
          <a:xfrm>
            <a:off x="749542" y="5025990"/>
            <a:ext cx="10515600" cy="739253"/>
          </a:xfrm>
        </p:spPr>
        <p:txBody>
          <a:bodyPr>
            <a:normAutofit/>
          </a:bodyPr>
          <a:lstStyle/>
          <a:p>
            <a:pPr marL="0" indent="0">
              <a:buNone/>
            </a:pPr>
            <a:r>
              <a:rPr lang="en-US" altLang="ja-JP" sz="2400" dirty="0"/>
              <a:t>1~8</a:t>
            </a:r>
            <a:r>
              <a:rPr lang="ja-JP" altLang="en-US" sz="2400" dirty="0"/>
              <a:t>のステップを実施して、モデル監視とデータ収集を行い、</a:t>
            </a:r>
            <a:endParaRPr lang="en-US" altLang="ja-JP" sz="2400" dirty="0"/>
          </a:p>
          <a:p>
            <a:pPr marL="0" indent="0">
              <a:buNone/>
            </a:pPr>
            <a:r>
              <a:rPr lang="ja-JP" altLang="en-US" sz="2400" dirty="0"/>
              <a:t>それらの情報をもとにサイクルを回してサービスを改善していく。</a:t>
            </a:r>
          </a:p>
        </p:txBody>
      </p:sp>
      <p:sp>
        <p:nvSpPr>
          <p:cNvPr id="14" name="テキスト プレースホルダー 13">
            <a:extLst>
              <a:ext uri="{FF2B5EF4-FFF2-40B4-BE49-F238E27FC236}">
                <a16:creationId xmlns:a16="http://schemas.microsoft.com/office/drawing/2014/main" id="{C19BB1DE-FC82-5430-952F-B811C82A1924}"/>
              </a:ext>
            </a:extLst>
          </p:cNvPr>
          <p:cNvSpPr>
            <a:spLocks noGrp="1"/>
          </p:cNvSpPr>
          <p:nvPr>
            <p:ph type="body" sz="quarter" idx="15"/>
          </p:nvPr>
        </p:nvSpPr>
        <p:spPr/>
        <p:txBody>
          <a:bodyPr/>
          <a:lstStyle/>
          <a:p>
            <a:r>
              <a:rPr lang="en-US" altLang="ja-JP" dirty="0"/>
              <a:t>【</a:t>
            </a:r>
            <a:r>
              <a:rPr lang="ja-JP" altLang="en-US" dirty="0"/>
              <a:t>引用</a:t>
            </a:r>
            <a:r>
              <a:rPr lang="en-US" altLang="ja-JP" dirty="0"/>
              <a:t>】</a:t>
            </a:r>
          </a:p>
          <a:p>
            <a:r>
              <a:rPr lang="ja-JP" altLang="en-US" b="0" i="0" dirty="0">
                <a:solidFill>
                  <a:srgbClr val="202124"/>
                </a:solidFill>
                <a:effectLst/>
                <a:latin typeface="Google Sans"/>
                <a:hlinkClick r:id="rId2"/>
              </a:rPr>
              <a:t>　</a:t>
            </a:r>
            <a:r>
              <a:rPr lang="en-US" altLang="ja-JP" b="0" i="0" dirty="0">
                <a:solidFill>
                  <a:srgbClr val="202124"/>
                </a:solidFill>
                <a:effectLst/>
                <a:latin typeface="Google Sans"/>
                <a:hlinkClick r:id="rId2"/>
              </a:rPr>
              <a:t>Google Cloud “</a:t>
            </a:r>
            <a:r>
              <a:rPr lang="en-US" altLang="ja-JP" b="0" i="0" dirty="0" err="1">
                <a:solidFill>
                  <a:srgbClr val="202124"/>
                </a:solidFill>
                <a:effectLst/>
                <a:latin typeface="Google Sans"/>
                <a:hlinkClick r:id="rId2"/>
              </a:rPr>
              <a:t>MLOps</a:t>
            </a:r>
            <a:r>
              <a:rPr lang="en-US" altLang="ja-JP" b="0" i="0" dirty="0">
                <a:solidFill>
                  <a:srgbClr val="202124"/>
                </a:solidFill>
                <a:effectLst/>
                <a:latin typeface="Google Sans"/>
                <a:hlinkClick r:id="rId2"/>
              </a:rPr>
              <a:t>: </a:t>
            </a:r>
            <a:r>
              <a:rPr lang="ja-JP" altLang="en-US" b="0" i="0" dirty="0">
                <a:solidFill>
                  <a:srgbClr val="202124"/>
                </a:solidFill>
                <a:effectLst/>
                <a:latin typeface="Google Sans"/>
                <a:hlinkClick r:id="rId2"/>
              </a:rPr>
              <a:t>機械学習における継続的デリバリーと自動化のパイプライン</a:t>
            </a:r>
            <a:r>
              <a:rPr lang="en-US" altLang="ja-JP" b="0" i="0" dirty="0">
                <a:solidFill>
                  <a:srgbClr val="202124"/>
                </a:solidFill>
                <a:effectLst/>
                <a:latin typeface="Google Sans"/>
              </a:rPr>
              <a:t>”</a:t>
            </a:r>
            <a:endParaRPr lang="en-US" altLang="ja-JP" dirty="0"/>
          </a:p>
        </p:txBody>
      </p:sp>
      <p:sp>
        <p:nvSpPr>
          <p:cNvPr id="3" name="矢印: 五方向 2">
            <a:extLst>
              <a:ext uri="{FF2B5EF4-FFF2-40B4-BE49-F238E27FC236}">
                <a16:creationId xmlns:a16="http://schemas.microsoft.com/office/drawing/2014/main" id="{C8AB044E-FD48-4BD0-2249-7BC314DE8C36}"/>
              </a:ext>
            </a:extLst>
          </p:cNvPr>
          <p:cNvSpPr/>
          <p:nvPr/>
        </p:nvSpPr>
        <p:spPr>
          <a:xfrm>
            <a:off x="838201" y="3234994"/>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1. </a:t>
            </a:r>
            <a:r>
              <a:rPr kumimoji="1" lang="ja-JP" altLang="en-US" sz="1100" dirty="0"/>
              <a:t>データ抽出</a:t>
            </a:r>
          </a:p>
        </p:txBody>
      </p:sp>
      <p:sp>
        <p:nvSpPr>
          <p:cNvPr id="5" name="矢印: 五方向 4">
            <a:extLst>
              <a:ext uri="{FF2B5EF4-FFF2-40B4-BE49-F238E27FC236}">
                <a16:creationId xmlns:a16="http://schemas.microsoft.com/office/drawing/2014/main" id="{1091B386-751A-E0F5-4052-1701EB13B106}"/>
              </a:ext>
            </a:extLst>
          </p:cNvPr>
          <p:cNvSpPr/>
          <p:nvPr/>
        </p:nvSpPr>
        <p:spPr>
          <a:xfrm>
            <a:off x="2165248" y="3234994"/>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t>2. </a:t>
            </a:r>
            <a:r>
              <a:rPr lang="ja-JP" altLang="en-US" sz="1100" dirty="0"/>
              <a:t>データ分析</a:t>
            </a:r>
          </a:p>
        </p:txBody>
      </p:sp>
      <p:sp>
        <p:nvSpPr>
          <p:cNvPr id="6" name="矢印: 五方向 5">
            <a:extLst>
              <a:ext uri="{FF2B5EF4-FFF2-40B4-BE49-F238E27FC236}">
                <a16:creationId xmlns:a16="http://schemas.microsoft.com/office/drawing/2014/main" id="{E198BA0E-5483-ABD9-C495-CFAAEED3DD47}"/>
              </a:ext>
            </a:extLst>
          </p:cNvPr>
          <p:cNvSpPr/>
          <p:nvPr/>
        </p:nvSpPr>
        <p:spPr>
          <a:xfrm>
            <a:off x="3492295" y="3234994"/>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t>3. </a:t>
            </a:r>
            <a:r>
              <a:rPr lang="ja-JP" altLang="en-US" sz="1100" dirty="0"/>
              <a:t>データ準備</a:t>
            </a:r>
          </a:p>
        </p:txBody>
      </p:sp>
      <p:sp>
        <p:nvSpPr>
          <p:cNvPr id="7" name="矢印: 五方向 6">
            <a:extLst>
              <a:ext uri="{FF2B5EF4-FFF2-40B4-BE49-F238E27FC236}">
                <a16:creationId xmlns:a16="http://schemas.microsoft.com/office/drawing/2014/main" id="{4DE107F3-65E1-C17D-EB3C-3B7761CA7502}"/>
              </a:ext>
            </a:extLst>
          </p:cNvPr>
          <p:cNvSpPr/>
          <p:nvPr/>
        </p:nvSpPr>
        <p:spPr>
          <a:xfrm>
            <a:off x="4819342" y="3234994"/>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t>4. </a:t>
            </a:r>
            <a:r>
              <a:rPr lang="ja-JP" altLang="en-US" sz="1100" dirty="0"/>
              <a:t>モデル学習</a:t>
            </a:r>
          </a:p>
        </p:txBody>
      </p:sp>
      <p:sp>
        <p:nvSpPr>
          <p:cNvPr id="8" name="矢印: 五方向 7">
            <a:extLst>
              <a:ext uri="{FF2B5EF4-FFF2-40B4-BE49-F238E27FC236}">
                <a16:creationId xmlns:a16="http://schemas.microsoft.com/office/drawing/2014/main" id="{D2E4E98F-DAE8-C5E8-1042-8450F325F390}"/>
              </a:ext>
            </a:extLst>
          </p:cNvPr>
          <p:cNvSpPr/>
          <p:nvPr/>
        </p:nvSpPr>
        <p:spPr>
          <a:xfrm>
            <a:off x="6146389" y="3234994"/>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t>5. </a:t>
            </a:r>
            <a:r>
              <a:rPr lang="ja-JP" altLang="en-US" sz="1100" dirty="0"/>
              <a:t>モデル評価</a:t>
            </a:r>
          </a:p>
        </p:txBody>
      </p:sp>
      <p:sp>
        <p:nvSpPr>
          <p:cNvPr id="9" name="矢印: 五方向 8">
            <a:extLst>
              <a:ext uri="{FF2B5EF4-FFF2-40B4-BE49-F238E27FC236}">
                <a16:creationId xmlns:a16="http://schemas.microsoft.com/office/drawing/2014/main" id="{D1951C0A-E697-EB9E-8E13-F5F12BD50537}"/>
              </a:ext>
            </a:extLst>
          </p:cNvPr>
          <p:cNvSpPr/>
          <p:nvPr/>
        </p:nvSpPr>
        <p:spPr>
          <a:xfrm>
            <a:off x="7473436" y="3234994"/>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t>6. </a:t>
            </a:r>
            <a:r>
              <a:rPr lang="ja-JP" altLang="en-US" sz="1100" dirty="0"/>
              <a:t>モデル検証</a:t>
            </a:r>
          </a:p>
        </p:txBody>
      </p:sp>
      <p:sp>
        <p:nvSpPr>
          <p:cNvPr id="10" name="矢印: 五方向 9">
            <a:extLst>
              <a:ext uri="{FF2B5EF4-FFF2-40B4-BE49-F238E27FC236}">
                <a16:creationId xmlns:a16="http://schemas.microsoft.com/office/drawing/2014/main" id="{2FB0DB76-CBDD-BC9E-AF40-3C8448ADCB09}"/>
              </a:ext>
            </a:extLst>
          </p:cNvPr>
          <p:cNvSpPr/>
          <p:nvPr/>
        </p:nvSpPr>
        <p:spPr>
          <a:xfrm>
            <a:off x="8800483" y="3234994"/>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t>7.</a:t>
            </a:r>
            <a:r>
              <a:rPr lang="ja-JP" altLang="en-US" sz="1100" dirty="0"/>
              <a:t>モデル提供</a:t>
            </a:r>
          </a:p>
        </p:txBody>
      </p:sp>
      <p:sp>
        <p:nvSpPr>
          <p:cNvPr id="11" name="矢印: 五方向 10">
            <a:extLst>
              <a:ext uri="{FF2B5EF4-FFF2-40B4-BE49-F238E27FC236}">
                <a16:creationId xmlns:a16="http://schemas.microsoft.com/office/drawing/2014/main" id="{F07743C8-58AF-EF31-9822-9A2FA3A5EB33}"/>
              </a:ext>
            </a:extLst>
          </p:cNvPr>
          <p:cNvSpPr/>
          <p:nvPr/>
        </p:nvSpPr>
        <p:spPr>
          <a:xfrm>
            <a:off x="10127529" y="3234994"/>
            <a:ext cx="1226270"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t>8. </a:t>
            </a:r>
            <a:r>
              <a:rPr lang="ja-JP" altLang="en-US" sz="1100"/>
              <a:t>モデルの</a:t>
            </a:r>
            <a:br>
              <a:rPr lang="en-US" altLang="ja-JP" sz="1100" dirty="0"/>
            </a:br>
            <a:r>
              <a:rPr lang="ja-JP" altLang="en-US" sz="1100" dirty="0"/>
              <a:t>モニタリング</a:t>
            </a:r>
          </a:p>
        </p:txBody>
      </p:sp>
      <p:cxnSp>
        <p:nvCxnSpPr>
          <p:cNvPr id="15" name="直線コネクタ 14">
            <a:extLst>
              <a:ext uri="{FF2B5EF4-FFF2-40B4-BE49-F238E27FC236}">
                <a16:creationId xmlns:a16="http://schemas.microsoft.com/office/drawing/2014/main" id="{E631408F-B75C-56B4-6458-293E289DD373}"/>
              </a:ext>
            </a:extLst>
          </p:cNvPr>
          <p:cNvCxnSpPr>
            <a:cxnSpLocks/>
          </p:cNvCxnSpPr>
          <p:nvPr/>
        </p:nvCxnSpPr>
        <p:spPr>
          <a:xfrm>
            <a:off x="10619506" y="3719626"/>
            <a:ext cx="0" cy="7392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397D065-ECB9-73FC-3976-EA8D65973539}"/>
              </a:ext>
            </a:extLst>
          </p:cNvPr>
          <p:cNvCxnSpPr>
            <a:cxnSpLocks/>
          </p:cNvCxnSpPr>
          <p:nvPr/>
        </p:nvCxnSpPr>
        <p:spPr>
          <a:xfrm flipH="1">
            <a:off x="1366887" y="4458878"/>
            <a:ext cx="925261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1FB180A4-3931-D462-199B-53CFCF010885}"/>
              </a:ext>
            </a:extLst>
          </p:cNvPr>
          <p:cNvCxnSpPr>
            <a:cxnSpLocks/>
          </p:cNvCxnSpPr>
          <p:nvPr/>
        </p:nvCxnSpPr>
        <p:spPr>
          <a:xfrm>
            <a:off x="1366887" y="3719626"/>
            <a:ext cx="0" cy="739252"/>
          </a:xfrm>
          <a:prstGeom prst="line">
            <a:avLst/>
          </a:prstGeom>
          <a:ln w="28575">
            <a:headEnd type="triangle" w="lg" len="med"/>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91B22793-DB9E-9F7F-AD50-2955F4FF4914}"/>
              </a:ext>
            </a:extLst>
          </p:cNvPr>
          <p:cNvSpPr/>
          <p:nvPr/>
        </p:nvSpPr>
        <p:spPr>
          <a:xfrm>
            <a:off x="5025715" y="4209201"/>
            <a:ext cx="1934963" cy="4846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データ収集</a:t>
            </a:r>
          </a:p>
        </p:txBody>
      </p:sp>
    </p:spTree>
    <p:extLst>
      <p:ext uri="{BB962C8B-B14F-4D97-AF65-F5344CB8AC3E}">
        <p14:creationId xmlns:p14="http://schemas.microsoft.com/office/powerpoint/2010/main" val="322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FAFA97-A30C-4831-54DB-3F0F5B28CB2C}"/>
              </a:ext>
            </a:extLst>
          </p:cNvPr>
          <p:cNvSpPr>
            <a:spLocks noGrp="1"/>
          </p:cNvSpPr>
          <p:nvPr>
            <p:ph type="title"/>
          </p:nvPr>
        </p:nvSpPr>
        <p:spPr/>
        <p:txBody>
          <a:bodyPr/>
          <a:lstStyle/>
          <a:p>
            <a:r>
              <a:rPr lang="ja-JP" altLang="en-US" dirty="0"/>
              <a:t>各手順にて提供側が行うこと。</a:t>
            </a:r>
            <a:endParaRPr kumimoji="1" lang="ja-JP" altLang="en-US" dirty="0"/>
          </a:p>
        </p:txBody>
      </p:sp>
      <p:sp>
        <p:nvSpPr>
          <p:cNvPr id="3" name="テキスト プレースホルダー 2">
            <a:extLst>
              <a:ext uri="{FF2B5EF4-FFF2-40B4-BE49-F238E27FC236}">
                <a16:creationId xmlns:a16="http://schemas.microsoft.com/office/drawing/2014/main" id="{94454DBE-AC39-B099-C115-A8A1460219A8}"/>
              </a:ext>
            </a:extLst>
          </p:cNvPr>
          <p:cNvSpPr>
            <a:spLocks noGrp="1"/>
          </p:cNvSpPr>
          <p:nvPr>
            <p:ph type="body" sz="quarter" idx="13"/>
          </p:nvPr>
        </p:nvSpPr>
        <p:spPr/>
        <p:txBody>
          <a:bodyPr/>
          <a:lstStyle/>
          <a:p>
            <a:r>
              <a:rPr lang="en-US" altLang="ja-JP" dirty="0" err="1"/>
              <a:t>MLOps</a:t>
            </a:r>
            <a:r>
              <a:rPr lang="ja-JP" altLang="en-US" dirty="0"/>
              <a:t>で定義されている下記手順は、</a:t>
            </a:r>
            <a:endParaRPr lang="en-US" altLang="ja-JP" dirty="0"/>
          </a:p>
          <a:p>
            <a:r>
              <a:rPr lang="ja-JP" altLang="en-US" dirty="0"/>
              <a:t>データに対する準備　→　モデル学習＆評価　→　デプロイ　→　モニタリング</a:t>
            </a:r>
            <a:endParaRPr lang="en-US" altLang="ja-JP" dirty="0"/>
          </a:p>
          <a:p>
            <a:r>
              <a:rPr kumimoji="1" lang="ja-JP" altLang="en-US" dirty="0"/>
              <a:t>を行う。</a:t>
            </a:r>
          </a:p>
        </p:txBody>
      </p:sp>
      <p:sp>
        <p:nvSpPr>
          <p:cNvPr id="4" name="コンテンツ プレースホルダー 3">
            <a:extLst>
              <a:ext uri="{FF2B5EF4-FFF2-40B4-BE49-F238E27FC236}">
                <a16:creationId xmlns:a16="http://schemas.microsoft.com/office/drawing/2014/main" id="{57EA24F8-E48C-9FD4-4C4D-610BCD92836A}"/>
              </a:ext>
            </a:extLst>
          </p:cNvPr>
          <p:cNvSpPr>
            <a:spLocks noGrp="1"/>
          </p:cNvSpPr>
          <p:nvPr>
            <p:ph sz="quarter" idx="14"/>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3EB9A5A-2662-D712-8605-A0A347572393}"/>
              </a:ext>
            </a:extLst>
          </p:cNvPr>
          <p:cNvSpPr>
            <a:spLocks noGrp="1"/>
          </p:cNvSpPr>
          <p:nvPr>
            <p:ph type="body" sz="quarter" idx="15"/>
          </p:nvPr>
        </p:nvSpPr>
        <p:spPr/>
        <p:txBody>
          <a:bodyPr/>
          <a:lstStyle/>
          <a:p>
            <a:endParaRPr kumimoji="1" lang="ja-JP" altLang="en-US" dirty="0"/>
          </a:p>
        </p:txBody>
      </p:sp>
      <p:graphicFrame>
        <p:nvGraphicFramePr>
          <p:cNvPr id="6" name="コンテンツ プレースホルダー 4">
            <a:extLst>
              <a:ext uri="{FF2B5EF4-FFF2-40B4-BE49-F238E27FC236}">
                <a16:creationId xmlns:a16="http://schemas.microsoft.com/office/drawing/2014/main" id="{C25AF22C-638B-0DEB-BD3C-E3EAD48CE9F3}"/>
              </a:ext>
            </a:extLst>
          </p:cNvPr>
          <p:cNvGraphicFramePr>
            <a:graphicFrameLocks/>
          </p:cNvGraphicFramePr>
          <p:nvPr>
            <p:extLst>
              <p:ext uri="{D42A27DB-BD31-4B8C-83A1-F6EECF244321}">
                <p14:modId xmlns:p14="http://schemas.microsoft.com/office/powerpoint/2010/main" val="3489372710"/>
              </p:ext>
            </p:extLst>
          </p:nvPr>
        </p:nvGraphicFramePr>
        <p:xfrm>
          <a:off x="838202" y="2599939"/>
          <a:ext cx="10515598" cy="3332607"/>
        </p:xfrm>
        <a:graphic>
          <a:graphicData uri="http://schemas.openxmlformats.org/drawingml/2006/table">
            <a:tbl>
              <a:tblPr firstRow="1">
                <a:tableStyleId>{5C22544A-7EE6-4342-B048-85BDC9FD1C3A}</a:tableStyleId>
              </a:tblPr>
              <a:tblGrid>
                <a:gridCol w="575820">
                  <a:extLst>
                    <a:ext uri="{9D8B030D-6E8A-4147-A177-3AD203B41FA5}">
                      <a16:colId xmlns:a16="http://schemas.microsoft.com/office/drawing/2014/main" val="1726581156"/>
                    </a:ext>
                  </a:extLst>
                </a:gridCol>
                <a:gridCol w="2224724">
                  <a:extLst>
                    <a:ext uri="{9D8B030D-6E8A-4147-A177-3AD203B41FA5}">
                      <a16:colId xmlns:a16="http://schemas.microsoft.com/office/drawing/2014/main" val="3794709737"/>
                    </a:ext>
                  </a:extLst>
                </a:gridCol>
                <a:gridCol w="7715054">
                  <a:extLst>
                    <a:ext uri="{9D8B030D-6E8A-4147-A177-3AD203B41FA5}">
                      <a16:colId xmlns:a16="http://schemas.microsoft.com/office/drawing/2014/main" val="4234061394"/>
                    </a:ext>
                  </a:extLst>
                </a:gridCol>
              </a:tblGrid>
              <a:tr h="370840">
                <a:tc>
                  <a:txBody>
                    <a:bodyPr/>
                    <a:lstStyle/>
                    <a:p>
                      <a:pPr algn="ctr"/>
                      <a:r>
                        <a:rPr kumimoji="1" lang="en-US" altLang="ja-JP" dirty="0"/>
                        <a:t>No</a:t>
                      </a:r>
                      <a:endParaRPr kumimoji="1" lang="ja-JP" altLang="en-US" dirty="0"/>
                    </a:p>
                  </a:txBody>
                  <a:tcPr/>
                </a:tc>
                <a:tc>
                  <a:txBody>
                    <a:bodyPr/>
                    <a:lstStyle/>
                    <a:p>
                      <a:pPr algn="ctr"/>
                      <a:r>
                        <a:rPr kumimoji="1" lang="ja-JP" altLang="en-US" dirty="0"/>
                        <a:t>手順</a:t>
                      </a:r>
                    </a:p>
                  </a:txBody>
                  <a:tcPr/>
                </a:tc>
                <a:tc>
                  <a:txBody>
                    <a:bodyPr/>
                    <a:lstStyle/>
                    <a:p>
                      <a:pPr algn="ctr"/>
                      <a:r>
                        <a:rPr kumimoji="1" lang="ja-JP" altLang="en-US" dirty="0"/>
                        <a:t>詳細</a:t>
                      </a:r>
                    </a:p>
                  </a:txBody>
                  <a:tcPr/>
                </a:tc>
                <a:extLst>
                  <a:ext uri="{0D108BD9-81ED-4DB2-BD59-A6C34878D82A}">
                    <a16:rowId xmlns:a16="http://schemas.microsoft.com/office/drawing/2014/main" val="3447889992"/>
                  </a:ext>
                </a:extLst>
              </a:tr>
              <a:tr h="370840">
                <a:tc>
                  <a:txBody>
                    <a:bodyPr/>
                    <a:lstStyle/>
                    <a:p>
                      <a:pPr algn="ctr"/>
                      <a:r>
                        <a:rPr kumimoji="1" lang="en-US" altLang="ja-JP" dirty="0"/>
                        <a:t>1</a:t>
                      </a:r>
                      <a:endParaRPr kumimoji="1" lang="ja-JP" altLang="en-US" dirty="0"/>
                    </a:p>
                  </a:txBody>
                  <a:tcPr/>
                </a:tc>
                <a:tc>
                  <a:txBody>
                    <a:bodyPr/>
                    <a:lstStyle/>
                    <a:p>
                      <a:pPr marL="180000" algn="ctr"/>
                      <a:r>
                        <a:rPr kumimoji="1" lang="ja-JP" altLang="en-US" dirty="0"/>
                        <a:t>データ抽出</a:t>
                      </a:r>
                    </a:p>
                  </a:txBody>
                  <a:tcPr anchor="ctr"/>
                </a:tc>
                <a:tc>
                  <a:txBody>
                    <a:bodyPr/>
                    <a:lstStyle/>
                    <a:p>
                      <a:r>
                        <a:rPr kumimoji="1" lang="ja-JP" altLang="en-US" sz="1801" b="0" kern="1200" dirty="0">
                          <a:solidFill>
                            <a:schemeClr val="dk1"/>
                          </a:solidFill>
                          <a:effectLst/>
                          <a:latin typeface="+mn-lt"/>
                          <a:ea typeface="+mn-ea"/>
                          <a:cs typeface="+mn-cs"/>
                        </a:rPr>
                        <a:t>データソースから、関連データを選択して統合する。</a:t>
                      </a:r>
                    </a:p>
                  </a:txBody>
                  <a:tcPr/>
                </a:tc>
                <a:extLst>
                  <a:ext uri="{0D108BD9-81ED-4DB2-BD59-A6C34878D82A}">
                    <a16:rowId xmlns:a16="http://schemas.microsoft.com/office/drawing/2014/main" val="4238772362"/>
                  </a:ext>
                </a:extLst>
              </a:tr>
              <a:tr h="370840">
                <a:tc>
                  <a:txBody>
                    <a:bodyPr/>
                    <a:lstStyle/>
                    <a:p>
                      <a:pPr algn="ctr"/>
                      <a:r>
                        <a:rPr kumimoji="1" lang="en-US" altLang="ja-JP" dirty="0"/>
                        <a:t>2</a:t>
                      </a:r>
                      <a:endParaRPr kumimoji="1" lang="ja-JP" altLang="en-US" dirty="0"/>
                    </a:p>
                  </a:txBody>
                  <a:tcPr/>
                </a:tc>
                <a:tc>
                  <a:txBody>
                    <a:bodyPr/>
                    <a:lstStyle/>
                    <a:p>
                      <a:pPr marL="180000" algn="ctr"/>
                      <a:r>
                        <a:rPr kumimoji="1" lang="ja-JP" altLang="en-US" dirty="0"/>
                        <a:t>データ分析</a:t>
                      </a:r>
                    </a:p>
                  </a:txBody>
                  <a:tcPr anchor="ctr"/>
                </a:tc>
                <a:tc>
                  <a:txBody>
                    <a:bodyPr/>
                    <a:lstStyle/>
                    <a:p>
                      <a:r>
                        <a:rPr kumimoji="1" lang="ja-JP" altLang="en-US" dirty="0"/>
                        <a:t>効率的にモデル開発する環境と、再現性を維持する仕組みが必要である。</a:t>
                      </a:r>
                    </a:p>
                  </a:txBody>
                  <a:tcPr/>
                </a:tc>
                <a:extLst>
                  <a:ext uri="{0D108BD9-81ED-4DB2-BD59-A6C34878D82A}">
                    <a16:rowId xmlns:a16="http://schemas.microsoft.com/office/drawing/2014/main" val="1464924180"/>
                  </a:ext>
                </a:extLst>
              </a:tr>
              <a:tr h="370840">
                <a:tc>
                  <a:txBody>
                    <a:bodyPr/>
                    <a:lstStyle/>
                    <a:p>
                      <a:pPr algn="ctr"/>
                      <a:r>
                        <a:rPr kumimoji="1" lang="en-US" altLang="ja-JP" dirty="0"/>
                        <a:t>3</a:t>
                      </a:r>
                      <a:endParaRPr kumimoji="1" lang="ja-JP" altLang="en-US" dirty="0"/>
                    </a:p>
                  </a:txBody>
                  <a:tcPr/>
                </a:tc>
                <a:tc>
                  <a:txBody>
                    <a:bodyPr/>
                    <a:lstStyle/>
                    <a:p>
                      <a:pPr marL="180000" algn="ctr"/>
                      <a:r>
                        <a:rPr kumimoji="1" lang="ja-JP" altLang="en-US" dirty="0"/>
                        <a:t>データ準備</a:t>
                      </a:r>
                    </a:p>
                  </a:txBody>
                  <a:tcPr anchor="ctr"/>
                </a:tc>
                <a:tc>
                  <a:txBody>
                    <a:bodyPr/>
                    <a:lstStyle/>
                    <a:p>
                      <a:r>
                        <a:rPr kumimoji="1" lang="ja-JP" altLang="en-US" dirty="0"/>
                        <a:t>データの検証や、モデル品質、モデル検証を行う。</a:t>
                      </a:r>
                    </a:p>
                  </a:txBody>
                  <a:tcPr/>
                </a:tc>
                <a:extLst>
                  <a:ext uri="{0D108BD9-81ED-4DB2-BD59-A6C34878D82A}">
                    <a16:rowId xmlns:a16="http://schemas.microsoft.com/office/drawing/2014/main" val="3385742505"/>
                  </a:ext>
                </a:extLst>
              </a:tr>
              <a:tr h="370840">
                <a:tc>
                  <a:txBody>
                    <a:bodyPr/>
                    <a:lstStyle/>
                    <a:p>
                      <a:pPr algn="ctr"/>
                      <a:r>
                        <a:rPr kumimoji="1" lang="en-US" altLang="ja-JP" dirty="0"/>
                        <a:t>4</a:t>
                      </a:r>
                      <a:endParaRPr kumimoji="1" lang="ja-JP" altLang="en-US" dirty="0"/>
                    </a:p>
                  </a:txBody>
                  <a:tcPr/>
                </a:tc>
                <a:tc>
                  <a:txBody>
                    <a:bodyPr/>
                    <a:lstStyle/>
                    <a:p>
                      <a:pPr marL="180000" algn="ctr"/>
                      <a:r>
                        <a:rPr kumimoji="1" lang="ja-JP" altLang="en-US" dirty="0"/>
                        <a:t>モデル学習</a:t>
                      </a:r>
                    </a:p>
                  </a:txBody>
                  <a:tcPr anchor="ctr"/>
                </a:tc>
                <a:tc>
                  <a:txBody>
                    <a:bodyPr/>
                    <a:lstStyle/>
                    <a:p>
                      <a:r>
                        <a:rPr kumimoji="1" lang="ja-JP" altLang="en-US" dirty="0"/>
                        <a:t>デプロイ時にモデルを再学習する。</a:t>
                      </a:r>
                    </a:p>
                  </a:txBody>
                  <a:tcPr/>
                </a:tc>
                <a:extLst>
                  <a:ext uri="{0D108BD9-81ED-4DB2-BD59-A6C34878D82A}">
                    <a16:rowId xmlns:a16="http://schemas.microsoft.com/office/drawing/2014/main" val="977061706"/>
                  </a:ext>
                </a:extLst>
              </a:tr>
              <a:tr h="370840">
                <a:tc>
                  <a:txBody>
                    <a:bodyPr/>
                    <a:lstStyle/>
                    <a:p>
                      <a:pPr algn="ctr"/>
                      <a:r>
                        <a:rPr kumimoji="1" lang="en-US" altLang="ja-JP" dirty="0"/>
                        <a:t>5</a:t>
                      </a:r>
                      <a:endParaRPr kumimoji="1" lang="ja-JP" altLang="en-US" dirty="0"/>
                    </a:p>
                  </a:txBody>
                  <a:tcPr/>
                </a:tc>
                <a:tc>
                  <a:txBody>
                    <a:bodyPr/>
                    <a:lstStyle/>
                    <a:p>
                      <a:pPr marL="180000" algn="ctr"/>
                      <a:r>
                        <a:rPr kumimoji="1" lang="ja-JP" altLang="en-US" dirty="0"/>
                        <a:t>モデル評価</a:t>
                      </a:r>
                    </a:p>
                  </a:txBody>
                  <a:tcPr anchor="ct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kumimoji="1" lang="ja-JP" altLang="en-US" sz="1801" b="0" kern="1200" dirty="0">
                          <a:solidFill>
                            <a:schemeClr val="dk1"/>
                          </a:solidFill>
                          <a:effectLst/>
                          <a:latin typeface="+mn-lt"/>
                          <a:ea typeface="+mn-ea"/>
                          <a:cs typeface="+mn-cs"/>
                        </a:rPr>
                        <a:t>最適モデルをバリデーション用データセットを用いて選定する。</a:t>
                      </a:r>
                    </a:p>
                  </a:txBody>
                  <a:tcPr/>
                </a:tc>
                <a:extLst>
                  <a:ext uri="{0D108BD9-81ED-4DB2-BD59-A6C34878D82A}">
                    <a16:rowId xmlns:a16="http://schemas.microsoft.com/office/drawing/2014/main" val="3160253739"/>
                  </a:ext>
                </a:extLst>
              </a:tr>
              <a:tr h="370840">
                <a:tc>
                  <a:txBody>
                    <a:bodyPr/>
                    <a:lstStyle/>
                    <a:p>
                      <a:pPr algn="ctr"/>
                      <a:r>
                        <a:rPr kumimoji="1" lang="en-US" altLang="ja-JP" dirty="0"/>
                        <a:t>6</a:t>
                      </a:r>
                      <a:endParaRPr kumimoji="1" lang="ja-JP" altLang="en-US" dirty="0"/>
                    </a:p>
                  </a:txBody>
                  <a:tcPr/>
                </a:tc>
                <a:tc>
                  <a:txBody>
                    <a:bodyPr/>
                    <a:lstStyle/>
                    <a:p>
                      <a:pPr marL="180000" algn="ctr"/>
                      <a:r>
                        <a:rPr kumimoji="1" lang="ja-JP" altLang="en-US" dirty="0"/>
                        <a:t>モデル検証</a:t>
                      </a:r>
                    </a:p>
                  </a:txBody>
                  <a:tcPr anchor="ct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kumimoji="1" lang="ja-JP" altLang="en-US" sz="1801" b="0" kern="1200" dirty="0">
                          <a:solidFill>
                            <a:schemeClr val="dk1"/>
                          </a:solidFill>
                          <a:effectLst/>
                          <a:latin typeface="+mn-lt"/>
                          <a:ea typeface="+mn-ea"/>
                          <a:cs typeface="+mn-cs"/>
                        </a:rPr>
                        <a:t>選択した最適モデルの性能をテスト用データセットを用いて評価する。</a:t>
                      </a:r>
                    </a:p>
                  </a:txBody>
                  <a:tcPr/>
                </a:tc>
                <a:extLst>
                  <a:ext uri="{0D108BD9-81ED-4DB2-BD59-A6C34878D82A}">
                    <a16:rowId xmlns:a16="http://schemas.microsoft.com/office/drawing/2014/main" val="1414501438"/>
                  </a:ext>
                </a:extLst>
              </a:tr>
              <a:tr h="370840">
                <a:tc>
                  <a:txBody>
                    <a:bodyPr/>
                    <a:lstStyle/>
                    <a:p>
                      <a:pPr algn="ctr"/>
                      <a:r>
                        <a:rPr kumimoji="1" lang="en-US" altLang="ja-JP" dirty="0"/>
                        <a:t>7</a:t>
                      </a:r>
                      <a:endParaRPr kumimoji="1" lang="ja-JP" altLang="en-US" dirty="0"/>
                    </a:p>
                  </a:txBody>
                  <a:tcPr/>
                </a:tc>
                <a:tc>
                  <a:txBody>
                    <a:bodyPr/>
                    <a:lstStyle/>
                    <a:p>
                      <a:pPr marL="180000" algn="ctr"/>
                      <a:r>
                        <a:rPr kumimoji="1" lang="ja-JP" altLang="en-US" dirty="0"/>
                        <a:t>モデル提供</a:t>
                      </a:r>
                    </a:p>
                  </a:txBody>
                  <a:tcPr anchor="ctr"/>
                </a:tc>
                <a:tc>
                  <a:txBody>
                    <a:bodyPr/>
                    <a:lstStyle/>
                    <a:p>
                      <a:r>
                        <a:rPr kumimoji="1" lang="ja-JP" altLang="en-US" dirty="0"/>
                        <a:t>検証済モデルがデプロイされ、サービスが提供される。</a:t>
                      </a:r>
                    </a:p>
                  </a:txBody>
                  <a:tcPr/>
                </a:tc>
                <a:extLst>
                  <a:ext uri="{0D108BD9-81ED-4DB2-BD59-A6C34878D82A}">
                    <a16:rowId xmlns:a16="http://schemas.microsoft.com/office/drawing/2014/main" val="2280289917"/>
                  </a:ext>
                </a:extLst>
              </a:tr>
              <a:tr h="258718">
                <a:tc>
                  <a:txBody>
                    <a:bodyPr/>
                    <a:lstStyle/>
                    <a:p>
                      <a:pPr algn="ctr"/>
                      <a:r>
                        <a:rPr kumimoji="1" lang="en-US" altLang="ja-JP" dirty="0"/>
                        <a:t>8</a:t>
                      </a:r>
                      <a:endParaRPr kumimoji="1" lang="ja-JP" altLang="en-US" dirty="0"/>
                    </a:p>
                  </a:txBody>
                  <a:tcPr/>
                </a:tc>
                <a:tc>
                  <a:txBody>
                    <a:bodyPr/>
                    <a:lstStyle/>
                    <a:p>
                      <a:pPr marL="180000" algn="ctr"/>
                      <a:r>
                        <a:rPr kumimoji="1" lang="ja-JP" altLang="en-US" dirty="0"/>
                        <a:t>モニタリング</a:t>
                      </a:r>
                    </a:p>
                  </a:txBody>
                  <a:tcPr anchor="ctr"/>
                </a:tc>
                <a:tc>
                  <a:txBody>
                    <a:bodyPr/>
                    <a:lstStyle/>
                    <a:p>
                      <a:r>
                        <a:rPr kumimoji="1" lang="ja-JP" altLang="en-US" dirty="0"/>
                        <a:t>モデル性能を監視し、性能が悪ければ</a:t>
                      </a:r>
                      <a:r>
                        <a:rPr kumimoji="1" lang="en-US" altLang="ja-JP" dirty="0"/>
                        <a:t>1</a:t>
                      </a:r>
                      <a:r>
                        <a:rPr kumimoji="1" lang="ja-JP" altLang="en-US" dirty="0"/>
                        <a:t>から繰り返す。</a:t>
                      </a:r>
                    </a:p>
                  </a:txBody>
                  <a:tcPr/>
                </a:tc>
                <a:extLst>
                  <a:ext uri="{0D108BD9-81ED-4DB2-BD59-A6C34878D82A}">
                    <a16:rowId xmlns:a16="http://schemas.microsoft.com/office/drawing/2014/main" val="508050583"/>
                  </a:ext>
                </a:extLst>
              </a:tr>
            </a:tbl>
          </a:graphicData>
        </a:graphic>
      </p:graphicFrame>
    </p:spTree>
    <p:extLst>
      <p:ext uri="{BB962C8B-B14F-4D97-AF65-F5344CB8AC3E}">
        <p14:creationId xmlns:p14="http://schemas.microsoft.com/office/powerpoint/2010/main" val="68615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5B70-D962-25FF-0AE0-CAA6662375F7}"/>
              </a:ext>
            </a:extLst>
          </p:cNvPr>
          <p:cNvSpPr>
            <a:spLocks noGrp="1"/>
          </p:cNvSpPr>
          <p:nvPr>
            <p:ph type="title"/>
          </p:nvPr>
        </p:nvSpPr>
        <p:spPr/>
        <p:txBody>
          <a:bodyPr>
            <a:noAutofit/>
          </a:bodyPr>
          <a:lstStyle/>
          <a:p>
            <a:r>
              <a:rPr lang="en-US" altLang="ja-JP" sz="4000" i="0" dirty="0" err="1">
                <a:solidFill>
                  <a:srgbClr val="202124"/>
                </a:solidFill>
                <a:effectLst/>
              </a:rPr>
              <a:t>MLOps</a:t>
            </a:r>
            <a:r>
              <a:rPr lang="en-US" altLang="ja-JP" sz="4000" i="0" dirty="0">
                <a:solidFill>
                  <a:srgbClr val="202124"/>
                </a:solidFill>
                <a:effectLst/>
              </a:rPr>
              <a:t> </a:t>
            </a:r>
            <a:r>
              <a:rPr lang="ja-JP" altLang="en-US" sz="4000" i="0" dirty="0">
                <a:solidFill>
                  <a:srgbClr val="202124"/>
                </a:solidFill>
                <a:effectLst/>
              </a:rPr>
              <a:t>レベル</a:t>
            </a:r>
            <a:endParaRPr kumimoji="1" lang="ja-JP" altLang="en-US" sz="4000" dirty="0"/>
          </a:p>
        </p:txBody>
      </p:sp>
      <p:sp>
        <p:nvSpPr>
          <p:cNvPr id="3" name="テキスト プレースホルダー 2">
            <a:extLst>
              <a:ext uri="{FF2B5EF4-FFF2-40B4-BE49-F238E27FC236}">
                <a16:creationId xmlns:a16="http://schemas.microsoft.com/office/drawing/2014/main" id="{BEC66BF7-0CA6-1912-CCD2-DA078AC70446}"/>
              </a:ext>
            </a:extLst>
          </p:cNvPr>
          <p:cNvSpPr>
            <a:spLocks noGrp="1"/>
          </p:cNvSpPr>
          <p:nvPr>
            <p:ph type="body" sz="quarter" idx="13"/>
          </p:nvPr>
        </p:nvSpPr>
        <p:spPr/>
        <p:txBody>
          <a:bodyPr/>
          <a:lstStyle/>
          <a:p>
            <a:r>
              <a:rPr lang="en-US" altLang="ja-JP" dirty="0" err="1"/>
              <a:t>MLOps</a:t>
            </a:r>
            <a:r>
              <a:rPr lang="ja-JP" altLang="en-US" dirty="0"/>
              <a:t>達成度は大きく下記３つのレベルに分かれる。</a:t>
            </a:r>
            <a:r>
              <a:rPr kumimoji="1" lang="ja-JP" altLang="en-US" dirty="0"/>
              <a:t>自動化があまりされておらず、各プ</a:t>
            </a:r>
            <a:endParaRPr kumimoji="1" lang="en-US" altLang="ja-JP" dirty="0"/>
          </a:p>
          <a:p>
            <a:endParaRPr kumimoji="1" lang="ja-JP" altLang="en-US" dirty="0"/>
          </a:p>
        </p:txBody>
      </p:sp>
      <p:sp>
        <p:nvSpPr>
          <p:cNvPr id="13" name="テキスト プレースホルダー 12">
            <a:extLst>
              <a:ext uri="{FF2B5EF4-FFF2-40B4-BE49-F238E27FC236}">
                <a16:creationId xmlns:a16="http://schemas.microsoft.com/office/drawing/2014/main" id="{80D2C72D-D733-9E6D-E06E-EEED9B7E195C}"/>
              </a:ext>
            </a:extLst>
          </p:cNvPr>
          <p:cNvSpPr>
            <a:spLocks noGrp="1"/>
          </p:cNvSpPr>
          <p:nvPr>
            <p:ph type="body" sz="quarter" idx="15"/>
          </p:nvPr>
        </p:nvSpPr>
        <p:spPr/>
        <p:txBody>
          <a:bodyPr/>
          <a:lstStyle/>
          <a:p>
            <a:endParaRPr lang="ja-JP" altLang="en-US"/>
          </a:p>
        </p:txBody>
      </p:sp>
      <p:graphicFrame>
        <p:nvGraphicFramePr>
          <p:cNvPr id="14" name="表 13">
            <a:extLst>
              <a:ext uri="{FF2B5EF4-FFF2-40B4-BE49-F238E27FC236}">
                <a16:creationId xmlns:a16="http://schemas.microsoft.com/office/drawing/2014/main" id="{7ADF3872-8E0A-E175-D1C5-CD9BA955E74A}"/>
              </a:ext>
            </a:extLst>
          </p:cNvPr>
          <p:cNvGraphicFramePr>
            <a:graphicFrameLocks noGrp="1"/>
          </p:cNvGraphicFramePr>
          <p:nvPr>
            <p:extLst>
              <p:ext uri="{D42A27DB-BD31-4B8C-83A1-F6EECF244321}">
                <p14:modId xmlns:p14="http://schemas.microsoft.com/office/powerpoint/2010/main" val="2252360433"/>
              </p:ext>
            </p:extLst>
          </p:nvPr>
        </p:nvGraphicFramePr>
        <p:xfrm>
          <a:off x="1041400" y="2256315"/>
          <a:ext cx="10036175" cy="3115183"/>
        </p:xfrm>
        <a:graphic>
          <a:graphicData uri="http://schemas.openxmlformats.org/drawingml/2006/table">
            <a:tbl>
              <a:tblPr firstRow="1" bandRow="1">
                <a:tableStyleId>{5C22544A-7EE6-4342-B048-85BDC9FD1C3A}</a:tableStyleId>
              </a:tblPr>
              <a:tblGrid>
                <a:gridCol w="1254125">
                  <a:extLst>
                    <a:ext uri="{9D8B030D-6E8A-4147-A177-3AD203B41FA5}">
                      <a16:colId xmlns:a16="http://schemas.microsoft.com/office/drawing/2014/main" val="3787022849"/>
                    </a:ext>
                  </a:extLst>
                </a:gridCol>
                <a:gridCol w="8782050">
                  <a:extLst>
                    <a:ext uri="{9D8B030D-6E8A-4147-A177-3AD203B41FA5}">
                      <a16:colId xmlns:a16="http://schemas.microsoft.com/office/drawing/2014/main" val="1977656041"/>
                    </a:ext>
                  </a:extLst>
                </a:gridCol>
              </a:tblGrid>
              <a:tr h="370840">
                <a:tc>
                  <a:txBody>
                    <a:bodyPr/>
                    <a:lstStyle/>
                    <a:p>
                      <a:pPr algn="ctr"/>
                      <a:r>
                        <a:rPr kumimoji="1" lang="en-US" altLang="ja-JP" dirty="0"/>
                        <a:t>Level</a:t>
                      </a:r>
                      <a:endParaRPr kumimoji="1" lang="ja-JP" altLang="en-US" dirty="0"/>
                    </a:p>
                  </a:txBody>
                  <a:tcPr/>
                </a:tc>
                <a:tc>
                  <a:txBody>
                    <a:bodyPr/>
                    <a:lstStyle/>
                    <a:p>
                      <a:pPr algn="ctr"/>
                      <a:r>
                        <a:rPr kumimoji="1" lang="ja-JP" altLang="en-US" dirty="0"/>
                        <a:t>内容</a:t>
                      </a:r>
                    </a:p>
                  </a:txBody>
                  <a:tcPr/>
                </a:tc>
                <a:extLst>
                  <a:ext uri="{0D108BD9-81ED-4DB2-BD59-A6C34878D82A}">
                    <a16:rowId xmlns:a16="http://schemas.microsoft.com/office/drawing/2014/main" val="3530647578"/>
                  </a:ext>
                </a:extLst>
              </a:tr>
              <a:tr h="852936">
                <a:tc>
                  <a:txBody>
                    <a:bodyPr/>
                    <a:lstStyle/>
                    <a:p>
                      <a:pPr algn="ctr"/>
                      <a:r>
                        <a:rPr kumimoji="1" lang="en-US" altLang="ja-JP" dirty="0"/>
                        <a:t>0</a:t>
                      </a:r>
                      <a:endParaRPr kumimoji="1" lang="ja-JP" altLang="en-US" dirty="0"/>
                    </a:p>
                  </a:txBody>
                  <a:tcPr anchor="ctr"/>
                </a:tc>
                <a:tc>
                  <a:txBody>
                    <a:bodyPr/>
                    <a:lstStyle/>
                    <a:p>
                      <a:r>
                        <a:rPr kumimoji="1" lang="ja-JP" altLang="en-US" dirty="0"/>
                        <a:t>パイプラインの各プロセスもしくはプロセス間の処理を手動で実行する。</a:t>
                      </a:r>
                      <a:endParaRPr kumimoji="1" lang="en-US" altLang="ja-JP" dirty="0"/>
                    </a:p>
                    <a:p>
                      <a:r>
                        <a:rPr kumimoji="1" lang="ja-JP" altLang="en-US" dirty="0"/>
                        <a:t>パイプラインの各プロセスに対する変更が稀であることが前提である。</a:t>
                      </a:r>
                      <a:endParaRPr kumimoji="1" lang="en-US" altLang="ja-JP" dirty="0"/>
                    </a:p>
                    <a:p>
                      <a:r>
                        <a:rPr kumimoji="1" lang="ja-JP" altLang="en-US" dirty="0"/>
                        <a:t>デプロイでは、学習済のモデルを本番環境に搭載する。</a:t>
                      </a:r>
                      <a:endParaRPr kumimoji="1" lang="en-US" altLang="ja-JP" dirty="0"/>
                    </a:p>
                  </a:txBody>
                  <a:tcPr/>
                </a:tc>
                <a:extLst>
                  <a:ext uri="{0D108BD9-81ED-4DB2-BD59-A6C34878D82A}">
                    <a16:rowId xmlns:a16="http://schemas.microsoft.com/office/drawing/2014/main" val="1411026348"/>
                  </a:ext>
                </a:extLst>
              </a:tr>
              <a:tr h="914781">
                <a:tc>
                  <a:txBody>
                    <a:bodyPr/>
                    <a:lstStyle/>
                    <a:p>
                      <a:pPr algn="ctr"/>
                      <a:r>
                        <a:rPr kumimoji="1" lang="en-US" altLang="ja-JP" dirty="0"/>
                        <a:t>1</a:t>
                      </a:r>
                      <a:endParaRPr kumimoji="1" lang="ja-JP" altLang="en-US" dirty="0"/>
                    </a:p>
                  </a:txBody>
                  <a:tcPr anchor="ctr"/>
                </a:tc>
                <a:tc>
                  <a:txBody>
                    <a:bodyPr/>
                    <a:lstStyle/>
                    <a:p>
                      <a:r>
                        <a:rPr kumimoji="1" lang="ja-JP" altLang="en-US" dirty="0"/>
                        <a:t>パイプラインが自動実行される。パイプラインの処理自体をモジュール化して管理し、状況に応じて異なるパイプラインを使用できるようにする。</a:t>
                      </a:r>
                      <a:endParaRPr kumimoji="1" lang="en-US" altLang="ja-JP" dirty="0"/>
                    </a:p>
                    <a:p>
                      <a:r>
                        <a:rPr kumimoji="1" lang="ja-JP" altLang="en-US" dirty="0"/>
                        <a:t>ただし、パイプラインに対する</a:t>
                      </a:r>
                      <a:r>
                        <a:rPr kumimoji="1" lang="en-US" altLang="ja-JP" dirty="0"/>
                        <a:t>CI/CD</a:t>
                      </a:r>
                      <a:r>
                        <a:rPr kumimoji="1" lang="ja-JP" altLang="en-US" dirty="0"/>
                        <a:t>ができていない状態である。</a:t>
                      </a:r>
                    </a:p>
                  </a:txBody>
                  <a:tcPr/>
                </a:tc>
                <a:extLst>
                  <a:ext uri="{0D108BD9-81ED-4DB2-BD59-A6C34878D82A}">
                    <a16:rowId xmlns:a16="http://schemas.microsoft.com/office/drawing/2014/main" val="3677510907"/>
                  </a:ext>
                </a:extLst>
              </a:tr>
              <a:tr h="914781">
                <a:tc>
                  <a:txBody>
                    <a:bodyPr/>
                    <a:lstStyle/>
                    <a:p>
                      <a:pPr algn="ctr"/>
                      <a:r>
                        <a:rPr kumimoji="1" lang="en-US" altLang="ja-JP" dirty="0"/>
                        <a:t>2</a:t>
                      </a:r>
                      <a:endParaRPr kumimoji="1" lang="ja-JP" altLang="en-US" dirty="0"/>
                    </a:p>
                  </a:txBody>
                  <a:tcPr anchor="ctr"/>
                </a:tc>
                <a:tc>
                  <a:txBody>
                    <a:bodyPr/>
                    <a:lstStyle/>
                    <a:p>
                      <a:r>
                        <a:rPr kumimoji="1" lang="ja-JP" altLang="en-US" dirty="0"/>
                        <a:t>パイプラインに対する</a:t>
                      </a:r>
                      <a:r>
                        <a:rPr kumimoji="1" lang="en-US" altLang="ja-JP" dirty="0"/>
                        <a:t>CI/CD</a:t>
                      </a:r>
                      <a:r>
                        <a:rPr kumimoji="1" lang="ja-JP" altLang="en-US" dirty="0"/>
                        <a:t>が実施されている。</a:t>
                      </a:r>
                      <a:endParaRPr kumimoji="1" lang="en-US" altLang="ja-JP" dirty="0"/>
                    </a:p>
                    <a:p>
                      <a:r>
                        <a:rPr kumimoji="1" lang="ja-JP" altLang="en-US" dirty="0"/>
                        <a:t>そのため、パイプラインコードに対する信頼性がまし、変更容易性が高まる。</a:t>
                      </a:r>
                    </a:p>
                  </a:txBody>
                  <a:tcPr/>
                </a:tc>
                <a:extLst>
                  <a:ext uri="{0D108BD9-81ED-4DB2-BD59-A6C34878D82A}">
                    <a16:rowId xmlns:a16="http://schemas.microsoft.com/office/drawing/2014/main" val="4184560485"/>
                  </a:ext>
                </a:extLst>
              </a:tr>
            </a:tbl>
          </a:graphicData>
        </a:graphic>
      </p:graphicFrame>
      <p:sp>
        <p:nvSpPr>
          <p:cNvPr id="15" name="テキスト ボックス 14">
            <a:extLst>
              <a:ext uri="{FF2B5EF4-FFF2-40B4-BE49-F238E27FC236}">
                <a16:creationId xmlns:a16="http://schemas.microsoft.com/office/drawing/2014/main" id="{191FB707-5561-CB4E-2385-C26FA2C851E8}"/>
              </a:ext>
            </a:extLst>
          </p:cNvPr>
          <p:cNvSpPr txBox="1"/>
          <p:nvPr/>
        </p:nvSpPr>
        <p:spPr>
          <a:xfrm>
            <a:off x="1146535" y="5542608"/>
            <a:ext cx="10033516" cy="338554"/>
          </a:xfrm>
          <a:prstGeom prst="rect">
            <a:avLst/>
          </a:prstGeom>
          <a:noFill/>
        </p:spPr>
        <p:txBody>
          <a:bodyPr wrap="none" rtlCol="0">
            <a:spAutoFit/>
          </a:bodyPr>
          <a:lstStyle/>
          <a:p>
            <a:r>
              <a:rPr kumimoji="1" lang="ja-JP" altLang="en-US" sz="1600" dirty="0"/>
              <a:t>なお、パイプラインはデータ検証、データ前処理、モデル学習、モデル評価、デプロイまでの流れを指す。</a:t>
            </a:r>
            <a:endParaRPr kumimoji="1" lang="en-US" altLang="ja-JP" sz="1600" dirty="0"/>
          </a:p>
        </p:txBody>
      </p:sp>
    </p:spTree>
    <p:extLst>
      <p:ext uri="{BB962C8B-B14F-4D97-AF65-F5344CB8AC3E}">
        <p14:creationId xmlns:p14="http://schemas.microsoft.com/office/powerpoint/2010/main" val="249337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5B70-D962-25FF-0AE0-CAA6662375F7}"/>
              </a:ext>
            </a:extLst>
          </p:cNvPr>
          <p:cNvSpPr>
            <a:spLocks noGrp="1"/>
          </p:cNvSpPr>
          <p:nvPr>
            <p:ph type="title"/>
          </p:nvPr>
        </p:nvSpPr>
        <p:spPr/>
        <p:txBody>
          <a:bodyPr>
            <a:noAutofit/>
          </a:bodyPr>
          <a:lstStyle/>
          <a:p>
            <a:r>
              <a:rPr lang="en-US" altLang="ja-JP" sz="4000" i="0" dirty="0" err="1">
                <a:solidFill>
                  <a:srgbClr val="202124"/>
                </a:solidFill>
                <a:effectLst/>
              </a:rPr>
              <a:t>MLOps</a:t>
            </a:r>
            <a:r>
              <a:rPr lang="en-US" altLang="ja-JP" sz="4000" i="0" dirty="0">
                <a:solidFill>
                  <a:srgbClr val="202124"/>
                </a:solidFill>
                <a:effectLst/>
              </a:rPr>
              <a:t> </a:t>
            </a:r>
            <a:r>
              <a:rPr lang="ja-JP" altLang="en-US" sz="4000" i="0" dirty="0">
                <a:solidFill>
                  <a:srgbClr val="202124"/>
                </a:solidFill>
                <a:effectLst/>
              </a:rPr>
              <a:t>レベル </a:t>
            </a:r>
            <a:r>
              <a:rPr lang="en-US" altLang="ja-JP" sz="4000" i="0" dirty="0">
                <a:solidFill>
                  <a:srgbClr val="202124"/>
                </a:solidFill>
                <a:effectLst/>
              </a:rPr>
              <a:t>0: </a:t>
            </a:r>
            <a:r>
              <a:rPr lang="ja-JP" altLang="en-US" sz="4000" i="0" dirty="0">
                <a:solidFill>
                  <a:srgbClr val="202124"/>
                </a:solidFill>
                <a:effectLst/>
              </a:rPr>
              <a:t>手動プロセス</a:t>
            </a:r>
            <a:endParaRPr kumimoji="1" lang="ja-JP" altLang="en-US" sz="4000" dirty="0"/>
          </a:p>
        </p:txBody>
      </p:sp>
      <p:sp>
        <p:nvSpPr>
          <p:cNvPr id="3" name="テキスト プレースホルダー 2">
            <a:extLst>
              <a:ext uri="{FF2B5EF4-FFF2-40B4-BE49-F238E27FC236}">
                <a16:creationId xmlns:a16="http://schemas.microsoft.com/office/drawing/2014/main" id="{BEC66BF7-0CA6-1912-CCD2-DA078AC70446}"/>
              </a:ext>
            </a:extLst>
          </p:cNvPr>
          <p:cNvSpPr>
            <a:spLocks noGrp="1"/>
          </p:cNvSpPr>
          <p:nvPr>
            <p:ph type="body" sz="quarter" idx="13"/>
          </p:nvPr>
        </p:nvSpPr>
        <p:spPr/>
        <p:txBody>
          <a:bodyPr/>
          <a:lstStyle/>
          <a:p>
            <a:r>
              <a:rPr kumimoji="1" lang="ja-JP" altLang="en-US" dirty="0"/>
              <a:t>各プロセスまたはプロセス間を</a:t>
            </a:r>
            <a:r>
              <a:rPr kumimoji="1" lang="ja-JP" altLang="en-US" b="1" dirty="0"/>
              <a:t>手動</a:t>
            </a:r>
            <a:r>
              <a:rPr kumimoji="1" lang="en-US" altLang="ja-JP" b="1" dirty="0"/>
              <a:t>/</a:t>
            </a:r>
            <a:r>
              <a:rPr kumimoji="1" lang="ja-JP" altLang="en-US" b="1" dirty="0"/>
              <a:t>スクリプト</a:t>
            </a:r>
            <a:r>
              <a:rPr kumimoji="1" lang="ja-JP" altLang="en-US" dirty="0"/>
              <a:t>で実施</a:t>
            </a:r>
            <a:r>
              <a:rPr lang="ja-JP" altLang="en-US" dirty="0"/>
              <a:t>。</a:t>
            </a:r>
            <a:endParaRPr kumimoji="1" lang="en-US" altLang="ja-JP" dirty="0"/>
          </a:p>
          <a:p>
            <a:r>
              <a:rPr lang="ja-JP" altLang="en-US" b="1" dirty="0"/>
              <a:t>モデルのみをデプロイ</a:t>
            </a:r>
            <a:r>
              <a:rPr lang="ja-JP" altLang="en-US" dirty="0"/>
              <a:t>し、その他のコード等はデプロイ前後で変更されない。</a:t>
            </a:r>
            <a:endParaRPr lang="en-US" altLang="ja-JP" dirty="0"/>
          </a:p>
          <a:p>
            <a:r>
              <a:rPr kumimoji="1" lang="ja-JP" altLang="en-US" dirty="0"/>
              <a:t>モデルのアップデート回数が少ない場合であることが前提である。（１年に数回程度）</a:t>
            </a:r>
            <a:endParaRPr kumimoji="1" lang="en-US" altLang="ja-JP" dirty="0"/>
          </a:p>
          <a:p>
            <a:endParaRPr kumimoji="1" lang="en-US" altLang="ja-JP" dirty="0"/>
          </a:p>
          <a:p>
            <a:endParaRPr kumimoji="1" lang="ja-JP" altLang="en-US" dirty="0"/>
          </a:p>
        </p:txBody>
      </p:sp>
      <p:sp>
        <p:nvSpPr>
          <p:cNvPr id="4" name="コンテンツ プレースホルダー 3">
            <a:extLst>
              <a:ext uri="{FF2B5EF4-FFF2-40B4-BE49-F238E27FC236}">
                <a16:creationId xmlns:a16="http://schemas.microsoft.com/office/drawing/2014/main" id="{C7F792BC-621A-818F-B0E2-7BD15FF18569}"/>
              </a:ext>
            </a:extLst>
          </p:cNvPr>
          <p:cNvSpPr>
            <a:spLocks noGrp="1"/>
          </p:cNvSpPr>
          <p:nvPr>
            <p:ph sz="quarter" idx="14"/>
          </p:nvPr>
        </p:nvSpPr>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D5863ECC-BCF4-2DBF-05CC-A7104BEA7E4D}"/>
              </a:ext>
            </a:extLst>
          </p:cNvPr>
          <p:cNvSpPr>
            <a:spLocks noGrp="1"/>
          </p:cNvSpPr>
          <p:nvPr>
            <p:ph type="body" sz="quarter" idx="15"/>
          </p:nvPr>
        </p:nvSpPr>
        <p:spPr/>
        <p:txBody>
          <a:bodyPr anchor="ctr" anchorCtr="0">
            <a:noAutofit/>
          </a:bodyPr>
          <a:lstStyle/>
          <a:p>
            <a:r>
              <a:rPr lang="ja-JP" altLang="en-US" b="1" dirty="0">
                <a:solidFill>
                  <a:srgbClr val="FF0000"/>
                </a:solidFill>
              </a:rPr>
              <a:t>そもそも、</a:t>
            </a:r>
            <a:r>
              <a:rPr lang="en-US" altLang="ja-JP" b="1" dirty="0">
                <a:solidFill>
                  <a:srgbClr val="FF0000"/>
                </a:solidFill>
              </a:rPr>
              <a:t>ML</a:t>
            </a:r>
            <a:r>
              <a:rPr lang="ja-JP" altLang="en-US" b="1" dirty="0">
                <a:solidFill>
                  <a:srgbClr val="FF0000"/>
                </a:solidFill>
              </a:rPr>
              <a:t>モデルはサービスを取り巻く環境の変化に弱く、再学習を余儀なくされることが多いにもかかわらず、モデル変更や再学習にコストがかかる。</a:t>
            </a:r>
            <a:endParaRPr kumimoji="1" lang="ja-JP" altLang="en-US" b="1" dirty="0">
              <a:solidFill>
                <a:srgbClr val="FF0000"/>
              </a:solidFill>
            </a:endParaRPr>
          </a:p>
        </p:txBody>
      </p:sp>
      <p:pic>
        <p:nvPicPr>
          <p:cNvPr id="7" name="図 6">
            <a:extLst>
              <a:ext uri="{FF2B5EF4-FFF2-40B4-BE49-F238E27FC236}">
                <a16:creationId xmlns:a16="http://schemas.microsoft.com/office/drawing/2014/main" id="{42D5A979-3E60-7AC4-7DE1-0E7CDEB4529A}"/>
              </a:ext>
            </a:extLst>
          </p:cNvPr>
          <p:cNvPicPr>
            <a:picLocks noChangeAspect="1"/>
          </p:cNvPicPr>
          <p:nvPr/>
        </p:nvPicPr>
        <p:blipFill>
          <a:blip r:embed="rId2"/>
          <a:stretch>
            <a:fillRect/>
          </a:stretch>
        </p:blipFill>
        <p:spPr>
          <a:xfrm>
            <a:off x="1563872" y="2599939"/>
            <a:ext cx="9064256" cy="3310516"/>
          </a:xfrm>
          <a:prstGeom prst="rect">
            <a:avLst/>
          </a:prstGeom>
        </p:spPr>
      </p:pic>
      <p:sp>
        <p:nvSpPr>
          <p:cNvPr id="8" name="テキスト ボックス 7">
            <a:extLst>
              <a:ext uri="{FF2B5EF4-FFF2-40B4-BE49-F238E27FC236}">
                <a16:creationId xmlns:a16="http://schemas.microsoft.com/office/drawing/2014/main" id="{C86DCC53-8DC7-A38C-BE9A-B5711648ABBC}"/>
              </a:ext>
            </a:extLst>
          </p:cNvPr>
          <p:cNvSpPr txBox="1"/>
          <p:nvPr/>
        </p:nvSpPr>
        <p:spPr>
          <a:xfrm>
            <a:off x="4005469" y="5633579"/>
            <a:ext cx="3376245" cy="400110"/>
          </a:xfrm>
          <a:prstGeom prst="rect">
            <a:avLst/>
          </a:prstGeom>
          <a:noFill/>
        </p:spPr>
        <p:txBody>
          <a:bodyPr wrap="none" rtlCol="0">
            <a:spAutoFit/>
          </a:bodyPr>
          <a:lstStyle/>
          <a:p>
            <a:pPr algn="ctr"/>
            <a:r>
              <a:rPr lang="en-US" altLang="ja-JP" sz="2000" dirty="0" err="1"/>
              <a:t>MLOps</a:t>
            </a:r>
            <a:r>
              <a:rPr lang="ja-JP" altLang="en-US" sz="2000" dirty="0"/>
              <a:t> </a:t>
            </a:r>
            <a:r>
              <a:rPr lang="en-US" altLang="ja-JP" sz="2000" dirty="0"/>
              <a:t>Level1</a:t>
            </a:r>
            <a:r>
              <a:rPr lang="ja-JP" altLang="en-US" sz="2000" dirty="0"/>
              <a:t>のステップ図</a:t>
            </a:r>
            <a:endParaRPr kumimoji="1" lang="ja-JP" altLang="en-US" sz="2000" dirty="0"/>
          </a:p>
        </p:txBody>
      </p:sp>
      <p:sp>
        <p:nvSpPr>
          <p:cNvPr id="9" name="テキスト ボックス 8">
            <a:extLst>
              <a:ext uri="{FF2B5EF4-FFF2-40B4-BE49-F238E27FC236}">
                <a16:creationId xmlns:a16="http://schemas.microsoft.com/office/drawing/2014/main" id="{6259E3D9-D5A0-58CB-4D40-921A4D702A22}"/>
              </a:ext>
            </a:extLst>
          </p:cNvPr>
          <p:cNvSpPr txBox="1"/>
          <p:nvPr/>
        </p:nvSpPr>
        <p:spPr>
          <a:xfrm>
            <a:off x="2765808" y="3374547"/>
            <a:ext cx="1089755" cy="207390"/>
          </a:xfrm>
          <a:prstGeom prst="rect">
            <a:avLst/>
          </a:prstGeom>
          <a:solidFill>
            <a:schemeClr val="bg1"/>
          </a:solidFill>
        </p:spPr>
        <p:txBody>
          <a:bodyPr wrap="square" rtlCol="0">
            <a:spAutoFit/>
          </a:bodyPr>
          <a:lstStyle/>
          <a:p>
            <a:endParaRPr kumimoji="1" lang="ja-JP" altLang="en-US" dirty="0"/>
          </a:p>
        </p:txBody>
      </p:sp>
      <p:sp>
        <p:nvSpPr>
          <p:cNvPr id="6" name="テキスト ボックス 5">
            <a:extLst>
              <a:ext uri="{FF2B5EF4-FFF2-40B4-BE49-F238E27FC236}">
                <a16:creationId xmlns:a16="http://schemas.microsoft.com/office/drawing/2014/main" id="{D3D7688A-D9BA-B91C-2B67-01CFF404F743}"/>
              </a:ext>
            </a:extLst>
          </p:cNvPr>
          <p:cNvSpPr txBox="1"/>
          <p:nvPr/>
        </p:nvSpPr>
        <p:spPr>
          <a:xfrm>
            <a:off x="2926067" y="3374547"/>
            <a:ext cx="3595856" cy="307777"/>
          </a:xfrm>
          <a:prstGeom prst="rect">
            <a:avLst/>
          </a:prstGeom>
          <a:noFill/>
        </p:spPr>
        <p:txBody>
          <a:bodyPr wrap="none" rtlCol="0">
            <a:spAutoFit/>
          </a:bodyPr>
          <a:lstStyle/>
          <a:p>
            <a:r>
              <a:rPr kumimoji="1" lang="ja-JP" altLang="en-US" sz="1400" b="1" dirty="0"/>
              <a:t>各プロセスまたは、プロセス間を手動実施</a:t>
            </a:r>
          </a:p>
        </p:txBody>
      </p:sp>
      <p:sp>
        <p:nvSpPr>
          <p:cNvPr id="10" name="テキスト ボックス 9">
            <a:extLst>
              <a:ext uri="{FF2B5EF4-FFF2-40B4-BE49-F238E27FC236}">
                <a16:creationId xmlns:a16="http://schemas.microsoft.com/office/drawing/2014/main" id="{9E17C211-48AC-1AFB-DE67-B05B6DDEAEDF}"/>
              </a:ext>
            </a:extLst>
          </p:cNvPr>
          <p:cNvSpPr txBox="1"/>
          <p:nvPr/>
        </p:nvSpPr>
        <p:spPr>
          <a:xfrm>
            <a:off x="6828966" y="3324353"/>
            <a:ext cx="3954929" cy="307777"/>
          </a:xfrm>
          <a:prstGeom prst="rect">
            <a:avLst/>
          </a:prstGeom>
          <a:noFill/>
        </p:spPr>
        <p:txBody>
          <a:bodyPr wrap="none" rtlCol="0">
            <a:spAutoFit/>
          </a:bodyPr>
          <a:lstStyle/>
          <a:p>
            <a:r>
              <a:rPr kumimoji="1" lang="ja-JP" altLang="en-US" sz="1400" b="1" dirty="0"/>
              <a:t>モデル開発とデプロイ後オペレーションが分離</a:t>
            </a:r>
          </a:p>
        </p:txBody>
      </p:sp>
      <p:cxnSp>
        <p:nvCxnSpPr>
          <p:cNvPr id="12" name="直線矢印コネクタ 11">
            <a:extLst>
              <a:ext uri="{FF2B5EF4-FFF2-40B4-BE49-F238E27FC236}">
                <a16:creationId xmlns:a16="http://schemas.microsoft.com/office/drawing/2014/main" id="{157C8099-BC03-7C42-67B1-B0D4DF09CC68}"/>
              </a:ext>
            </a:extLst>
          </p:cNvPr>
          <p:cNvCxnSpPr>
            <a:cxnSpLocks/>
          </p:cNvCxnSpPr>
          <p:nvPr/>
        </p:nvCxnSpPr>
        <p:spPr>
          <a:xfrm flipH="1">
            <a:off x="8012784" y="3789575"/>
            <a:ext cx="124433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4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5B70-D962-25FF-0AE0-CAA6662375F7}"/>
              </a:ext>
            </a:extLst>
          </p:cNvPr>
          <p:cNvSpPr>
            <a:spLocks noGrp="1"/>
          </p:cNvSpPr>
          <p:nvPr>
            <p:ph type="title"/>
          </p:nvPr>
        </p:nvSpPr>
        <p:spPr/>
        <p:txBody>
          <a:bodyPr>
            <a:noAutofit/>
          </a:bodyPr>
          <a:lstStyle/>
          <a:p>
            <a:r>
              <a:rPr lang="en-US" altLang="ja-JP" sz="4000" dirty="0" err="1">
                <a:solidFill>
                  <a:srgbClr val="202124"/>
                </a:solidFill>
              </a:rPr>
              <a:t>MLOps</a:t>
            </a:r>
            <a:r>
              <a:rPr lang="en-US" altLang="ja-JP" sz="4000" dirty="0">
                <a:solidFill>
                  <a:srgbClr val="202124"/>
                </a:solidFill>
              </a:rPr>
              <a:t> </a:t>
            </a:r>
            <a:r>
              <a:rPr lang="ja-JP" altLang="en-US" sz="4000" dirty="0">
                <a:solidFill>
                  <a:srgbClr val="202124"/>
                </a:solidFill>
              </a:rPr>
              <a:t>レベル </a:t>
            </a:r>
            <a:r>
              <a:rPr lang="en-US" altLang="ja-JP" sz="4000" dirty="0">
                <a:solidFill>
                  <a:srgbClr val="202124"/>
                </a:solidFill>
              </a:rPr>
              <a:t>1: ML </a:t>
            </a:r>
            <a:r>
              <a:rPr lang="ja-JP" altLang="en-US" sz="4000" dirty="0">
                <a:solidFill>
                  <a:srgbClr val="202124"/>
                </a:solidFill>
              </a:rPr>
              <a:t>パイプラインの自動化</a:t>
            </a:r>
          </a:p>
        </p:txBody>
      </p:sp>
      <p:sp>
        <p:nvSpPr>
          <p:cNvPr id="3" name="テキスト プレースホルダー 2">
            <a:extLst>
              <a:ext uri="{FF2B5EF4-FFF2-40B4-BE49-F238E27FC236}">
                <a16:creationId xmlns:a16="http://schemas.microsoft.com/office/drawing/2014/main" id="{BEC66BF7-0CA6-1912-CCD2-DA078AC70446}"/>
              </a:ext>
            </a:extLst>
          </p:cNvPr>
          <p:cNvSpPr>
            <a:spLocks noGrp="1"/>
          </p:cNvSpPr>
          <p:nvPr>
            <p:ph type="body" sz="quarter" idx="13"/>
          </p:nvPr>
        </p:nvSpPr>
        <p:spPr/>
        <p:txBody>
          <a:bodyPr/>
          <a:lstStyle/>
          <a:p>
            <a:r>
              <a:rPr kumimoji="1" lang="ja-JP" altLang="en-US" dirty="0"/>
              <a:t>モデルをデプロイするのではなく、パイプラインをデプロイする。</a:t>
            </a:r>
            <a:endParaRPr kumimoji="1" lang="en-US" altLang="ja-JP" dirty="0"/>
          </a:p>
          <a:p>
            <a:r>
              <a:rPr lang="ja-JP" altLang="en-US" dirty="0"/>
              <a:t>パイプラインは、データ抽出、特徴量作成、学習、評価までの一連の流れを指す。</a:t>
            </a:r>
            <a:endParaRPr kumimoji="1" lang="ja-JP" altLang="en-US" dirty="0"/>
          </a:p>
        </p:txBody>
      </p:sp>
      <p:sp>
        <p:nvSpPr>
          <p:cNvPr id="4" name="コンテンツ プレースホルダー 3">
            <a:extLst>
              <a:ext uri="{FF2B5EF4-FFF2-40B4-BE49-F238E27FC236}">
                <a16:creationId xmlns:a16="http://schemas.microsoft.com/office/drawing/2014/main" id="{C7F792BC-621A-818F-B0E2-7BD15FF18569}"/>
              </a:ext>
            </a:extLst>
          </p:cNvPr>
          <p:cNvSpPr>
            <a:spLocks noGrp="1"/>
          </p:cNvSpPr>
          <p:nvPr>
            <p:ph sz="quarter" idx="14"/>
          </p:nvPr>
        </p:nvSpPr>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D5863ECC-BCF4-2DBF-05CC-A7104BEA7E4D}"/>
              </a:ext>
            </a:extLst>
          </p:cNvPr>
          <p:cNvSpPr>
            <a:spLocks noGrp="1"/>
          </p:cNvSpPr>
          <p:nvPr>
            <p:ph type="body" sz="quarter" idx="15"/>
          </p:nvPr>
        </p:nvSpPr>
        <p:spPr/>
        <p:txBody>
          <a:bodyPr anchor="ctr" anchorCtr="0">
            <a:normAutofit/>
          </a:bodyPr>
          <a:lstStyle/>
          <a:p>
            <a:pPr algn="ctr"/>
            <a:r>
              <a:rPr lang="ja-JP" altLang="en-US" sz="2400" b="1" dirty="0">
                <a:solidFill>
                  <a:srgbClr val="FF0000"/>
                </a:solidFill>
              </a:rPr>
              <a:t>課題：パイプラインのテストが難しい。</a:t>
            </a:r>
          </a:p>
        </p:txBody>
      </p:sp>
      <p:sp>
        <p:nvSpPr>
          <p:cNvPr id="19" name="テキスト ボックス 18">
            <a:extLst>
              <a:ext uri="{FF2B5EF4-FFF2-40B4-BE49-F238E27FC236}">
                <a16:creationId xmlns:a16="http://schemas.microsoft.com/office/drawing/2014/main" id="{F3DDA60E-B0DD-9B00-D391-EA35F8E74BD7}"/>
              </a:ext>
            </a:extLst>
          </p:cNvPr>
          <p:cNvSpPr txBox="1"/>
          <p:nvPr/>
        </p:nvSpPr>
        <p:spPr>
          <a:xfrm>
            <a:off x="5105352" y="5513966"/>
            <a:ext cx="2400347" cy="476178"/>
          </a:xfrm>
          <a:prstGeom prst="rect">
            <a:avLst/>
          </a:prstGeom>
          <a:noFill/>
          <a:ln w="28575">
            <a:noFill/>
          </a:ln>
        </p:spPr>
        <p:txBody>
          <a:bodyPr wrap="square" rtlCol="0">
            <a:noAutofit/>
          </a:bodyPr>
          <a:lstStyle/>
          <a:p>
            <a:r>
              <a:rPr lang="en-US" altLang="ja-JP" sz="1200" dirty="0"/>
              <a:t>ML</a:t>
            </a:r>
            <a:r>
              <a:rPr lang="ja-JP" altLang="en-US" sz="1200" dirty="0"/>
              <a:t>パイプライン時で生じたログを保存する。</a:t>
            </a:r>
            <a:endParaRPr kumimoji="1" lang="ja-JP" altLang="en-US" sz="1200" dirty="0"/>
          </a:p>
        </p:txBody>
      </p:sp>
      <p:grpSp>
        <p:nvGrpSpPr>
          <p:cNvPr id="22" name="グループ化 21">
            <a:extLst>
              <a:ext uri="{FF2B5EF4-FFF2-40B4-BE49-F238E27FC236}">
                <a16:creationId xmlns:a16="http://schemas.microsoft.com/office/drawing/2014/main" id="{41C8172C-26EA-2348-31EA-47925C2BDDF0}"/>
              </a:ext>
            </a:extLst>
          </p:cNvPr>
          <p:cNvGrpSpPr/>
          <p:nvPr/>
        </p:nvGrpSpPr>
        <p:grpSpPr>
          <a:xfrm>
            <a:off x="838200" y="2105454"/>
            <a:ext cx="11029945" cy="3984532"/>
            <a:chOff x="497071" y="2138910"/>
            <a:chExt cx="11686102" cy="4552238"/>
          </a:xfrm>
        </p:grpSpPr>
        <p:grpSp>
          <p:nvGrpSpPr>
            <p:cNvPr id="21" name="グループ化 20">
              <a:extLst>
                <a:ext uri="{FF2B5EF4-FFF2-40B4-BE49-F238E27FC236}">
                  <a16:creationId xmlns:a16="http://schemas.microsoft.com/office/drawing/2014/main" id="{431A17F1-EA0E-6503-1759-75C8374D6BB9}"/>
                </a:ext>
              </a:extLst>
            </p:cNvPr>
            <p:cNvGrpSpPr/>
            <p:nvPr/>
          </p:nvGrpSpPr>
          <p:grpSpPr>
            <a:xfrm>
              <a:off x="1792075" y="2138910"/>
              <a:ext cx="10391098" cy="4552238"/>
              <a:chOff x="1792075" y="2138910"/>
              <a:chExt cx="10391098" cy="4552238"/>
            </a:xfrm>
          </p:grpSpPr>
          <p:pic>
            <p:nvPicPr>
              <p:cNvPr id="7" name="図 6">
                <a:extLst>
                  <a:ext uri="{FF2B5EF4-FFF2-40B4-BE49-F238E27FC236}">
                    <a16:creationId xmlns:a16="http://schemas.microsoft.com/office/drawing/2014/main" id="{CD1BF640-7D31-84F8-DFD6-2C149A14DA92}"/>
                  </a:ext>
                </a:extLst>
              </p:cNvPr>
              <p:cNvPicPr>
                <a:picLocks noChangeAspect="1"/>
              </p:cNvPicPr>
              <p:nvPr/>
            </p:nvPicPr>
            <p:blipFill>
              <a:blip r:embed="rId2"/>
              <a:stretch>
                <a:fillRect/>
              </a:stretch>
            </p:blipFill>
            <p:spPr>
              <a:xfrm>
                <a:off x="1792075" y="2138910"/>
                <a:ext cx="6401586" cy="4552238"/>
              </a:xfrm>
              <a:prstGeom prst="rect">
                <a:avLst/>
              </a:prstGeom>
            </p:spPr>
          </p:pic>
          <p:sp>
            <p:nvSpPr>
              <p:cNvPr id="8" name="テキスト ボックス 7">
                <a:extLst>
                  <a:ext uri="{FF2B5EF4-FFF2-40B4-BE49-F238E27FC236}">
                    <a16:creationId xmlns:a16="http://schemas.microsoft.com/office/drawing/2014/main" id="{98E16436-D6F7-C342-F5FA-440AC55ABA4B}"/>
                  </a:ext>
                </a:extLst>
              </p:cNvPr>
              <p:cNvSpPr txBox="1"/>
              <p:nvPr/>
            </p:nvSpPr>
            <p:spPr>
              <a:xfrm>
                <a:off x="2980636" y="2961409"/>
                <a:ext cx="3223969" cy="461665"/>
              </a:xfrm>
              <a:prstGeom prst="rect">
                <a:avLst/>
              </a:prstGeom>
              <a:noFill/>
              <a:ln w="28575">
                <a:solidFill>
                  <a:srgbClr val="FF0000"/>
                </a:solidFill>
              </a:ln>
            </p:spPr>
            <p:txBody>
              <a:bodyPr wrap="square" rtlCol="0">
                <a:noAutofit/>
              </a:bodyPr>
              <a:lstStyle/>
              <a:p>
                <a:endParaRPr kumimoji="1" lang="ja-JP" altLang="en-US" sz="2400" u="sng" dirty="0"/>
              </a:p>
            </p:txBody>
          </p:sp>
          <p:sp>
            <p:nvSpPr>
              <p:cNvPr id="9" name="テキスト ボックス 8">
                <a:extLst>
                  <a:ext uri="{FF2B5EF4-FFF2-40B4-BE49-F238E27FC236}">
                    <a16:creationId xmlns:a16="http://schemas.microsoft.com/office/drawing/2014/main" id="{12AC719A-CF20-6532-5CCC-BA659BC47F1A}"/>
                  </a:ext>
                </a:extLst>
              </p:cNvPr>
              <p:cNvSpPr txBox="1"/>
              <p:nvPr/>
            </p:nvSpPr>
            <p:spPr>
              <a:xfrm>
                <a:off x="2980635" y="4791780"/>
                <a:ext cx="3685883" cy="461665"/>
              </a:xfrm>
              <a:prstGeom prst="rect">
                <a:avLst/>
              </a:prstGeom>
              <a:noFill/>
              <a:ln w="28575">
                <a:solidFill>
                  <a:srgbClr val="FF0000"/>
                </a:solidFill>
              </a:ln>
            </p:spPr>
            <p:txBody>
              <a:bodyPr wrap="square" rtlCol="0">
                <a:noAutofit/>
              </a:bodyPr>
              <a:lstStyle/>
              <a:p>
                <a:endParaRPr kumimoji="1" lang="ja-JP" altLang="en-US" sz="2400" u="sng" dirty="0"/>
              </a:p>
            </p:txBody>
          </p:sp>
          <p:cxnSp>
            <p:nvCxnSpPr>
              <p:cNvPr id="11" name="直線コネクタ 10">
                <a:extLst>
                  <a:ext uri="{FF2B5EF4-FFF2-40B4-BE49-F238E27FC236}">
                    <a16:creationId xmlns:a16="http://schemas.microsoft.com/office/drawing/2014/main" id="{CFBBAD44-B03F-729F-CB96-2164B9A2F029}"/>
                  </a:ext>
                </a:extLst>
              </p:cNvPr>
              <p:cNvCxnSpPr>
                <a:cxnSpLocks/>
              </p:cNvCxnSpPr>
              <p:nvPr/>
            </p:nvCxnSpPr>
            <p:spPr>
              <a:xfrm flipV="1">
                <a:off x="4306675" y="3423074"/>
                <a:ext cx="0" cy="13687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72C8B93-BE13-0AEA-8F0C-5A904A6D67F3}"/>
                  </a:ext>
                </a:extLst>
              </p:cNvPr>
              <p:cNvSpPr txBox="1"/>
              <p:nvPr/>
            </p:nvSpPr>
            <p:spPr>
              <a:xfrm>
                <a:off x="4258470" y="3494054"/>
                <a:ext cx="1382834" cy="249677"/>
              </a:xfrm>
              <a:prstGeom prst="rect">
                <a:avLst/>
              </a:prstGeom>
              <a:noFill/>
              <a:ln w="28575">
                <a:noFill/>
              </a:ln>
            </p:spPr>
            <p:txBody>
              <a:bodyPr wrap="square" rtlCol="0">
                <a:noAutofit/>
              </a:bodyPr>
              <a:lstStyle/>
              <a:p>
                <a:r>
                  <a:rPr lang="ja-JP" altLang="en-US" sz="1100" dirty="0"/>
                  <a:t>共通のものを使う。</a:t>
                </a:r>
              </a:p>
            </p:txBody>
          </p:sp>
          <p:sp>
            <p:nvSpPr>
              <p:cNvPr id="15" name="テキスト ボックス 14">
                <a:extLst>
                  <a:ext uri="{FF2B5EF4-FFF2-40B4-BE49-F238E27FC236}">
                    <a16:creationId xmlns:a16="http://schemas.microsoft.com/office/drawing/2014/main" id="{03EB4111-83FE-9793-4FF4-4B78ADF0B227}"/>
                  </a:ext>
                </a:extLst>
              </p:cNvPr>
              <p:cNvSpPr txBox="1"/>
              <p:nvPr/>
            </p:nvSpPr>
            <p:spPr>
              <a:xfrm>
                <a:off x="7810302" y="3513876"/>
                <a:ext cx="4372871" cy="288790"/>
              </a:xfrm>
              <a:prstGeom prst="rect">
                <a:avLst/>
              </a:prstGeom>
              <a:noFill/>
              <a:ln w="28575">
                <a:noFill/>
              </a:ln>
            </p:spPr>
            <p:txBody>
              <a:bodyPr wrap="square" rtlCol="0">
                <a:noAutofit/>
              </a:bodyPr>
              <a:lstStyle/>
              <a:p>
                <a:r>
                  <a:rPr kumimoji="1" lang="ja-JP" altLang="en-US" sz="1100" dirty="0"/>
                  <a:t>データ処理からモデル学習部分までのコードをデプロイする。</a:t>
                </a:r>
              </a:p>
            </p:txBody>
          </p:sp>
          <p:sp>
            <p:nvSpPr>
              <p:cNvPr id="16" name="テキスト ボックス 15">
                <a:extLst>
                  <a:ext uri="{FF2B5EF4-FFF2-40B4-BE49-F238E27FC236}">
                    <a16:creationId xmlns:a16="http://schemas.microsoft.com/office/drawing/2014/main" id="{70D8621E-D5DD-7F20-3468-4DD58BD5C349}"/>
                  </a:ext>
                </a:extLst>
              </p:cNvPr>
              <p:cNvSpPr txBox="1"/>
              <p:nvPr/>
            </p:nvSpPr>
            <p:spPr>
              <a:xfrm>
                <a:off x="7974999" y="4036428"/>
                <a:ext cx="3428017" cy="476178"/>
              </a:xfrm>
              <a:prstGeom prst="rect">
                <a:avLst/>
              </a:prstGeom>
              <a:noFill/>
              <a:ln w="28575">
                <a:noFill/>
              </a:ln>
            </p:spPr>
            <p:txBody>
              <a:bodyPr wrap="square" rtlCol="0">
                <a:noAutofit/>
              </a:bodyPr>
              <a:lstStyle/>
              <a:p>
                <a:r>
                  <a:rPr lang="ja-JP" altLang="en-US" sz="1100" dirty="0"/>
                  <a:t>デプロイされたパイプライン</a:t>
                </a:r>
                <a:endParaRPr lang="en-US" altLang="ja-JP" sz="1100" dirty="0"/>
              </a:p>
              <a:p>
                <a:r>
                  <a:rPr lang="ja-JP" altLang="en-US" sz="1100" dirty="0"/>
                  <a:t>を用いてデプロイ後にモデル学習する。</a:t>
                </a:r>
              </a:p>
            </p:txBody>
          </p:sp>
        </p:grpSp>
        <p:sp>
          <p:nvSpPr>
            <p:cNvPr id="18" name="テキスト ボックス 17">
              <a:extLst>
                <a:ext uri="{FF2B5EF4-FFF2-40B4-BE49-F238E27FC236}">
                  <a16:creationId xmlns:a16="http://schemas.microsoft.com/office/drawing/2014/main" id="{5CBBDC86-127E-002D-E742-C0964BF29547}"/>
                </a:ext>
              </a:extLst>
            </p:cNvPr>
            <p:cNvSpPr txBox="1"/>
            <p:nvPr/>
          </p:nvSpPr>
          <p:spPr>
            <a:xfrm>
              <a:off x="497071" y="3951783"/>
              <a:ext cx="1911675" cy="476178"/>
            </a:xfrm>
            <a:prstGeom prst="rect">
              <a:avLst/>
            </a:prstGeom>
            <a:noFill/>
            <a:ln w="28575">
              <a:noFill/>
            </a:ln>
          </p:spPr>
          <p:txBody>
            <a:bodyPr wrap="square" rtlCol="0">
              <a:noAutofit/>
            </a:bodyPr>
            <a:lstStyle/>
            <a:p>
              <a:r>
                <a:rPr kumimoji="1" lang="ja-JP" altLang="en-US" sz="1200" dirty="0"/>
                <a:t>特徴量の定義、</a:t>
              </a:r>
              <a:r>
                <a:rPr lang="ja-JP" altLang="en-US" sz="1200" dirty="0"/>
                <a:t>保存、</a:t>
              </a:r>
              <a:endParaRPr lang="en-US" altLang="ja-JP" sz="1200" dirty="0"/>
            </a:p>
            <a:p>
              <a:r>
                <a:rPr lang="ja-JP" altLang="en-US" sz="1200" dirty="0"/>
                <a:t>アクセスを共通化する。</a:t>
              </a:r>
              <a:endParaRPr kumimoji="1" lang="ja-JP" altLang="en-US" sz="1200" dirty="0"/>
            </a:p>
          </p:txBody>
        </p:sp>
        <p:sp>
          <p:nvSpPr>
            <p:cNvPr id="20" name="テキスト ボックス 19">
              <a:extLst>
                <a:ext uri="{FF2B5EF4-FFF2-40B4-BE49-F238E27FC236}">
                  <a16:creationId xmlns:a16="http://schemas.microsoft.com/office/drawing/2014/main" id="{6C664A1D-3070-5739-7F9D-F0D12FBD8854}"/>
                </a:ext>
              </a:extLst>
            </p:cNvPr>
            <p:cNvSpPr txBox="1"/>
            <p:nvPr/>
          </p:nvSpPr>
          <p:spPr>
            <a:xfrm>
              <a:off x="1047906" y="5997386"/>
              <a:ext cx="3428017" cy="476178"/>
            </a:xfrm>
            <a:prstGeom prst="rect">
              <a:avLst/>
            </a:prstGeom>
            <a:noFill/>
            <a:ln w="28575">
              <a:noFill/>
            </a:ln>
          </p:spPr>
          <p:txBody>
            <a:bodyPr wrap="square" rtlCol="0">
              <a:noAutofit/>
            </a:bodyPr>
            <a:lstStyle/>
            <a:p>
              <a:r>
                <a:rPr kumimoji="1" lang="ja-JP" altLang="en-US" sz="1200" dirty="0"/>
                <a:t>定期的もしくは特定のイベント（性能悪化等）が発生したときに再学習を行う。</a:t>
              </a:r>
              <a:endParaRPr kumimoji="1" lang="en-US" altLang="ja-JP" sz="1200" dirty="0"/>
            </a:p>
          </p:txBody>
        </p:sp>
      </p:grpSp>
      <p:sp>
        <p:nvSpPr>
          <p:cNvPr id="23" name="テキスト ボックス 22">
            <a:extLst>
              <a:ext uri="{FF2B5EF4-FFF2-40B4-BE49-F238E27FC236}">
                <a16:creationId xmlns:a16="http://schemas.microsoft.com/office/drawing/2014/main" id="{F114E30C-2784-71EB-75C0-EDB6C657AF53}"/>
              </a:ext>
            </a:extLst>
          </p:cNvPr>
          <p:cNvSpPr txBox="1"/>
          <p:nvPr/>
        </p:nvSpPr>
        <p:spPr>
          <a:xfrm>
            <a:off x="5733280" y="5117532"/>
            <a:ext cx="3235539" cy="263215"/>
          </a:xfrm>
          <a:prstGeom prst="rect">
            <a:avLst/>
          </a:prstGeom>
          <a:noFill/>
          <a:ln w="28575">
            <a:noFill/>
          </a:ln>
        </p:spPr>
        <p:txBody>
          <a:bodyPr wrap="square" rtlCol="0">
            <a:noAutofit/>
          </a:bodyPr>
          <a:lstStyle/>
          <a:p>
            <a:r>
              <a:rPr kumimoji="1" lang="ja-JP" altLang="en-US" sz="1200" dirty="0"/>
              <a:t>パイプライン実行時のログを保存する。</a:t>
            </a:r>
            <a:endParaRPr kumimoji="1" lang="en-US" altLang="ja-JP" sz="1200" dirty="0"/>
          </a:p>
        </p:txBody>
      </p:sp>
    </p:spTree>
    <p:extLst>
      <p:ext uri="{BB962C8B-B14F-4D97-AF65-F5344CB8AC3E}">
        <p14:creationId xmlns:p14="http://schemas.microsoft.com/office/powerpoint/2010/main" val="367298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a:extLst>
              <a:ext uri="{FF2B5EF4-FFF2-40B4-BE49-F238E27FC236}">
                <a16:creationId xmlns:a16="http://schemas.microsoft.com/office/drawing/2014/main" id="{6AFDA996-711C-1B95-EFBF-C39B2CB6E8CF}"/>
              </a:ext>
            </a:extLst>
          </p:cNvPr>
          <p:cNvSpPr>
            <a:spLocks noGrp="1"/>
          </p:cNvSpPr>
          <p:nvPr>
            <p:ph type="title"/>
          </p:nvPr>
        </p:nvSpPr>
        <p:spPr>
          <a:xfrm>
            <a:off x="122043" y="166852"/>
            <a:ext cx="11143099" cy="633251"/>
          </a:xfrm>
        </p:spPr>
        <p:txBody>
          <a:bodyPr>
            <a:noAutofit/>
          </a:bodyPr>
          <a:lstStyle/>
          <a:p>
            <a:r>
              <a:rPr lang="en-US" altLang="ja-JP" sz="4000" dirty="0" err="1"/>
              <a:t>MLOps</a:t>
            </a:r>
            <a:r>
              <a:rPr lang="en-US" altLang="ja-JP" sz="4000" dirty="0"/>
              <a:t> </a:t>
            </a:r>
            <a:r>
              <a:rPr lang="ja-JP" altLang="en-US" sz="4000" dirty="0"/>
              <a:t>レベル </a:t>
            </a:r>
            <a:r>
              <a:rPr lang="en-US" altLang="ja-JP" sz="4000" dirty="0"/>
              <a:t>2:CI/CD</a:t>
            </a:r>
            <a:r>
              <a:rPr lang="ja-JP" altLang="en-US" sz="4000" dirty="0"/>
              <a:t>パイプラインの自動化</a:t>
            </a:r>
          </a:p>
        </p:txBody>
      </p:sp>
      <p:sp>
        <p:nvSpPr>
          <p:cNvPr id="3" name="テキスト プレースホルダー 2">
            <a:extLst>
              <a:ext uri="{FF2B5EF4-FFF2-40B4-BE49-F238E27FC236}">
                <a16:creationId xmlns:a16="http://schemas.microsoft.com/office/drawing/2014/main" id="{BEC66BF7-0CA6-1912-CCD2-DA078AC70446}"/>
              </a:ext>
            </a:extLst>
          </p:cNvPr>
          <p:cNvSpPr>
            <a:spLocks noGrp="1"/>
          </p:cNvSpPr>
          <p:nvPr>
            <p:ph type="body" sz="quarter" idx="13"/>
          </p:nvPr>
        </p:nvSpPr>
        <p:spPr>
          <a:xfrm>
            <a:off x="838200" y="1371600"/>
            <a:ext cx="10515600" cy="942975"/>
          </a:xfrm>
        </p:spPr>
        <p:txBody>
          <a:bodyPr/>
          <a:lstStyle/>
          <a:p>
            <a:r>
              <a:rPr lang="ja-JP" altLang="en-US" dirty="0"/>
              <a:t>モデルをデプロイするのではなく、パイプラインをデプロイする。</a:t>
            </a:r>
            <a:endParaRPr lang="en-US" altLang="ja-JP" dirty="0"/>
          </a:p>
          <a:p>
            <a:r>
              <a:rPr lang="ja-JP" altLang="en-US" dirty="0"/>
              <a:t>パイプラインは、データ抽出、特徴量作成、学習、評価までの一連の流れを指す。</a:t>
            </a:r>
          </a:p>
        </p:txBody>
      </p:sp>
      <p:sp>
        <p:nvSpPr>
          <p:cNvPr id="24" name="コンテンツ プレースホルダー 23">
            <a:extLst>
              <a:ext uri="{FF2B5EF4-FFF2-40B4-BE49-F238E27FC236}">
                <a16:creationId xmlns:a16="http://schemas.microsoft.com/office/drawing/2014/main" id="{65E5FEF2-8DD1-8E33-E3B6-E520D35AEA87}"/>
              </a:ext>
            </a:extLst>
          </p:cNvPr>
          <p:cNvSpPr>
            <a:spLocks noGrp="1"/>
          </p:cNvSpPr>
          <p:nvPr>
            <p:ph sz="quarter" idx="14"/>
          </p:nvPr>
        </p:nvSpPr>
        <p:spPr/>
        <p:txBody>
          <a:bodyPr/>
          <a:lstStyle/>
          <a:p>
            <a:endParaRPr lang="ja-JP" altLang="en-US"/>
          </a:p>
        </p:txBody>
      </p:sp>
      <p:sp>
        <p:nvSpPr>
          <p:cNvPr id="25" name="テキスト プレースホルダー 24">
            <a:extLst>
              <a:ext uri="{FF2B5EF4-FFF2-40B4-BE49-F238E27FC236}">
                <a16:creationId xmlns:a16="http://schemas.microsoft.com/office/drawing/2014/main" id="{465340E0-2DA6-D122-07D7-2A45D6A4E73E}"/>
              </a:ext>
            </a:extLst>
          </p:cNvPr>
          <p:cNvSpPr>
            <a:spLocks noGrp="1"/>
          </p:cNvSpPr>
          <p:nvPr>
            <p:ph type="body" sz="quarter" idx="15"/>
          </p:nvPr>
        </p:nvSpPr>
        <p:spPr/>
        <p:txBody>
          <a:bodyPr/>
          <a:lstStyle/>
          <a:p>
            <a:endParaRPr lang="ja-JP" altLang="en-US"/>
          </a:p>
        </p:txBody>
      </p:sp>
      <p:pic>
        <p:nvPicPr>
          <p:cNvPr id="27" name="図 26">
            <a:extLst>
              <a:ext uri="{FF2B5EF4-FFF2-40B4-BE49-F238E27FC236}">
                <a16:creationId xmlns:a16="http://schemas.microsoft.com/office/drawing/2014/main" id="{41A76D39-B62C-4BD8-D28C-BA304A453D75}"/>
              </a:ext>
            </a:extLst>
          </p:cNvPr>
          <p:cNvPicPr>
            <a:picLocks noChangeAspect="1"/>
          </p:cNvPicPr>
          <p:nvPr/>
        </p:nvPicPr>
        <p:blipFill>
          <a:blip r:embed="rId2"/>
          <a:stretch>
            <a:fillRect/>
          </a:stretch>
        </p:blipFill>
        <p:spPr>
          <a:xfrm>
            <a:off x="3152775" y="2314575"/>
            <a:ext cx="5520010" cy="3693486"/>
          </a:xfrm>
          <a:prstGeom prst="rect">
            <a:avLst/>
          </a:prstGeom>
        </p:spPr>
      </p:pic>
      <p:sp>
        <p:nvSpPr>
          <p:cNvPr id="28" name="テキスト ボックス 27">
            <a:extLst>
              <a:ext uri="{FF2B5EF4-FFF2-40B4-BE49-F238E27FC236}">
                <a16:creationId xmlns:a16="http://schemas.microsoft.com/office/drawing/2014/main" id="{6678267B-D416-75FB-2F1C-1058D75DD596}"/>
              </a:ext>
            </a:extLst>
          </p:cNvPr>
          <p:cNvSpPr txBox="1"/>
          <p:nvPr/>
        </p:nvSpPr>
        <p:spPr>
          <a:xfrm>
            <a:off x="6446180" y="2451667"/>
            <a:ext cx="5301451" cy="415498"/>
          </a:xfrm>
          <a:prstGeom prst="rect">
            <a:avLst/>
          </a:prstGeom>
          <a:noFill/>
        </p:spPr>
        <p:txBody>
          <a:bodyPr wrap="none" rtlCol="0">
            <a:spAutoFit/>
          </a:bodyPr>
          <a:lstStyle/>
          <a:p>
            <a:r>
              <a:rPr kumimoji="1" lang="ja-JP" altLang="en-US" sz="1050" dirty="0"/>
              <a:t>自動化されたテストの実行。単体テストや結合テスト、学習が完了することのテスト</a:t>
            </a:r>
            <a:endParaRPr kumimoji="1" lang="en-US" altLang="ja-JP" sz="1050" dirty="0"/>
          </a:p>
          <a:p>
            <a:r>
              <a:rPr kumimoji="1" lang="ja-JP" altLang="en-US" sz="1050" dirty="0"/>
              <a:t>推論結果に</a:t>
            </a:r>
            <a:r>
              <a:rPr kumimoji="1" lang="en-US" altLang="ja-JP" sz="1050" dirty="0"/>
              <a:t>NAN</a:t>
            </a:r>
            <a:r>
              <a:rPr kumimoji="1" lang="ja-JP" altLang="en-US" sz="1050" dirty="0"/>
              <a:t>が出力</a:t>
            </a:r>
            <a:r>
              <a:rPr lang="ja-JP" altLang="en-US" sz="1050" dirty="0"/>
              <a:t>さ</a:t>
            </a:r>
            <a:r>
              <a:rPr kumimoji="1" lang="ja-JP" altLang="en-US" sz="1050" dirty="0"/>
              <a:t>れないテスト。</a:t>
            </a:r>
          </a:p>
        </p:txBody>
      </p:sp>
      <p:sp>
        <p:nvSpPr>
          <p:cNvPr id="29" name="テキスト ボックス 28">
            <a:extLst>
              <a:ext uri="{FF2B5EF4-FFF2-40B4-BE49-F238E27FC236}">
                <a16:creationId xmlns:a16="http://schemas.microsoft.com/office/drawing/2014/main" id="{7748A900-F3CD-E17E-4F0E-D82AA7300867}"/>
              </a:ext>
            </a:extLst>
          </p:cNvPr>
          <p:cNvSpPr txBox="1"/>
          <p:nvPr/>
        </p:nvSpPr>
        <p:spPr>
          <a:xfrm>
            <a:off x="8417855" y="3302042"/>
            <a:ext cx="3954929" cy="1061829"/>
          </a:xfrm>
          <a:prstGeom prst="rect">
            <a:avLst/>
          </a:prstGeom>
          <a:noFill/>
        </p:spPr>
        <p:txBody>
          <a:bodyPr wrap="none" rtlCol="0">
            <a:spAutoFit/>
          </a:bodyPr>
          <a:lstStyle/>
          <a:p>
            <a:r>
              <a:rPr kumimoji="1" lang="ja-JP" altLang="en-US" sz="1050" dirty="0"/>
              <a:t>適したものを自動的にデプロイする。</a:t>
            </a:r>
            <a:endParaRPr kumimoji="1" lang="en-US" altLang="ja-JP" sz="1050" dirty="0"/>
          </a:p>
          <a:p>
            <a:r>
              <a:rPr lang="ja-JP" altLang="en-US" sz="1050" dirty="0"/>
              <a:t>・デプロイ先の環境が要件を満たしているか？</a:t>
            </a:r>
            <a:endParaRPr lang="en-US" altLang="ja-JP" sz="1050" dirty="0"/>
          </a:p>
          <a:p>
            <a:r>
              <a:rPr lang="ja-JP" altLang="en-US" sz="1050" dirty="0"/>
              <a:t>・</a:t>
            </a:r>
            <a:r>
              <a:rPr kumimoji="1" lang="ja-JP" altLang="en-US" sz="1050" dirty="0"/>
              <a:t>負荷テストを行う。</a:t>
            </a:r>
            <a:endParaRPr kumimoji="1" lang="en-US" altLang="ja-JP" sz="1050" dirty="0"/>
          </a:p>
          <a:p>
            <a:r>
              <a:rPr kumimoji="1" lang="ja-JP" altLang="en-US" sz="1050" dirty="0"/>
              <a:t>・予測性能目標を満たしていることを確認する。</a:t>
            </a:r>
            <a:endParaRPr kumimoji="1" lang="en-US" altLang="ja-JP" sz="1050" dirty="0"/>
          </a:p>
          <a:p>
            <a:r>
              <a:rPr lang="ja-JP" altLang="en-US" sz="1050" dirty="0"/>
              <a:t>・本番前環境で問題なく動作したことを自動で検証したのち、</a:t>
            </a:r>
            <a:endParaRPr lang="en-US" altLang="ja-JP" sz="1050" dirty="0"/>
          </a:p>
          <a:p>
            <a:r>
              <a:rPr kumimoji="1" lang="ja-JP" altLang="en-US" sz="1050" dirty="0"/>
              <a:t>　手動で本番環境にデプロイする。</a:t>
            </a:r>
          </a:p>
        </p:txBody>
      </p:sp>
      <p:sp>
        <p:nvSpPr>
          <p:cNvPr id="30" name="テキスト ボックス 29">
            <a:extLst>
              <a:ext uri="{FF2B5EF4-FFF2-40B4-BE49-F238E27FC236}">
                <a16:creationId xmlns:a16="http://schemas.microsoft.com/office/drawing/2014/main" id="{04B6648A-F929-6F7E-7B03-1845F9CA5BF1}"/>
              </a:ext>
            </a:extLst>
          </p:cNvPr>
          <p:cNvSpPr txBox="1"/>
          <p:nvPr/>
        </p:nvSpPr>
        <p:spPr>
          <a:xfrm>
            <a:off x="8417855" y="4407222"/>
            <a:ext cx="2473754" cy="253916"/>
          </a:xfrm>
          <a:prstGeom prst="rect">
            <a:avLst/>
          </a:prstGeom>
          <a:noFill/>
        </p:spPr>
        <p:txBody>
          <a:bodyPr wrap="none" rtlCol="0">
            <a:spAutoFit/>
          </a:bodyPr>
          <a:lstStyle/>
          <a:p>
            <a:r>
              <a:rPr kumimoji="1" lang="ja-JP" altLang="en-US" sz="1050" dirty="0"/>
              <a:t>適したものを自動的にデプロイする。</a:t>
            </a:r>
          </a:p>
        </p:txBody>
      </p:sp>
    </p:spTree>
    <p:extLst>
      <p:ext uri="{BB962C8B-B14F-4D97-AF65-F5344CB8AC3E}">
        <p14:creationId xmlns:p14="http://schemas.microsoft.com/office/powerpoint/2010/main" val="3345615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5B70-D962-25FF-0AE0-CAA6662375F7}"/>
              </a:ext>
            </a:extLst>
          </p:cNvPr>
          <p:cNvSpPr>
            <a:spLocks noGrp="1"/>
          </p:cNvSpPr>
          <p:nvPr>
            <p:ph type="title"/>
          </p:nvPr>
        </p:nvSpPr>
        <p:spPr/>
        <p:txBody>
          <a:bodyPr/>
          <a:lstStyle/>
          <a:p>
            <a:r>
              <a:rPr kumimoji="1" lang="en-US" altLang="ja-JP" dirty="0" err="1"/>
              <a:t>MLOps</a:t>
            </a:r>
            <a:r>
              <a:rPr kumimoji="1" lang="ja-JP" altLang="en-US" dirty="0"/>
              <a:t>　懸念点</a:t>
            </a:r>
          </a:p>
        </p:txBody>
      </p:sp>
      <p:sp>
        <p:nvSpPr>
          <p:cNvPr id="3" name="テキスト プレースホルダー 2">
            <a:extLst>
              <a:ext uri="{FF2B5EF4-FFF2-40B4-BE49-F238E27FC236}">
                <a16:creationId xmlns:a16="http://schemas.microsoft.com/office/drawing/2014/main" id="{BEC66BF7-0CA6-1912-CCD2-DA078AC70446}"/>
              </a:ext>
            </a:extLst>
          </p:cNvPr>
          <p:cNvSpPr>
            <a:spLocks noGrp="1"/>
          </p:cNvSpPr>
          <p:nvPr>
            <p:ph type="body" sz="quarter" idx="13"/>
          </p:nvPr>
        </p:nvSpPr>
        <p:spPr/>
        <p:txBody>
          <a:bodyPr>
            <a:normAutofit/>
          </a:bodyPr>
          <a:lstStyle/>
          <a:p>
            <a:r>
              <a:rPr kumimoji="1" lang="en-US" altLang="ja-JP" sz="2400" dirty="0" err="1"/>
              <a:t>MLOps</a:t>
            </a:r>
            <a:r>
              <a:rPr lang="ja-JP" altLang="en-US" sz="2400" dirty="0"/>
              <a:t>は開発スパンを短くするのに有用である一方、環境構築を適切にしないと、その処理フローに凝り固まってしまう。</a:t>
            </a:r>
            <a:endParaRPr kumimoji="1" lang="ja-JP" altLang="en-US" sz="2400" dirty="0"/>
          </a:p>
        </p:txBody>
      </p:sp>
      <p:sp>
        <p:nvSpPr>
          <p:cNvPr id="4" name="コンテンツ プレースホルダー 3">
            <a:extLst>
              <a:ext uri="{FF2B5EF4-FFF2-40B4-BE49-F238E27FC236}">
                <a16:creationId xmlns:a16="http://schemas.microsoft.com/office/drawing/2014/main" id="{C7F792BC-621A-818F-B0E2-7BD15FF18569}"/>
              </a:ext>
            </a:extLst>
          </p:cNvPr>
          <p:cNvSpPr>
            <a:spLocks noGrp="1"/>
          </p:cNvSpPr>
          <p:nvPr>
            <p:ph sz="quarter" idx="14"/>
          </p:nvPr>
        </p:nvSpPr>
        <p:spPr/>
        <p:txBody>
          <a:bodyPr/>
          <a:lstStyle/>
          <a:p>
            <a:pPr marL="0" indent="0">
              <a:buNone/>
            </a:pPr>
            <a:r>
              <a:rPr kumimoji="1" lang="ja-JP" altLang="en-US" dirty="0"/>
              <a:t>自動化処理までの道</a:t>
            </a:r>
            <a:endParaRPr kumimoji="1" lang="en-US" altLang="ja-JP" dirty="0"/>
          </a:p>
          <a:p>
            <a:pPr lvl="1"/>
            <a:r>
              <a:rPr lang="ja-JP" altLang="en-US" dirty="0"/>
              <a:t>変動・固定処理を決める。</a:t>
            </a:r>
            <a:endParaRPr lang="en-US" altLang="ja-JP" dirty="0"/>
          </a:p>
          <a:p>
            <a:pPr lvl="1"/>
            <a:r>
              <a:rPr lang="ja-JP" altLang="en-US" dirty="0"/>
              <a:t>固定処理を実装し、一連の流れを決める。</a:t>
            </a:r>
            <a:endParaRPr lang="en-US" altLang="ja-JP" dirty="0"/>
          </a:p>
          <a:p>
            <a:pPr lvl="1"/>
            <a:r>
              <a:rPr lang="ja-JP" altLang="en-US" dirty="0"/>
              <a:t>変動処理はパラメータ化して、変更しやすいようにする。</a:t>
            </a:r>
            <a:endParaRPr lang="en-US" altLang="ja-JP" dirty="0"/>
          </a:p>
          <a:p>
            <a:pPr lvl="1"/>
            <a:endParaRPr lang="en-US" altLang="ja-JP" dirty="0"/>
          </a:p>
          <a:p>
            <a:pPr lvl="1"/>
            <a:endParaRPr kumimoji="1" lang="en-US" altLang="ja-JP" dirty="0"/>
          </a:p>
          <a:p>
            <a:endParaRPr kumimoji="1" lang="en-US" altLang="ja-JP" dirty="0"/>
          </a:p>
          <a:p>
            <a:endParaRPr kumimoji="1" lang="ja-JP" altLang="en-US" dirty="0"/>
          </a:p>
        </p:txBody>
      </p:sp>
      <p:sp>
        <p:nvSpPr>
          <p:cNvPr id="5" name="テキスト プレースホルダー 4">
            <a:extLst>
              <a:ext uri="{FF2B5EF4-FFF2-40B4-BE49-F238E27FC236}">
                <a16:creationId xmlns:a16="http://schemas.microsoft.com/office/drawing/2014/main" id="{D5863ECC-BCF4-2DBF-05CC-A7104BEA7E4D}"/>
              </a:ext>
            </a:extLst>
          </p:cNvPr>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13162449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4">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5863</TotalTime>
  <Words>1085</Words>
  <Application>Microsoft Office PowerPoint</Application>
  <PresentationFormat>ワイド画面</PresentationFormat>
  <Paragraphs>144</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2</vt:i4>
      </vt:variant>
      <vt:variant>
        <vt:lpstr>スライド タイトル</vt:lpstr>
      </vt:variant>
      <vt:variant>
        <vt:i4>10</vt:i4>
      </vt:variant>
    </vt:vector>
  </HeadingPairs>
  <TitlesOfParts>
    <vt:vector size="15" baseType="lpstr">
      <vt:lpstr>Google Sans</vt:lpstr>
      <vt:lpstr>Arial</vt:lpstr>
      <vt:lpstr>Calibri</vt:lpstr>
      <vt:lpstr>Office テーマ</vt:lpstr>
      <vt:lpstr>デザインの設定</vt:lpstr>
      <vt:lpstr>PowerPoint プレゼンテーション</vt:lpstr>
      <vt:lpstr>MLOpsとDevOpsの違い</vt:lpstr>
      <vt:lpstr>MLのデータサイエンスの手順</vt:lpstr>
      <vt:lpstr>各手順にて提供側が行うこと。</vt:lpstr>
      <vt:lpstr>MLOps レベル</vt:lpstr>
      <vt:lpstr>MLOps レベル 0: 手動プロセス</vt:lpstr>
      <vt:lpstr>MLOps レベル 1: ML パイプラインの自動化</vt:lpstr>
      <vt:lpstr>MLOps レベル 2:CI/CDパイプラインの自動化</vt:lpstr>
      <vt:lpstr>MLOps　懸念点</vt:lpstr>
      <vt:lpstr>SIEMの場合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hoge hoge</dc:creator>
  <cp:lastModifiedBy>hoge hoge</cp:lastModifiedBy>
  <cp:revision>16</cp:revision>
  <dcterms:created xsi:type="dcterms:W3CDTF">2024-01-03T16:51:42Z</dcterms:created>
  <dcterms:modified xsi:type="dcterms:W3CDTF">2024-01-08T15:07:54Z</dcterms:modified>
</cp:coreProperties>
</file>