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2" r:id="rId4"/>
    <p:sldId id="264" r:id="rId5"/>
    <p:sldId id="263" r:id="rId6"/>
    <p:sldId id="267" r:id="rId7"/>
    <p:sldId id="265" r:id="rId8"/>
    <p:sldId id="266" r:id="rId9"/>
    <p:sldId id="268" r:id="rId10"/>
    <p:sldId id="269" r:id="rId11"/>
    <p:sldId id="270" r:id="rId12"/>
    <p:sldId id="272" r:id="rId13"/>
    <p:sldId id="257" r:id="rId14"/>
    <p:sldId id="274" r:id="rId15"/>
    <p:sldId id="276" r:id="rId16"/>
    <p:sldId id="271" r:id="rId17"/>
    <p:sldId id="260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1366D0A-D934-4E16-859A-A7B8F583B091}">
          <p14:sldIdLst>
            <p14:sldId id="259"/>
            <p14:sldId id="261"/>
          </p14:sldIdLst>
        </p14:section>
        <p14:section name="背景" id="{415F162D-470C-4286-BA43-2D8493800A2F}">
          <p14:sldIdLst>
            <p14:sldId id="262"/>
            <p14:sldId id="264"/>
            <p14:sldId id="263"/>
            <p14:sldId id="267"/>
            <p14:sldId id="265"/>
          </p14:sldIdLst>
        </p14:section>
        <p14:section name="予兆" id="{0A2304FF-1136-47A5-8446-5E8615CF520D}">
          <p14:sldIdLst>
            <p14:sldId id="266"/>
            <p14:sldId id="268"/>
            <p14:sldId id="269"/>
            <p14:sldId id="270"/>
            <p14:sldId id="272"/>
          </p14:sldIdLst>
        </p14:section>
        <p14:section name="密度比推定" id="{F5015F1E-4985-4121-8656-86E8B40D1809}">
          <p14:sldIdLst>
            <p14:sldId id="257"/>
            <p14:sldId id="274"/>
            <p14:sldId id="276"/>
            <p14:sldId id="27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94" y="90"/>
      </p:cViewPr>
      <p:guideLst>
        <p:guide orient="horz" pos="2137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71417-D942-336D-ABCA-B619BB029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EB5430-77D7-A7ED-0FB0-D676C87F1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FA51B-DD19-C918-6B91-441D4A0F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1A28F-40E5-D1F8-E5F0-5C53E388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072772-9079-1581-8A3F-9A6A94D4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18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E6810-ABA9-97D3-49B9-30DBCA8B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010A84-6ED1-EB8C-E7AC-4567E5586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21BAC6-0578-61F4-11BD-2A77D4DC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32CB47-C063-C3AC-515A-0DC9ED18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F6EB2-4933-5312-D72B-D8FFE8F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3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DB1EF7-AE06-7E0B-3A12-E85E18BE7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5E3BFE-12EB-75FF-8164-A957E6BE6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4302BE-60CB-0D7E-FD7C-9FB300E1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383A70-3E9B-40DE-8F0A-045F5B98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A05C0E-0892-65F1-FD4F-1CF4DC89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16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D8911-1E4B-185B-29F8-BDA155EA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B55077-5290-A6F4-BAF1-D8F6546D8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9C099-E742-6ADE-AF35-3B730F45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67344E-B5FA-5AFB-A4C5-E8A327F3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BC9841-D8F8-4A9A-8DB7-AA52EF24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661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73158-5408-A6C2-CA47-3E305663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5153FC-F7CB-FD5E-5623-45E1D091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63418C-813A-6765-9955-7F42DFD4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4B53C0-F57F-B699-C3B3-69B65347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FAD021-10BD-96EB-75F6-D311B991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5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2E645F-1D63-B6AB-8413-47DD523A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9AAD31-D0AB-0218-BFBE-EF3AB14E4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81EE5B-B3A7-1005-E909-AAAE85F27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BDD099-3935-3394-BC45-436906A5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4D28AF-BE0D-75A0-46DD-5E851166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F4A82A-1068-B7BE-2995-8097702F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46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C2F2F-5454-5703-2833-8DA0E288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0F00CE-9B44-63E6-9EC4-4C8796691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AFE76A-D955-8862-D6AD-0AC3DAA00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DD7DE0-813D-F9FA-7CD0-64356AFA8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FB1086-93B7-0F7D-82E6-4EC0193C5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7C1277-2E7E-37F6-5546-41A6A47F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269D3E-ED8B-B832-3FB2-466406AB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FCD7C9-6A23-A705-C1F8-366B76C9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83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A66C12-355C-7572-4F09-7474FC6F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48F9615-DE50-553E-FC6A-C48CBAF2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174938-9865-E0DF-2B54-AA60E5AA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DBA4A6-1F6D-AD07-3204-3221E5BD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14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75A4C5-1DEB-EEAA-E4EF-45DEAC32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5F4D97-D8F5-2E16-40D6-13172A78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D272E4-8EC7-DBE7-0251-786F3C57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1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00F7-57E1-190A-AFCF-B1C38E10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D3EEC0-7682-0945-7EB7-DC3669FF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5D2886-4031-9353-5EF1-785F9485E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F3D31A-7DE9-2029-820A-760522D3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E20C17-1193-5DD6-C117-9462C3BE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FE571C-DE58-7F6B-230C-2502A720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35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90C40-7AA8-F5EE-F351-030DF34D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C9E07E-4EF2-A902-E34E-F350BD194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09C413-1FFE-154B-19DB-2C641CF22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544E98-2B4B-FC5F-5141-3B753657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05FA05-2B97-4E8E-7AA2-9AA8A928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758934-9606-EBDA-409F-2AD47EBD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73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3EADD4-60B4-30E8-7451-C0F363E64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25C7D3-1C7F-B62B-A588-5AA6C2631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4D1C9-DCA5-4FB1-B96D-B4F350DE7468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324D04-B45C-AA38-ACAB-08DB5E0CD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361B38-DA91-D508-C0E6-B2574E554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25536-2BC8-4769-A3AD-8905D902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AC4E882D-275B-1F15-F638-BB5842F3FFED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7755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95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A35B26-F0A3-104D-8223-D7F158DC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05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27436-AED9-FA3A-7FAE-7C0D8597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攻撃予兆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88ACF1-E2D1-4BCB-1150-83890E1E0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サイバー攻撃のプロセスを分解する。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5D4728-2A66-957F-570A-50B3087335C0}"/>
              </a:ext>
            </a:extLst>
          </p:cNvPr>
          <p:cNvSpPr/>
          <p:nvPr/>
        </p:nvSpPr>
        <p:spPr>
          <a:xfrm>
            <a:off x="909638" y="3133013"/>
            <a:ext cx="10515600" cy="2862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サイバーキルチェーンのお話</a:t>
            </a:r>
          </a:p>
        </p:txBody>
      </p:sp>
    </p:spTree>
    <p:extLst>
      <p:ext uri="{BB962C8B-B14F-4D97-AF65-F5344CB8AC3E}">
        <p14:creationId xmlns:p14="http://schemas.microsoft.com/office/powerpoint/2010/main" val="354335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6EAD0-7BAD-4700-89EC-86BAA606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MOOBOT</a:t>
            </a:r>
            <a:r>
              <a:rPr kumimoji="1" lang="ja-JP" altLang="en-US" dirty="0"/>
              <a:t>の事例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0A45DB-F441-C303-EE5E-CE434155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サイバー攻撃の予兆を知るために、</a:t>
            </a:r>
            <a:r>
              <a:rPr kumimoji="1" lang="en-US" altLang="ja-JP" dirty="0"/>
              <a:t>MOOBOT</a:t>
            </a:r>
            <a:r>
              <a:rPr kumimoji="1" lang="ja-JP" altLang="en-US" dirty="0"/>
              <a:t>の事例を確認する。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Must</a:t>
            </a:r>
            <a:r>
              <a:rPr kumimoji="1" lang="ja-JP" altLang="en-US" dirty="0"/>
              <a:t>情報：日時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FF558C1-9F96-9ADB-AA7F-B06F871A6D09}"/>
              </a:ext>
            </a:extLst>
          </p:cNvPr>
          <p:cNvSpPr/>
          <p:nvPr/>
        </p:nvSpPr>
        <p:spPr>
          <a:xfrm>
            <a:off x="909638" y="3133013"/>
            <a:ext cx="10515600" cy="2862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MOOBOT</a:t>
            </a:r>
            <a:r>
              <a:rPr kumimoji="1" lang="ja-JP" altLang="en-US" dirty="0"/>
              <a:t>に関する記事</a:t>
            </a:r>
          </a:p>
        </p:txBody>
      </p:sp>
    </p:spTree>
    <p:extLst>
      <p:ext uri="{BB962C8B-B14F-4D97-AF65-F5344CB8AC3E}">
        <p14:creationId xmlns:p14="http://schemas.microsoft.com/office/powerpoint/2010/main" val="583633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6EAD0-7BAD-4700-89EC-86BAA606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MOOBOT</a:t>
            </a:r>
            <a:r>
              <a:rPr kumimoji="1" lang="ja-JP" altLang="en-US" dirty="0"/>
              <a:t>の事例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0A45DB-F441-C303-EE5E-CE434155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インターネット上のふるまいを観測すると、～～が確認された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→ これも攻撃予兆の一つだと思われる。　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FF558C1-9F96-9ADB-AA7F-B06F871A6D09}"/>
              </a:ext>
            </a:extLst>
          </p:cNvPr>
          <p:cNvSpPr/>
          <p:nvPr/>
        </p:nvSpPr>
        <p:spPr>
          <a:xfrm>
            <a:off x="838200" y="2953904"/>
            <a:ext cx="10515600" cy="2862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MOOBOT</a:t>
            </a:r>
            <a:r>
              <a:rPr kumimoji="1" lang="ja-JP" altLang="en-US" dirty="0"/>
              <a:t>に関する記事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EBB4020-3E77-F8E7-EFBE-9ED7F5473D51}"/>
              </a:ext>
            </a:extLst>
          </p:cNvPr>
          <p:cNvSpPr/>
          <p:nvPr/>
        </p:nvSpPr>
        <p:spPr>
          <a:xfrm>
            <a:off x="838200" y="6004874"/>
            <a:ext cx="10515600" cy="595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25878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28C2B-8E7C-8FD3-9A5C-4891993F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密度比推定アルゴリズム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E3181F2-E3E6-943B-387E-EBC8BFD1785B}"/>
                  </a:ext>
                </a:extLst>
              </p:cNvPr>
              <p:cNvSpPr txBox="1"/>
              <p:nvPr/>
            </p:nvSpPr>
            <p:spPr>
              <a:xfrm>
                <a:off x="3117173" y="1352527"/>
                <a:ext cx="5309473" cy="89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ja-JP" sz="3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𝒟</m:t>
                                </m:r>
                              </m:e>
                              <m:sup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ja-JP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ja-JP" altLang="en-US" sz="3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𝒟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ja-JP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ja-JP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ja-JP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ja-JP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・・・</m:t>
                    </m:r>
                  </m:oMath>
                </a14:m>
                <a:r>
                  <a:rPr kumimoji="1"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ja-JP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ja-JP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E3181F2-E3E6-943B-387E-EBC8BFD1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173" y="1352527"/>
                <a:ext cx="5309473" cy="898516"/>
              </a:xfrm>
              <a:prstGeom prst="rect">
                <a:avLst/>
              </a:prstGeom>
              <a:blipFill>
                <a:blip r:embed="rId2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174563-F1F5-CA49-205B-CA93958DB7B2}"/>
              </a:ext>
            </a:extLst>
          </p:cNvPr>
          <p:cNvSpPr/>
          <p:nvPr/>
        </p:nvSpPr>
        <p:spPr>
          <a:xfrm>
            <a:off x="736601" y="2660004"/>
            <a:ext cx="4445000" cy="3162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03376A8-0A0C-AFC4-BFD1-E715D931778C}"/>
              </a:ext>
            </a:extLst>
          </p:cNvPr>
          <p:cNvSpPr/>
          <p:nvPr/>
        </p:nvSpPr>
        <p:spPr>
          <a:xfrm>
            <a:off x="6908800" y="2660004"/>
            <a:ext cx="4445000" cy="3162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8DD3A3-591B-0C0D-31EF-339C9CF10190}"/>
              </a:ext>
            </a:extLst>
          </p:cNvPr>
          <p:cNvSpPr txBox="1"/>
          <p:nvPr/>
        </p:nvSpPr>
        <p:spPr>
          <a:xfrm>
            <a:off x="1727223" y="6231265"/>
            <a:ext cx="1255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endParaRPr kumimoji="1" lang="ja-JP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2A65B5-67EB-0E8A-C9A4-8E98A8FB464D}"/>
              </a:ext>
            </a:extLst>
          </p:cNvPr>
          <p:cNvSpPr txBox="1"/>
          <p:nvPr/>
        </p:nvSpPr>
        <p:spPr>
          <a:xfrm>
            <a:off x="1012392" y="5786434"/>
            <a:ext cx="3940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分布が異なっている。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5383CE8-BB1D-9826-9313-7D1020CA3B43}"/>
              </a:ext>
            </a:extLst>
          </p:cNvPr>
          <p:cNvSpPr txBox="1"/>
          <p:nvPr/>
        </p:nvSpPr>
        <p:spPr>
          <a:xfrm>
            <a:off x="7413193" y="5822304"/>
            <a:ext cx="3940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分布が重なっている。</a:t>
            </a:r>
          </a:p>
        </p:txBody>
      </p:sp>
    </p:spTree>
    <p:extLst>
      <p:ext uri="{BB962C8B-B14F-4D97-AF65-F5344CB8AC3E}">
        <p14:creationId xmlns:p14="http://schemas.microsoft.com/office/powerpoint/2010/main" val="1531680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28C2B-8E7C-8FD3-9A5C-4891993F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密度比推定アルゴリズム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E3181F2-E3E6-943B-387E-EBC8BFD1785B}"/>
                  </a:ext>
                </a:extLst>
              </p:cNvPr>
              <p:cNvSpPr txBox="1"/>
              <p:nvPr/>
            </p:nvSpPr>
            <p:spPr>
              <a:xfrm>
                <a:off x="3136027" y="1535748"/>
                <a:ext cx="5309473" cy="89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ja-JP" sz="3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𝒟</m:t>
                                </m:r>
                              </m:e>
                              <m:sup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ja-JP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ja-JP" altLang="en-US" sz="3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𝒟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ja-JP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ja-JP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ja-JP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ja-JP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・・・</m:t>
                    </m:r>
                  </m:oMath>
                </a14:m>
                <a:r>
                  <a:rPr kumimoji="1"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ja-JP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ja-JP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E3181F2-E3E6-943B-387E-EBC8BFD1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027" y="1535748"/>
                <a:ext cx="5309473" cy="898516"/>
              </a:xfrm>
              <a:prstGeom prst="rect">
                <a:avLst/>
              </a:prstGeom>
              <a:blipFill>
                <a:blip r:embed="rId2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174563-F1F5-CA49-205B-CA93958DB7B2}"/>
              </a:ext>
            </a:extLst>
          </p:cNvPr>
          <p:cNvSpPr/>
          <p:nvPr/>
        </p:nvSpPr>
        <p:spPr>
          <a:xfrm>
            <a:off x="736601" y="2660004"/>
            <a:ext cx="4445000" cy="3162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03376A8-0A0C-AFC4-BFD1-E715D931778C}"/>
              </a:ext>
            </a:extLst>
          </p:cNvPr>
          <p:cNvSpPr/>
          <p:nvPr/>
        </p:nvSpPr>
        <p:spPr>
          <a:xfrm>
            <a:off x="6908800" y="2660004"/>
            <a:ext cx="4445000" cy="3162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2A65B5-67EB-0E8A-C9A4-8E98A8FB464D}"/>
              </a:ext>
            </a:extLst>
          </p:cNvPr>
          <p:cNvSpPr txBox="1"/>
          <p:nvPr/>
        </p:nvSpPr>
        <p:spPr>
          <a:xfrm>
            <a:off x="1012392" y="5786434"/>
            <a:ext cx="3940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分布が異なっている。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5383CE8-BB1D-9826-9313-7D1020CA3B43}"/>
              </a:ext>
            </a:extLst>
          </p:cNvPr>
          <p:cNvSpPr txBox="1"/>
          <p:nvPr/>
        </p:nvSpPr>
        <p:spPr>
          <a:xfrm>
            <a:off x="7413193" y="5822304"/>
            <a:ext cx="3940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分布が重なっている。</a:t>
            </a:r>
          </a:p>
        </p:txBody>
      </p:sp>
    </p:spTree>
    <p:extLst>
      <p:ext uri="{BB962C8B-B14F-4D97-AF65-F5344CB8AC3E}">
        <p14:creationId xmlns:p14="http://schemas.microsoft.com/office/powerpoint/2010/main" val="39165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28C2B-8E7C-8FD3-9A5C-4891993F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密度比推定アルゴリズム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E3181F2-E3E6-943B-387E-EBC8BFD1785B}"/>
                  </a:ext>
                </a:extLst>
              </p:cNvPr>
              <p:cNvSpPr txBox="1"/>
              <p:nvPr/>
            </p:nvSpPr>
            <p:spPr>
              <a:xfrm>
                <a:off x="3136027" y="1535748"/>
                <a:ext cx="5309473" cy="89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ja-JP" sz="3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𝒟</m:t>
                                </m:r>
                              </m:e>
                              <m:sup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ja-JP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ja-JP" altLang="en-US" sz="3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𝒟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ja-JP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ja-JP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ja-JP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ja-JP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・・・</m:t>
                    </m:r>
                  </m:oMath>
                </a14:m>
                <a:r>
                  <a:rPr kumimoji="1"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ja-JP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ja-JP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E3181F2-E3E6-943B-387E-EBC8BFD1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027" y="1535748"/>
                <a:ext cx="5309473" cy="898516"/>
              </a:xfrm>
              <a:prstGeom prst="rect">
                <a:avLst/>
              </a:prstGeom>
              <a:blipFill>
                <a:blip r:embed="rId2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174563-F1F5-CA49-205B-CA93958DB7B2}"/>
              </a:ext>
            </a:extLst>
          </p:cNvPr>
          <p:cNvSpPr/>
          <p:nvPr/>
        </p:nvSpPr>
        <p:spPr>
          <a:xfrm>
            <a:off x="736601" y="2660004"/>
            <a:ext cx="4445000" cy="3162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03376A8-0A0C-AFC4-BFD1-E715D931778C}"/>
              </a:ext>
            </a:extLst>
          </p:cNvPr>
          <p:cNvSpPr/>
          <p:nvPr/>
        </p:nvSpPr>
        <p:spPr>
          <a:xfrm>
            <a:off x="6908800" y="2660004"/>
            <a:ext cx="4445000" cy="3162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8DD3A3-591B-0C0D-31EF-339C9CF10190}"/>
              </a:ext>
            </a:extLst>
          </p:cNvPr>
          <p:cNvSpPr txBox="1"/>
          <p:nvPr/>
        </p:nvSpPr>
        <p:spPr>
          <a:xfrm>
            <a:off x="1727222" y="6231265"/>
            <a:ext cx="244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2A65B5-67EB-0E8A-C9A4-8E98A8FB464D}"/>
              </a:ext>
            </a:extLst>
          </p:cNvPr>
          <p:cNvSpPr txBox="1"/>
          <p:nvPr/>
        </p:nvSpPr>
        <p:spPr>
          <a:xfrm>
            <a:off x="1012392" y="5786434"/>
            <a:ext cx="3940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分布が異なっている。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5383CE8-BB1D-9826-9313-7D1020CA3B43}"/>
              </a:ext>
            </a:extLst>
          </p:cNvPr>
          <p:cNvSpPr txBox="1"/>
          <p:nvPr/>
        </p:nvSpPr>
        <p:spPr>
          <a:xfrm>
            <a:off x="7413193" y="5822304"/>
            <a:ext cx="3940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分布が重なっている。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E9E0F0-9C3A-2D66-C2ED-EBF69A15EE82}"/>
              </a:ext>
            </a:extLst>
          </p:cNvPr>
          <p:cNvSpPr txBox="1"/>
          <p:nvPr/>
        </p:nvSpPr>
        <p:spPr>
          <a:xfrm>
            <a:off x="8755759" y="6254260"/>
            <a:ext cx="2160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1 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707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26B062-19F0-4688-EF59-12BD3F2A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DB0219-8645-324D-3692-EC40BD25B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9479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200921-667A-15B3-C8DC-445EA6035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800" dirty="0"/>
              <a:t>背景</a:t>
            </a:r>
            <a:endParaRPr lang="en-US" altLang="ja-JP" sz="18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sz="1400" dirty="0"/>
              <a:t>自動車セキュリティは盛んである。</a:t>
            </a:r>
            <a:endParaRPr kumimoji="1" lang="en-US" altLang="ja-JP" sz="1400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sz="1400" dirty="0"/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sz="1400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sz="14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1800" dirty="0"/>
              <a:t>課題</a:t>
            </a:r>
            <a:endParaRPr lang="en-US" altLang="ja-JP" sz="1800" dirty="0"/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/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/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sz="1800" dirty="0"/>
          </a:p>
          <a:p>
            <a:pPr marL="342900" indent="-342900">
              <a:buFont typeface="+mj-lt"/>
              <a:buAutoNum type="arabicPeriod"/>
            </a:pPr>
            <a:endParaRPr kumimoji="1" lang="ja-JP" altLang="en-US" sz="18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256B0386-336D-868C-2DC0-BD320FD4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99"/>
          </a:xfrm>
        </p:spPr>
        <p:txBody>
          <a:bodyPr/>
          <a:lstStyle/>
          <a:p>
            <a:r>
              <a:rPr kumimoji="1" lang="ja-JP" altLang="en-US" dirty="0"/>
              <a:t>密度比推定アルゴリズム</a:t>
            </a:r>
          </a:p>
        </p:txBody>
      </p:sp>
    </p:spTree>
    <p:extLst>
      <p:ext uri="{BB962C8B-B14F-4D97-AF65-F5344CB8AC3E}">
        <p14:creationId xmlns:p14="http://schemas.microsoft.com/office/powerpoint/2010/main" val="200725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ABAB5-53D2-0A18-3C4F-1230E1AC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857FAD-B6A2-1856-9C22-21FC73FA4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1800" dirty="0"/>
              <a:t>背景</a:t>
            </a:r>
            <a:endParaRPr kumimoji="1" lang="en-US" altLang="ja-JP" sz="18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sz="1400" dirty="0"/>
              <a:t>あああ</a:t>
            </a:r>
            <a:endParaRPr kumimoji="1" lang="en-US" altLang="ja-JP" sz="14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/>
              <a:t>検知技術が</a:t>
            </a:r>
            <a:endParaRPr lang="en-US" altLang="ja-JP" sz="14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sz="1400" dirty="0"/>
              <a:t>あああ</a:t>
            </a:r>
            <a:endParaRPr kumimoji="1" lang="en-US" altLang="ja-JP" sz="1400" dirty="0"/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800" dirty="0"/>
              <a:t>MOOBOT</a:t>
            </a:r>
            <a:r>
              <a:rPr lang="ja-JP" altLang="en-US" sz="1800" dirty="0"/>
              <a:t>の事例に基づく</a:t>
            </a:r>
            <a:endParaRPr lang="en-US" altLang="ja-JP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/>
              <a:t>MOOBOT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ja-JP" sz="18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1800" dirty="0"/>
              <a:t>密度比推定によるアルゴリズム</a:t>
            </a:r>
            <a:endParaRPr kumimoji="1" lang="en-US" altLang="ja-JP" sz="1800" dirty="0"/>
          </a:p>
          <a:p>
            <a:pPr marL="342900" indent="-342900">
              <a:buFont typeface="+mj-lt"/>
              <a:buAutoNum type="arabicPeriod"/>
            </a:pPr>
            <a:endParaRPr lang="en-US" altLang="ja-JP" sz="18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1800" dirty="0"/>
              <a:t>できるか</a:t>
            </a:r>
            <a:endParaRPr kumimoji="1" lang="en-US" altLang="ja-JP" sz="1800" dirty="0"/>
          </a:p>
          <a:p>
            <a:pPr marL="342900" indent="-342900">
              <a:buFont typeface="+mj-lt"/>
              <a:buAutoNum type="arabicPeriod"/>
            </a:pPr>
            <a:endParaRPr lang="en-US" altLang="ja-JP" sz="180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sz="18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1800" dirty="0"/>
              <a:t>できた。終わり。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7423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9AD07-435B-9D5C-96A3-1711D1AD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/>
          <a:lstStyle/>
          <a:p>
            <a:r>
              <a:rPr kumimoji="1" lang="ja-JP" altLang="en-US" dirty="0"/>
              <a:t>背景：コネクティッドカーの増加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D90D49-8141-DA91-4CDB-F4F1E1FCE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インターネットにつながる自動車が増加している。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17C31E7-3E71-270F-EDA2-26AD13F450A9}"/>
              </a:ext>
            </a:extLst>
          </p:cNvPr>
          <p:cNvSpPr/>
          <p:nvPr/>
        </p:nvSpPr>
        <p:spPr>
          <a:xfrm>
            <a:off x="1498861" y="2841020"/>
            <a:ext cx="8832915" cy="3559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インターネットにつながる自動車数の増加</a:t>
            </a:r>
          </a:p>
        </p:txBody>
      </p:sp>
    </p:spTree>
    <p:extLst>
      <p:ext uri="{BB962C8B-B14F-4D97-AF65-F5344CB8AC3E}">
        <p14:creationId xmlns:p14="http://schemas.microsoft.com/office/powerpoint/2010/main" val="123645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9AD07-435B-9D5C-96A3-1711D1AD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/>
          <a:lstStyle/>
          <a:p>
            <a:r>
              <a:rPr kumimoji="1" lang="ja-JP" altLang="en-US" dirty="0"/>
              <a:t>背景：自動車に対する攻撃例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D90D49-8141-DA91-4CDB-F4F1E1FCE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インターネットにつながる自動車が増加している。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17C31E7-3E71-270F-EDA2-26AD13F450A9}"/>
              </a:ext>
            </a:extLst>
          </p:cNvPr>
          <p:cNvSpPr/>
          <p:nvPr/>
        </p:nvSpPr>
        <p:spPr>
          <a:xfrm>
            <a:off x="1498861" y="2841020"/>
            <a:ext cx="8832915" cy="3559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インターネットにつながる自動車数の増加</a:t>
            </a:r>
          </a:p>
        </p:txBody>
      </p:sp>
    </p:spTree>
    <p:extLst>
      <p:ext uri="{BB962C8B-B14F-4D97-AF65-F5344CB8AC3E}">
        <p14:creationId xmlns:p14="http://schemas.microsoft.com/office/powerpoint/2010/main" val="221814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9AD07-435B-9D5C-96A3-1711D1AD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背景：車載セキュリティに関する研究の増加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E30229A-8C04-C556-FF05-C50A238B5838}"/>
              </a:ext>
            </a:extLst>
          </p:cNvPr>
          <p:cNvSpPr/>
          <p:nvPr/>
        </p:nvSpPr>
        <p:spPr>
          <a:xfrm>
            <a:off x="1498861" y="2841020"/>
            <a:ext cx="8832915" cy="3559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インターネットにつながる自動車数の増加</a:t>
            </a:r>
          </a:p>
        </p:txBody>
      </p:sp>
    </p:spTree>
    <p:extLst>
      <p:ext uri="{BB962C8B-B14F-4D97-AF65-F5344CB8AC3E}">
        <p14:creationId xmlns:p14="http://schemas.microsoft.com/office/powerpoint/2010/main" val="291748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9AD07-435B-9D5C-96A3-1711D1AD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背景：しかし、攻撃の未然防止ができない。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E30229A-8C04-C556-FF05-C50A238B5838}"/>
              </a:ext>
            </a:extLst>
          </p:cNvPr>
          <p:cNvSpPr/>
          <p:nvPr/>
        </p:nvSpPr>
        <p:spPr>
          <a:xfrm>
            <a:off x="1498861" y="2841020"/>
            <a:ext cx="8832915" cy="3559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インターネットにつながる自動車数の増加</a:t>
            </a:r>
          </a:p>
        </p:txBody>
      </p:sp>
    </p:spTree>
    <p:extLst>
      <p:ext uri="{BB962C8B-B14F-4D97-AF65-F5344CB8AC3E}">
        <p14:creationId xmlns:p14="http://schemas.microsoft.com/office/powerpoint/2010/main" val="348461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3B9F87-26A6-2BD6-CA61-B334916D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研究動機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2BB84A-099D-DD2D-D325-7E2C19743E71}"/>
              </a:ext>
            </a:extLst>
          </p:cNvPr>
          <p:cNvSpPr/>
          <p:nvPr/>
        </p:nvSpPr>
        <p:spPr>
          <a:xfrm>
            <a:off x="1035867" y="2065697"/>
            <a:ext cx="10515600" cy="16838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1A2EB2-09B8-A441-29C5-5B040415450C}"/>
              </a:ext>
            </a:extLst>
          </p:cNvPr>
          <p:cNvSpPr txBox="1"/>
          <p:nvPr/>
        </p:nvSpPr>
        <p:spPr>
          <a:xfrm>
            <a:off x="584462" y="1414021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u="sng" dirty="0">
                <a:solidFill>
                  <a:srgbClr val="0070C0"/>
                </a:solidFill>
              </a:rPr>
              <a:t>課題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56F7D3-7C07-A0E5-B933-206DA14DDDD0}"/>
              </a:ext>
            </a:extLst>
          </p:cNvPr>
          <p:cNvSpPr txBox="1"/>
          <p:nvPr/>
        </p:nvSpPr>
        <p:spPr>
          <a:xfrm>
            <a:off x="584462" y="415160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u="sng" dirty="0">
                <a:solidFill>
                  <a:srgbClr val="0070C0"/>
                </a:solidFill>
              </a:rPr>
              <a:t>研究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6535EF-CEA8-E85A-0073-010AFFFEE691}"/>
              </a:ext>
            </a:extLst>
          </p:cNvPr>
          <p:cNvSpPr/>
          <p:nvPr/>
        </p:nvSpPr>
        <p:spPr>
          <a:xfrm>
            <a:off x="1035867" y="4809028"/>
            <a:ext cx="10515600" cy="16838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873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0A7CB-F8C7-F84B-553A-3D463DB5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将来予測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9A9D43-43E0-12FC-5580-D6A603FF8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4709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/>
              <a:t>一般として、将来に向けて何かしらをするには、予測をする必要がある。</a:t>
            </a:r>
            <a:endParaRPr kumimoji="1" lang="en-US" altLang="ja-JP" dirty="0"/>
          </a:p>
          <a:p>
            <a:r>
              <a:rPr lang="ja-JP" altLang="en-US" dirty="0"/>
              <a:t>サイバー攻撃に関する将来予測として下記が考えられる。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3AABA5-8DBA-97A4-7899-28CFCFC63C1B}"/>
              </a:ext>
            </a:extLst>
          </p:cNvPr>
          <p:cNvSpPr/>
          <p:nvPr/>
        </p:nvSpPr>
        <p:spPr>
          <a:xfrm>
            <a:off x="909638" y="3133013"/>
            <a:ext cx="10515600" cy="2862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３つのやつの表</a:t>
            </a:r>
          </a:p>
        </p:txBody>
      </p:sp>
    </p:spTree>
    <p:extLst>
      <p:ext uri="{BB962C8B-B14F-4D97-AF65-F5344CB8AC3E}">
        <p14:creationId xmlns:p14="http://schemas.microsoft.com/office/powerpoint/2010/main" val="316137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0A7CB-F8C7-F84B-553A-3D463DB5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将来予測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9A9D43-43E0-12FC-5580-D6A603FF8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4709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攻撃を未然に防ぐには何かしらの予測をする必要がある。</a:t>
            </a:r>
            <a:endParaRPr kumimoji="1" lang="en-US" altLang="ja-JP" dirty="0"/>
          </a:p>
          <a:p>
            <a:r>
              <a:rPr lang="ja-JP" altLang="en-US" dirty="0"/>
              <a:t>サイバー攻撃に関する将来予測として下記が考えられる。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3AABA5-8DBA-97A4-7899-28CFCFC63C1B}"/>
              </a:ext>
            </a:extLst>
          </p:cNvPr>
          <p:cNvSpPr/>
          <p:nvPr/>
        </p:nvSpPr>
        <p:spPr>
          <a:xfrm>
            <a:off x="909638" y="3133013"/>
            <a:ext cx="10515600" cy="2862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ハイライト</a:t>
            </a:r>
          </a:p>
        </p:txBody>
      </p:sp>
    </p:spTree>
    <p:extLst>
      <p:ext uri="{BB962C8B-B14F-4D97-AF65-F5344CB8AC3E}">
        <p14:creationId xmlns:p14="http://schemas.microsoft.com/office/powerpoint/2010/main" val="9066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2234</TotalTime>
  <Words>349</Words>
  <Application>Microsoft Office PowerPoint</Application>
  <PresentationFormat>ワイド画面</PresentationFormat>
  <Paragraphs>77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背景：コネクティッドカーの増加</vt:lpstr>
      <vt:lpstr>背景：自動車に対する攻撃例</vt:lpstr>
      <vt:lpstr>背景：車載セキュリティに関する研究の増加</vt:lpstr>
      <vt:lpstr>背景：しかし、攻撃の未然防止ができない。</vt:lpstr>
      <vt:lpstr>研究動機</vt:lpstr>
      <vt:lpstr>将来予測</vt:lpstr>
      <vt:lpstr>将来予測</vt:lpstr>
      <vt:lpstr>攻撃予兆</vt:lpstr>
      <vt:lpstr>MOOBOTの事例</vt:lpstr>
      <vt:lpstr>MOOBOTの事例</vt:lpstr>
      <vt:lpstr>密度比推定アルゴリズム</vt:lpstr>
      <vt:lpstr>密度比推定アルゴリズム</vt:lpstr>
      <vt:lpstr>密度比推定アルゴリズム</vt:lpstr>
      <vt:lpstr>PowerPoint プレゼンテーション</vt:lpstr>
      <vt:lpstr>密度比推定アルゴリズム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hoge hoge</dc:creator>
  <cp:lastModifiedBy>hoge hoge</cp:lastModifiedBy>
  <cp:revision>8</cp:revision>
  <dcterms:created xsi:type="dcterms:W3CDTF">2023-11-03T16:05:52Z</dcterms:created>
  <dcterms:modified xsi:type="dcterms:W3CDTF">2023-11-05T16:39:46Z</dcterms:modified>
</cp:coreProperties>
</file>