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6" r:id="rId9"/>
    <p:sldId id="265" r:id="rId10"/>
    <p:sldId id="269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7044CB2-4012-4989-8FF7-5B7E8AC1C43D}">
          <p14:sldIdLst>
            <p14:sldId id="257"/>
          </p14:sldIdLst>
        </p14:section>
        <p14:section name="2章 Bug Finding" id="{6ABE98AB-B5C0-47E7-9CAF-FBD90EFA6FA1}">
          <p14:sldIdLst>
            <p14:sldId id="258"/>
            <p14:sldId id="259"/>
            <p14:sldId id="260"/>
            <p14:sldId id="263"/>
            <p14:sldId id="262"/>
          </p14:sldIdLst>
        </p14:section>
        <p14:section name="5章 Orchestration" id="{E071060F-C653-4A24-9FB2-1083B8E1BBDD}">
          <p14:sldIdLst>
            <p14:sldId id="264"/>
            <p14:sldId id="266"/>
            <p14:sldId id="265"/>
            <p14:sldId id="269"/>
            <p14:sldId id="267"/>
            <p14:sldId id="268"/>
          </p14:sldIdLst>
        </p14:section>
        <p14:section name="8章　Warez" id="{4FD12712-14A2-460D-A24F-C5A5F7FB175F}">
          <p14:sldIdLst>
            <p14:sldId id="270"/>
          </p14:sldIdLst>
        </p14:section>
        <p14:section name="タイトルなしのセクション" id="{05333145-CCB0-497A-9745-5EA732681A9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94" y="108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71417-D942-336D-ABCA-B619BB029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EB5430-77D7-A7ED-0FB0-D676C87F1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FA51B-DD19-C918-6B91-441D4A0F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1A28F-40E5-D1F8-E5F0-5C53E388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072772-9079-1581-8A3F-9A6A94D4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1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E6810-ABA9-97D3-49B9-30DBCA8B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010A84-6ED1-EB8C-E7AC-4567E5586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1BAC6-0578-61F4-11BD-2A77D4D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2CB47-C063-C3AC-515A-0DC9ED18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F6EB2-4933-5312-D72B-D8FFE8F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DB1EF7-AE06-7E0B-3A12-E85E18BE7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5E3BFE-12EB-75FF-8164-A957E6BE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302BE-60CB-0D7E-FD7C-9FB300E1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383A70-3E9B-40DE-8F0A-045F5B98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05C0E-0892-65F1-FD4F-1CF4DC89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16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D8911-1E4B-185B-29F8-BDA155EA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55077-5290-A6F4-BAF1-D8F6546D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9C099-E742-6ADE-AF35-3B730F45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67344E-B5FA-5AFB-A4C5-E8A327F3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BC9841-D8F8-4A9A-8DB7-AA52EF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661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73158-5408-A6C2-CA47-3E305663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153FC-F7CB-FD5E-5623-45E1D091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3418C-813A-6765-9955-7F42DFD4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4B53C0-F57F-B699-C3B3-69B65347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FAD021-10BD-96EB-75F6-D311B991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E645F-1D63-B6AB-8413-47DD523A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AAD31-D0AB-0218-BFBE-EF3AB14E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81EE5B-B3A7-1005-E909-AAAE85F2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DD099-3935-3394-BC45-436906A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D28AF-BE0D-75A0-46DD-5E851166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F4A82A-1068-B7BE-2995-8097702F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4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C2F2F-5454-5703-2833-8DA0E288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F00CE-9B44-63E6-9EC4-4C879669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AFE76A-D955-8862-D6AD-0AC3DAA0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DD7DE0-813D-F9FA-7CD0-64356AFA8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FB1086-93B7-0F7D-82E6-4EC0193C5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C1277-2E7E-37F6-5546-41A6A47F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269D3E-ED8B-B832-3FB2-466406A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FCD7C9-6A23-A705-C1F8-366B76C9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66C12-355C-7572-4F09-7474FC6F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8F9615-DE50-553E-FC6A-C48CBAF2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174938-9865-E0DF-2B54-AA60E5AA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DBA4A6-1F6D-AD07-3204-3221E5BD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75A4C5-1DEB-EEAA-E4EF-45DEAC3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F4D97-D8F5-2E16-40D6-13172A78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D272E4-8EC7-DBE7-0251-786F3C57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1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00F7-57E1-190A-AFCF-B1C38E10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3EEC0-7682-0945-7EB7-DC3669FF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5D2886-4031-9353-5EF1-785F9485E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3D31A-7DE9-2029-820A-760522D3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E20C17-1193-5DD6-C117-9462C3BE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FE571C-DE58-7F6B-230C-2502A720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3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90C40-7AA8-F5EE-F351-030DF34D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C9E07E-4EF2-A902-E34E-F350BD194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09C413-1FFE-154B-19DB-2C641CF2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544E98-2B4B-FC5F-5141-3B753657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05FA05-2B97-4E8E-7AA2-9AA8A928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8934-9606-EBDA-409F-2AD47EBD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3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3EADD4-60B4-30E8-7451-C0F363E6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5C7D3-1C7F-B62B-A588-5AA6C2631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24D04-B45C-AA38-ACAB-08DB5E0CD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1B38-DA91-D508-C0E6-B2574E554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AC4E882D-275B-1F15-F638-BB5842F3FFE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75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5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chaphish/meister/tree/maste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AFL" TargetMode="External"/><Relationship Id="rId2" Type="http://schemas.openxmlformats.org/officeDocument/2006/relationships/hyperlink" Target="https://ang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pa.go.jp/security/vuln/fuzzing/ug65p9000001986g-att/000081408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77EAF-E17D-5DBC-5616-BA863790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meister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4BCA67-E3E7-0EC2-D86B-FDA49741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URL</a:t>
            </a:r>
            <a:r>
              <a:rPr lang="ja-JP" altLang="en-US" dirty="0"/>
              <a:t>：</a:t>
            </a:r>
            <a:r>
              <a:rPr lang="en-US" altLang="ja-JP" dirty="0">
                <a:hlinkClick r:id="rId2"/>
              </a:rPr>
              <a:t>https://github.com/mechaphish/meister/tree/master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説明：</a:t>
            </a:r>
            <a:r>
              <a:rPr lang="en-US" altLang="ja-JP" b="0" i="0" dirty="0">
                <a:solidFill>
                  <a:srgbClr val="7D8590"/>
                </a:solidFill>
                <a:effectLst/>
                <a:latin typeface="-apple-system"/>
              </a:rPr>
              <a:t>The central scheduler component of the Mechanical Phish.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149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C56D1-18A9-C72B-EDFA-86D6A8E2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</a:t>
            </a:r>
            <a:endParaRPr kumimoji="1" lang="ja-JP" altLang="en-US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CFBE11E-FAF6-5B67-0251-B5A4A585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779383"/>
            <a:ext cx="7264400" cy="297066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830035-F3CE-5BFD-D76B-0EC6D60E4E47}"/>
              </a:ext>
            </a:extLst>
          </p:cNvPr>
          <p:cNvSpPr txBox="1"/>
          <p:nvPr/>
        </p:nvSpPr>
        <p:spPr>
          <a:xfrm>
            <a:off x="749300" y="1371600"/>
            <a:ext cx="1223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障害が発生してダウンしてはいけない箇所に、冗長性を持たせたり、実行するノードを切り替える機能を追加</a:t>
            </a:r>
            <a:endParaRPr kumimoji="1" lang="en-US" altLang="ja-JP" dirty="0"/>
          </a:p>
          <a:p>
            <a:endParaRPr lang="en-US" altLang="ja-JP" dirty="0"/>
          </a:p>
        </p:txBody>
      </p:sp>
      <p:graphicFrame>
        <p:nvGraphicFramePr>
          <p:cNvPr id="24" name="コンテンツ プレースホルダー 3">
            <a:extLst>
              <a:ext uri="{FF2B5EF4-FFF2-40B4-BE49-F238E27FC236}">
                <a16:creationId xmlns:a16="http://schemas.microsoft.com/office/drawing/2014/main" id="{A56392AB-B877-F4C7-6D2C-FB5D189E9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191186"/>
              </p:ext>
            </p:extLst>
          </p:nvPr>
        </p:nvGraphicFramePr>
        <p:xfrm>
          <a:off x="749300" y="2209482"/>
          <a:ext cx="10515599" cy="104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7393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278524153"/>
                    </a:ext>
                  </a:extLst>
                </a:gridCol>
                <a:gridCol w="7035799">
                  <a:extLst>
                    <a:ext uri="{9D8B030D-6E8A-4147-A177-3AD203B41FA5}">
                      <a16:colId xmlns:a16="http://schemas.microsoft.com/office/drawing/2014/main" val="2272395055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対象マイクロサービス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工夫点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58910"/>
                  </a:ext>
                </a:extLst>
              </a:tr>
              <a:tr h="341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Farnsworth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b="0" i="0" dirty="0">
                          <a:effectLst/>
                          <a:latin typeface="ＭＳ Ｐゴシック 本文"/>
                        </a:rPr>
                        <a:t>PostgreSQL</a:t>
                      </a:r>
                      <a:r>
                        <a:rPr lang="ja-JP" altLang="en-US" sz="1400" b="0" i="0" dirty="0">
                          <a:effectLst/>
                          <a:latin typeface="ＭＳ Ｐゴシック 本文"/>
                        </a:rPr>
                        <a:t>のレプリケーションを活用して</a:t>
                      </a:r>
                      <a:r>
                        <a:rPr lang="ja-JP" altLang="en-US" sz="1400" dirty="0">
                          <a:latin typeface="ＭＳ Ｐゴシック 本文"/>
                        </a:rPr>
                        <a:t>、</a:t>
                      </a:r>
                      <a:r>
                        <a:rPr lang="en-US" altLang="ja-JP" sz="1400" dirty="0">
                          <a:latin typeface="ＭＳ Ｐゴシック 本文"/>
                        </a:rPr>
                        <a:t>Master-Slave</a:t>
                      </a:r>
                      <a:r>
                        <a:rPr lang="ja-JP" altLang="en-US" sz="1400" dirty="0">
                          <a:latin typeface="ＭＳ Ｐゴシック 本文"/>
                        </a:rPr>
                        <a:t>構成を構築した。</a:t>
                      </a:r>
                      <a:endParaRPr lang="en-US" altLang="ja-JP" sz="1400" dirty="0">
                        <a:latin typeface="ＭＳ Ｐゴシック 本文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461980"/>
                  </a:ext>
                </a:extLst>
              </a:tr>
              <a:tr h="341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Ambassador, Network Dude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kumimoji="1" lang="en-US" altLang="ja-JP" sz="1400" dirty="0" err="1"/>
                        <a:t>PaceMaker</a:t>
                      </a:r>
                      <a:r>
                        <a:rPr kumimoji="1" lang="ja-JP" altLang="en-US" sz="1400" dirty="0"/>
                        <a:t>と</a:t>
                      </a:r>
                      <a:r>
                        <a:rPr kumimoji="1" lang="en-US" altLang="ja-JP" sz="1400" dirty="0" err="1"/>
                        <a:t>Corosync</a:t>
                      </a:r>
                      <a:r>
                        <a:rPr kumimoji="1" lang="ja-JP" altLang="en-US" sz="1400" dirty="0"/>
                        <a:t>を用いて監視して、必要に応じて別ノードに</a:t>
                      </a:r>
                      <a:r>
                        <a:rPr lang="ja-JP" altLang="en-US" sz="1400" dirty="0"/>
                        <a:t>移動させる。</a:t>
                      </a:r>
                      <a:endParaRPr kumimoji="1" lang="en-US" altLang="ja-JP" sz="1400" b="0" i="0" kern="1200" dirty="0">
                        <a:solidFill>
                          <a:schemeClr val="dk1"/>
                        </a:solidFill>
                        <a:effectLst/>
                        <a:latin typeface="ＭＳ Ｐゴシック 本文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32373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C46850-F79F-31C6-8139-D732DD4B3290}"/>
              </a:ext>
            </a:extLst>
          </p:cNvPr>
          <p:cNvSpPr txBox="1"/>
          <p:nvPr/>
        </p:nvSpPr>
        <p:spPr>
          <a:xfrm>
            <a:off x="958700" y="3238599"/>
            <a:ext cx="901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Farnsorth</a:t>
            </a:r>
            <a:r>
              <a:rPr lang="ja-JP" altLang="en-US" sz="1400" dirty="0"/>
              <a:t>以外の</a:t>
            </a:r>
            <a:r>
              <a:rPr kumimoji="1" lang="ja-JP" altLang="en-US" sz="1400" dirty="0"/>
              <a:t>マイクロサービスはステートレスに動作するので、</a:t>
            </a:r>
            <a:r>
              <a:rPr lang="ja-JP" altLang="en-US" sz="1400" dirty="0"/>
              <a:t>ダウンした場合単純に立ち上げれば</a:t>
            </a:r>
            <a:r>
              <a:rPr lang="en-US" altLang="ja-JP" sz="1400" dirty="0"/>
              <a:t>OK</a:t>
            </a:r>
            <a:r>
              <a:rPr lang="ja-JP" altLang="en-US" sz="1400" dirty="0"/>
              <a:t>とのこと。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973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7162DBA-0488-8A52-BA13-20823C047547}"/>
              </a:ext>
            </a:extLst>
          </p:cNvPr>
          <p:cNvSpPr/>
          <p:nvPr/>
        </p:nvSpPr>
        <p:spPr>
          <a:xfrm>
            <a:off x="539750" y="4394198"/>
            <a:ext cx="11372850" cy="2324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0CC953D-BC4F-C0A4-33ED-5EAA0085AF0E}"/>
              </a:ext>
            </a:extLst>
          </p:cNvPr>
          <p:cNvSpPr/>
          <p:nvPr/>
        </p:nvSpPr>
        <p:spPr>
          <a:xfrm>
            <a:off x="1436387" y="5093384"/>
            <a:ext cx="2520156" cy="925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4AC991-487E-8FE2-3F5F-3D893D31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工夫点</a:t>
            </a:r>
            <a:r>
              <a:rPr kumimoji="1" lang="en-US" altLang="ja-JP" dirty="0"/>
              <a:t>1: DB</a:t>
            </a:r>
            <a:r>
              <a:rPr kumimoji="1" lang="ja-JP" altLang="en-US" dirty="0"/>
              <a:t>の耐障害性を上げる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D98348E-F75E-41A1-3C67-05EEE37305E2}"/>
              </a:ext>
            </a:extLst>
          </p:cNvPr>
          <p:cNvSpPr txBox="1"/>
          <p:nvPr/>
        </p:nvSpPr>
        <p:spPr>
          <a:xfrm>
            <a:off x="539750" y="1746242"/>
            <a:ext cx="11493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当然ながら、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のダウンは避ける必要がある。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b="0" i="0" dirty="0">
                <a:effectLst/>
                <a:latin typeface="ＭＳ Ｐゴシック 本文"/>
              </a:rPr>
              <a:t>PostgreSQL</a:t>
            </a:r>
            <a:r>
              <a:rPr lang="ja-JP" altLang="en-US" b="0" i="0" dirty="0">
                <a:effectLst/>
                <a:latin typeface="ＭＳ Ｐゴシック 本文"/>
              </a:rPr>
              <a:t>のレプリケーションを活用して</a:t>
            </a:r>
            <a:r>
              <a:rPr lang="ja-JP" altLang="en-US" dirty="0">
                <a:latin typeface="ＭＳ Ｐゴシック 本文"/>
              </a:rPr>
              <a:t>、</a:t>
            </a:r>
            <a:r>
              <a:rPr lang="en-US" altLang="ja-JP" dirty="0">
                <a:latin typeface="ＭＳ Ｐゴシック 本文"/>
              </a:rPr>
              <a:t>Master-Slave</a:t>
            </a:r>
            <a:r>
              <a:rPr lang="ja-JP" altLang="en-US" dirty="0">
                <a:latin typeface="ＭＳ Ｐゴシック 本文"/>
              </a:rPr>
              <a:t>構成を構築した。</a:t>
            </a:r>
            <a:endParaRPr lang="en-US" altLang="ja-JP" dirty="0">
              <a:latin typeface="ＭＳ Ｐゴシック 本文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ＭＳ Ｐゴシック 本文"/>
              </a:rPr>
              <a:t>Replication Controller</a:t>
            </a:r>
            <a:r>
              <a:rPr lang="ja-JP" altLang="en-US" dirty="0">
                <a:latin typeface="ＭＳ Ｐゴシック 本文"/>
              </a:rPr>
              <a:t>を用いて、</a:t>
            </a:r>
            <a:r>
              <a:rPr lang="en-US" altLang="ja-JP" dirty="0">
                <a:latin typeface="ＭＳ Ｐゴシック 本文"/>
              </a:rPr>
              <a:t>DB</a:t>
            </a:r>
            <a:r>
              <a:rPr lang="ja-JP" altLang="en-US" dirty="0">
                <a:latin typeface="ＭＳ Ｐゴシック 本文"/>
              </a:rPr>
              <a:t>がダウンしていないか監視する。</a:t>
            </a:r>
            <a:endParaRPr lang="en-US" altLang="ja-JP" b="0" i="0" dirty="0">
              <a:effectLst/>
              <a:latin typeface="ＭＳ Ｐゴシック 本文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0" i="0" dirty="0">
                <a:effectLst/>
                <a:latin typeface="ＭＳ Ｐゴシック 本文"/>
              </a:rPr>
              <a:t>Master</a:t>
            </a:r>
            <a:r>
              <a:rPr lang="ja-JP" altLang="en-US" b="0" i="0" dirty="0">
                <a:effectLst/>
                <a:latin typeface="ＭＳ Ｐゴシック 本文"/>
              </a:rPr>
              <a:t>がダウンした場合、</a:t>
            </a:r>
            <a:r>
              <a:rPr lang="ja-JP" altLang="en-US" dirty="0">
                <a:latin typeface="ＭＳ Ｐゴシック 本文"/>
              </a:rPr>
              <a:t>どれか一つの</a:t>
            </a:r>
            <a:r>
              <a:rPr lang="en-US" altLang="ja-JP" dirty="0">
                <a:latin typeface="ＭＳ Ｐゴシック 本文"/>
              </a:rPr>
              <a:t>Slave </a:t>
            </a:r>
            <a:r>
              <a:rPr lang="ja-JP" altLang="en-US" dirty="0">
                <a:latin typeface="ＭＳ Ｐゴシック 本文"/>
              </a:rPr>
              <a:t>が</a:t>
            </a:r>
            <a:r>
              <a:rPr lang="en-US" altLang="ja-JP" dirty="0">
                <a:latin typeface="ＭＳ Ｐゴシック 本文"/>
              </a:rPr>
              <a:t>Master</a:t>
            </a:r>
            <a:r>
              <a:rPr lang="ja-JP" altLang="en-US" dirty="0">
                <a:latin typeface="ＭＳ Ｐゴシック 本文"/>
              </a:rPr>
              <a:t>に成り代わる。</a:t>
            </a:r>
            <a:endParaRPr lang="en-US" altLang="ja-JP" dirty="0">
              <a:latin typeface="ＭＳ Ｐゴシック 本文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復旧中の</a:t>
            </a:r>
            <a:r>
              <a:rPr lang="en-US" altLang="ja-JP" dirty="0"/>
              <a:t>DB</a:t>
            </a:r>
            <a:r>
              <a:rPr lang="ja-JP" altLang="en-US" dirty="0"/>
              <a:t>へアクセスしてしまうことがあるため、各マイクロサービスは、</a:t>
            </a:r>
            <a:r>
              <a:rPr lang="en-US" altLang="ja-JP" dirty="0"/>
              <a:t>exponential backoff</a:t>
            </a:r>
            <a:r>
              <a:rPr lang="ja-JP" altLang="en-US" dirty="0"/>
              <a:t>を用いてリトライする。</a:t>
            </a:r>
            <a:endParaRPr kumimoji="1" lang="en-US" altLang="ja-JP" dirty="0">
              <a:latin typeface="ＭＳ Ｐゴシック 本文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AB3390-AFDE-4678-7F7B-31682E5B0CF5}"/>
              </a:ext>
            </a:extLst>
          </p:cNvPr>
          <p:cNvSpPr txBox="1"/>
          <p:nvPr/>
        </p:nvSpPr>
        <p:spPr>
          <a:xfrm>
            <a:off x="195581" y="1290852"/>
            <a:ext cx="93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u="sng" dirty="0">
                <a:solidFill>
                  <a:srgbClr val="0070C0"/>
                </a:solidFill>
              </a:rPr>
              <a:t>動機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926EA6B-E8C3-108A-7228-700E2EFFBA4D}"/>
              </a:ext>
            </a:extLst>
          </p:cNvPr>
          <p:cNvSpPr txBox="1"/>
          <p:nvPr/>
        </p:nvSpPr>
        <p:spPr>
          <a:xfrm>
            <a:off x="195581" y="2518322"/>
            <a:ext cx="93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u="sng" dirty="0">
                <a:solidFill>
                  <a:srgbClr val="0070C0"/>
                </a:solidFill>
              </a:rPr>
              <a:t>手段</a:t>
            </a:r>
          </a:p>
        </p:txBody>
      </p:sp>
      <p:sp>
        <p:nvSpPr>
          <p:cNvPr id="35" name="フローチャート: 磁気ディスク 34">
            <a:extLst>
              <a:ext uri="{FF2B5EF4-FFF2-40B4-BE49-F238E27FC236}">
                <a16:creationId xmlns:a16="http://schemas.microsoft.com/office/drawing/2014/main" id="{BED3A8B1-A0CE-0F96-551C-9CDB62D5DDAD}"/>
              </a:ext>
            </a:extLst>
          </p:cNvPr>
          <p:cNvSpPr/>
          <p:nvPr/>
        </p:nvSpPr>
        <p:spPr>
          <a:xfrm>
            <a:off x="1944237" y="5237692"/>
            <a:ext cx="1504457" cy="63711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F5A448C-870F-884F-9A0B-068543CB523E}"/>
              </a:ext>
            </a:extLst>
          </p:cNvPr>
          <p:cNvSpPr/>
          <p:nvPr/>
        </p:nvSpPr>
        <p:spPr>
          <a:xfrm>
            <a:off x="5715303" y="4530058"/>
            <a:ext cx="2520156" cy="925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2A3E176-E599-422F-6C78-673C7C0E7532}"/>
              </a:ext>
            </a:extLst>
          </p:cNvPr>
          <p:cNvSpPr/>
          <p:nvPr/>
        </p:nvSpPr>
        <p:spPr>
          <a:xfrm>
            <a:off x="5715303" y="5628040"/>
            <a:ext cx="2520156" cy="925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96C2FF4-4B8C-16EA-1D0F-2FA47AEF6345}"/>
              </a:ext>
            </a:extLst>
          </p:cNvPr>
          <p:cNvSpPr/>
          <p:nvPr/>
        </p:nvSpPr>
        <p:spPr>
          <a:xfrm>
            <a:off x="8624247" y="4530058"/>
            <a:ext cx="2520156" cy="925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9157500-FC18-2D95-62D0-B28FDF80A4BC}"/>
              </a:ext>
            </a:extLst>
          </p:cNvPr>
          <p:cNvSpPr/>
          <p:nvPr/>
        </p:nvSpPr>
        <p:spPr>
          <a:xfrm>
            <a:off x="8624247" y="5628040"/>
            <a:ext cx="2520156" cy="925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磁気ディスク 40">
            <a:extLst>
              <a:ext uri="{FF2B5EF4-FFF2-40B4-BE49-F238E27FC236}">
                <a16:creationId xmlns:a16="http://schemas.microsoft.com/office/drawing/2014/main" id="{E8130642-EC90-D733-B1B1-2642CD6DD0C5}"/>
              </a:ext>
            </a:extLst>
          </p:cNvPr>
          <p:cNvSpPr/>
          <p:nvPr/>
        </p:nvSpPr>
        <p:spPr>
          <a:xfrm>
            <a:off x="6223153" y="4674366"/>
            <a:ext cx="1504457" cy="63711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Slave 1</a:t>
            </a:r>
            <a:endParaRPr kumimoji="1" lang="ja-JP" altLang="en-US" dirty="0"/>
          </a:p>
        </p:txBody>
      </p:sp>
      <p:sp>
        <p:nvSpPr>
          <p:cNvPr id="42" name="フローチャート: 磁気ディスク 41">
            <a:extLst>
              <a:ext uri="{FF2B5EF4-FFF2-40B4-BE49-F238E27FC236}">
                <a16:creationId xmlns:a16="http://schemas.microsoft.com/office/drawing/2014/main" id="{150F3BAD-8435-FC61-6708-A98A2CA56A6D}"/>
              </a:ext>
            </a:extLst>
          </p:cNvPr>
          <p:cNvSpPr/>
          <p:nvPr/>
        </p:nvSpPr>
        <p:spPr>
          <a:xfrm>
            <a:off x="6223153" y="5772348"/>
            <a:ext cx="1504457" cy="63711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Slave 3</a:t>
            </a:r>
            <a:endParaRPr kumimoji="1" lang="ja-JP" altLang="en-US" dirty="0"/>
          </a:p>
        </p:txBody>
      </p:sp>
      <p:sp>
        <p:nvSpPr>
          <p:cNvPr id="43" name="フローチャート: 磁気ディスク 42">
            <a:extLst>
              <a:ext uri="{FF2B5EF4-FFF2-40B4-BE49-F238E27FC236}">
                <a16:creationId xmlns:a16="http://schemas.microsoft.com/office/drawing/2014/main" id="{E4C0FE7B-6DC1-10E0-3A70-FAB49AF62F2D}"/>
              </a:ext>
            </a:extLst>
          </p:cNvPr>
          <p:cNvSpPr/>
          <p:nvPr/>
        </p:nvSpPr>
        <p:spPr>
          <a:xfrm>
            <a:off x="9132097" y="5772348"/>
            <a:ext cx="1504457" cy="63711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Slave 4</a:t>
            </a:r>
            <a:endParaRPr kumimoji="1" lang="ja-JP" altLang="en-US" dirty="0"/>
          </a:p>
        </p:txBody>
      </p:sp>
      <p:sp>
        <p:nvSpPr>
          <p:cNvPr id="44" name="フローチャート: 磁気ディスク 43">
            <a:extLst>
              <a:ext uri="{FF2B5EF4-FFF2-40B4-BE49-F238E27FC236}">
                <a16:creationId xmlns:a16="http://schemas.microsoft.com/office/drawing/2014/main" id="{FC5D5D79-F232-1360-4322-75AC2631E2F7}"/>
              </a:ext>
            </a:extLst>
          </p:cNvPr>
          <p:cNvSpPr/>
          <p:nvPr/>
        </p:nvSpPr>
        <p:spPr>
          <a:xfrm>
            <a:off x="9132097" y="4674366"/>
            <a:ext cx="1504457" cy="63711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Slave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04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70C8AA7-8A6E-C5B8-9611-BF8C074962F8}"/>
              </a:ext>
            </a:extLst>
          </p:cNvPr>
          <p:cNvSpPr/>
          <p:nvPr/>
        </p:nvSpPr>
        <p:spPr>
          <a:xfrm>
            <a:off x="539750" y="4394198"/>
            <a:ext cx="11372850" cy="2324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4AC991-487E-8FE2-3F5F-3D893D31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工夫点</a:t>
            </a:r>
            <a:r>
              <a:rPr lang="en-US" altLang="ja-JP" dirty="0"/>
              <a:t>2</a:t>
            </a:r>
            <a:r>
              <a:rPr kumimoji="1" lang="en-US" altLang="ja-JP" dirty="0"/>
              <a:t>:</a:t>
            </a:r>
            <a:r>
              <a:rPr lang="ja-JP" altLang="en-US" dirty="0"/>
              <a:t>通信ノードの自動切り替え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EB3268-6251-A406-E12D-96AA46BA1038}"/>
              </a:ext>
            </a:extLst>
          </p:cNvPr>
          <p:cNvCxnSpPr>
            <a:cxnSpLocks/>
          </p:cNvCxnSpPr>
          <p:nvPr/>
        </p:nvCxnSpPr>
        <p:spPr>
          <a:xfrm>
            <a:off x="1130300" y="5667079"/>
            <a:ext cx="10312400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0BCCEE2-DE97-1AAA-B0B9-B432D52B168C}"/>
              </a:ext>
            </a:extLst>
          </p:cNvPr>
          <p:cNvSpPr/>
          <p:nvPr/>
        </p:nvSpPr>
        <p:spPr>
          <a:xfrm>
            <a:off x="3086100" y="4601866"/>
            <a:ext cx="1562100" cy="382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 API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DB9A86D-BF61-FD84-8312-2997374D3690}"/>
              </a:ext>
            </a:extLst>
          </p:cNvPr>
          <p:cNvSpPr/>
          <p:nvPr/>
        </p:nvSpPr>
        <p:spPr>
          <a:xfrm>
            <a:off x="5930900" y="4601866"/>
            <a:ext cx="1562100" cy="382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IDS Tap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232F76-00D8-933F-BC3F-B183569593DC}"/>
              </a:ext>
            </a:extLst>
          </p:cNvPr>
          <p:cNvSpPr/>
          <p:nvPr/>
        </p:nvSpPr>
        <p:spPr>
          <a:xfrm>
            <a:off x="3086100" y="6123981"/>
            <a:ext cx="1562100" cy="50859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Ambassador</a:t>
            </a:r>
            <a:endParaRPr kumimoji="1" lang="ja-JP" altLang="en-US" sz="1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D25D09B-4306-9E6E-A97B-A098C916FB4E}"/>
              </a:ext>
            </a:extLst>
          </p:cNvPr>
          <p:cNvSpPr/>
          <p:nvPr/>
        </p:nvSpPr>
        <p:spPr>
          <a:xfrm>
            <a:off x="5924550" y="6123980"/>
            <a:ext cx="1562100" cy="5085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Network Dude</a:t>
            </a:r>
            <a:endParaRPr kumimoji="1" lang="ja-JP" altLang="en-US" sz="1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8574DFB-2628-2D7D-A7AC-5169304B7D8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67150" y="4984454"/>
            <a:ext cx="0" cy="11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033E952-DC6E-7B27-35AA-F965019DB09F}"/>
              </a:ext>
            </a:extLst>
          </p:cNvPr>
          <p:cNvCxnSpPr>
            <a:cxnSpLocks/>
          </p:cNvCxnSpPr>
          <p:nvPr/>
        </p:nvCxnSpPr>
        <p:spPr>
          <a:xfrm>
            <a:off x="6705600" y="4984454"/>
            <a:ext cx="0" cy="11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216CA2A-C950-287F-2E4D-8BD3BCC86DBA}"/>
              </a:ext>
            </a:extLst>
          </p:cNvPr>
          <p:cNvSpPr txBox="1"/>
          <p:nvPr/>
        </p:nvSpPr>
        <p:spPr>
          <a:xfrm>
            <a:off x="6997700" y="5438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183DA-B9A4-FA73-73E3-D89F08EEEFD3}"/>
              </a:ext>
            </a:extLst>
          </p:cNvPr>
          <p:cNvSpPr txBox="1"/>
          <p:nvPr/>
        </p:nvSpPr>
        <p:spPr>
          <a:xfrm>
            <a:off x="9359900" y="504559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CGC</a:t>
            </a:r>
            <a:r>
              <a:rPr kumimoji="1" lang="ja-JP" altLang="en-US" dirty="0"/>
              <a:t>サーバ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B3BEF03-458D-6066-7C73-2BFE1F632EE8}"/>
              </a:ext>
            </a:extLst>
          </p:cNvPr>
          <p:cNvSpPr txBox="1"/>
          <p:nvPr/>
        </p:nvSpPr>
        <p:spPr>
          <a:xfrm>
            <a:off x="9359900" y="588586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開発用サーバ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4B4930A-D431-34C7-9187-B6EF82A743F2}"/>
              </a:ext>
            </a:extLst>
          </p:cNvPr>
          <p:cNvSpPr txBox="1"/>
          <p:nvPr/>
        </p:nvSpPr>
        <p:spPr>
          <a:xfrm>
            <a:off x="539750" y="1746242"/>
            <a:ext cx="114935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Ambassador</a:t>
            </a:r>
            <a:r>
              <a:rPr lang="ja-JP" altLang="en-US" dirty="0"/>
              <a:t>と</a:t>
            </a:r>
            <a:r>
              <a:rPr lang="en-US" altLang="ja-JP" dirty="0"/>
              <a:t>Network Dude</a:t>
            </a:r>
            <a:r>
              <a:rPr lang="ja-JP" altLang="en-US" dirty="0"/>
              <a:t>は</a:t>
            </a:r>
            <a:r>
              <a:rPr lang="en-US" altLang="ja-JP" dirty="0"/>
              <a:t>CGC</a:t>
            </a:r>
            <a:r>
              <a:rPr lang="ja-JP" altLang="en-US" dirty="0"/>
              <a:t>サーバと通信するため、</a:t>
            </a:r>
            <a:r>
              <a:rPr lang="en-US" altLang="ja-JP" dirty="0"/>
              <a:t>IP</a:t>
            </a:r>
            <a:r>
              <a:rPr lang="ja-JP" altLang="en-US" dirty="0"/>
              <a:t>アドレスを持つ必要がある。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つまり、これら二つがダウンすることは避けないといけない。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PaceMaker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Corosync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Ambassador</a:t>
            </a:r>
            <a:r>
              <a:rPr kumimoji="1" lang="ja-JP" altLang="en-US" dirty="0"/>
              <a:t>と</a:t>
            </a:r>
            <a:r>
              <a:rPr kumimoji="1" lang="en-US" altLang="ja-JP" dirty="0"/>
              <a:t>Network Dude</a:t>
            </a:r>
            <a:r>
              <a:rPr kumimoji="1" lang="ja-JP" altLang="en-US" dirty="0"/>
              <a:t>を監視して、必要に応じて別ノードに</a:t>
            </a:r>
            <a:r>
              <a:rPr lang="ja-JP" altLang="en-US" dirty="0"/>
              <a:t>移動させる。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D85C77-5B9C-0533-1A7D-FF771297E606}"/>
              </a:ext>
            </a:extLst>
          </p:cNvPr>
          <p:cNvSpPr txBox="1"/>
          <p:nvPr/>
        </p:nvSpPr>
        <p:spPr>
          <a:xfrm>
            <a:off x="195581" y="1290852"/>
            <a:ext cx="93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u="sng" dirty="0">
                <a:solidFill>
                  <a:srgbClr val="0070C0"/>
                </a:solidFill>
              </a:rPr>
              <a:t>動機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E46E475-DC92-7045-BBA0-9921F5C7BBD9}"/>
              </a:ext>
            </a:extLst>
          </p:cNvPr>
          <p:cNvSpPr txBox="1"/>
          <p:nvPr/>
        </p:nvSpPr>
        <p:spPr>
          <a:xfrm>
            <a:off x="195581" y="2518322"/>
            <a:ext cx="93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u="sng" dirty="0">
                <a:solidFill>
                  <a:srgbClr val="0070C0"/>
                </a:solidFill>
              </a:rPr>
              <a:t>手段</a:t>
            </a:r>
          </a:p>
        </p:txBody>
      </p:sp>
    </p:spTree>
    <p:extLst>
      <p:ext uri="{BB962C8B-B14F-4D97-AF65-F5344CB8AC3E}">
        <p14:creationId xmlns:p14="http://schemas.microsoft.com/office/powerpoint/2010/main" val="196514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B2E8D-99BF-88FB-44CC-E7A5A17C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Warz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4C7972-8F67-A0C7-DB45-BCE78B1B4DE8}"/>
              </a:ext>
            </a:extLst>
          </p:cNvPr>
          <p:cNvSpPr txBox="1"/>
          <p:nvPr/>
        </p:nvSpPr>
        <p:spPr>
          <a:xfrm>
            <a:off x="638617" y="1343500"/>
            <a:ext cx="1105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エクセル</a:t>
            </a:r>
          </a:p>
        </p:txBody>
      </p:sp>
    </p:spTree>
    <p:extLst>
      <p:ext uri="{BB962C8B-B14F-4D97-AF65-F5344CB8AC3E}">
        <p14:creationId xmlns:p14="http://schemas.microsoft.com/office/powerpoint/2010/main" val="241611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2B67AB3-61EF-73DB-238F-1531C41A4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1672"/>
              </p:ext>
            </p:extLst>
          </p:nvPr>
        </p:nvGraphicFramePr>
        <p:xfrm>
          <a:off x="1575848" y="3117725"/>
          <a:ext cx="904030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6">
                  <a:extLst>
                    <a:ext uri="{9D8B030D-6E8A-4147-A177-3AD203B41FA5}">
                      <a16:colId xmlns:a16="http://schemas.microsoft.com/office/drawing/2014/main" val="317666948"/>
                    </a:ext>
                  </a:extLst>
                </a:gridCol>
                <a:gridCol w="8417349">
                  <a:extLst>
                    <a:ext uri="{9D8B030D-6E8A-4147-A177-3AD203B41FA5}">
                      <a16:colId xmlns:a16="http://schemas.microsoft.com/office/drawing/2014/main" val="394689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課題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2607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バグ発見だけでなく、発見したバグを引き起こすための入力を生成できること。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3896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単純な入力は、プログラム側でチェックされてしまい、弾かれる可能性があること。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9711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分析対象のプログラムのサイズは大きい可能性がある。</a:t>
                      </a:r>
                      <a:endParaRPr lang="en-US" altLang="ja-JP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サイズが大きいプログラムでも処理が可能であること。（メモリや処理時間的な観点？）</a:t>
                      </a:r>
                      <a:endParaRPr lang="en-US" altLang="ja-JP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455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C95780-6990-0E07-54FE-1F406DD7E331}"/>
              </a:ext>
            </a:extLst>
          </p:cNvPr>
          <p:cNvSpPr txBox="1"/>
          <p:nvPr/>
        </p:nvSpPr>
        <p:spPr>
          <a:xfrm>
            <a:off x="489385" y="2568748"/>
            <a:ext cx="668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1"/>
                </a:solidFill>
              </a:rPr>
              <a:t>CGC</a:t>
            </a:r>
            <a:r>
              <a:rPr lang="ja-JP" altLang="en-US" sz="2000" b="1" dirty="0">
                <a:solidFill>
                  <a:schemeClr val="accent1"/>
                </a:solidFill>
              </a:rPr>
              <a:t>で自動バグ発見ツールを開発するために考慮すべき点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6A7D0E4-458B-1145-962A-FEA13614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A47816-0197-3519-7258-3311518C54D9}"/>
              </a:ext>
            </a:extLst>
          </p:cNvPr>
          <p:cNvSpPr txBox="1"/>
          <p:nvPr/>
        </p:nvSpPr>
        <p:spPr>
          <a:xfrm>
            <a:off x="990600" y="1772567"/>
            <a:ext cx="975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バイナリ</a:t>
            </a:r>
            <a:r>
              <a:rPr lang="ja-JP" altLang="en-US" sz="2400" dirty="0"/>
              <a:t>のプログラムからバグを発見して、そのバグを引き起こす。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2CF4C6-6F8F-70E9-C870-E005036CF41C}"/>
              </a:ext>
            </a:extLst>
          </p:cNvPr>
          <p:cNvSpPr txBox="1"/>
          <p:nvPr/>
        </p:nvSpPr>
        <p:spPr>
          <a:xfrm>
            <a:off x="489385" y="140946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1"/>
                </a:solidFill>
              </a:rPr>
              <a:t>前回開催時の題目</a:t>
            </a:r>
          </a:p>
        </p:txBody>
      </p:sp>
    </p:spTree>
    <p:extLst>
      <p:ext uri="{BB962C8B-B14F-4D97-AF65-F5344CB8AC3E}">
        <p14:creationId xmlns:p14="http://schemas.microsoft.com/office/powerpoint/2010/main" val="11215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2D5311E-EFB7-FB0C-383E-76A634B25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11260"/>
              </p:ext>
            </p:extLst>
          </p:nvPr>
        </p:nvGraphicFramePr>
        <p:xfrm>
          <a:off x="838199" y="2311469"/>
          <a:ext cx="90403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317666948"/>
                    </a:ext>
                  </a:extLst>
                </a:gridCol>
                <a:gridCol w="2017336">
                  <a:extLst>
                    <a:ext uri="{9D8B030D-6E8A-4147-A177-3AD203B41FA5}">
                      <a16:colId xmlns:a16="http://schemas.microsoft.com/office/drawing/2014/main" val="3844163025"/>
                    </a:ext>
                  </a:extLst>
                </a:gridCol>
                <a:gridCol w="6372520">
                  <a:extLst>
                    <a:ext uri="{9D8B030D-6E8A-4147-A177-3AD203B41FA5}">
                      <a16:colId xmlns:a16="http://schemas.microsoft.com/office/drawing/2014/main" val="394689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自動バグ発見方法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課題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26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静的解析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バグを引き起こす入力の作成ができない。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38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ファジング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難しいチェックの回避が難しい。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971146"/>
                  </a:ext>
                </a:extLst>
              </a:tr>
              <a:tr h="365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シンボリック実行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大規模なプログラムでは実行に時間がかかる。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455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4AB284-75B3-50BB-56E7-6FB095240A44}"/>
              </a:ext>
            </a:extLst>
          </p:cNvPr>
          <p:cNvSpPr txBox="1"/>
          <p:nvPr/>
        </p:nvSpPr>
        <p:spPr>
          <a:xfrm>
            <a:off x="395140" y="1749792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既存の自動バグ発見方法の課題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3B429707-AF25-D90B-D192-F61B4085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57189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E04F5E-9C57-B200-4865-73217A586321}"/>
              </a:ext>
            </a:extLst>
          </p:cNvPr>
          <p:cNvSpPr/>
          <p:nvPr/>
        </p:nvSpPr>
        <p:spPr>
          <a:xfrm>
            <a:off x="1027521" y="3082565"/>
            <a:ext cx="9935852" cy="34103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Driller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A8F040-5BB5-552C-4B8E-FD1E648E81A8}"/>
              </a:ext>
            </a:extLst>
          </p:cNvPr>
          <p:cNvSpPr/>
          <p:nvPr/>
        </p:nvSpPr>
        <p:spPr>
          <a:xfrm>
            <a:off x="1568691" y="3817854"/>
            <a:ext cx="3795162" cy="2276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</a:t>
            </a:r>
            <a:r>
              <a:rPr kumimoji="1" lang="en-US" altLang="ja-JP" dirty="0" err="1">
                <a:solidFill>
                  <a:schemeClr val="tx1"/>
                </a:solidFill>
              </a:rPr>
              <a:t>ngr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en-US" altLang="ja-JP" dirty="0">
                <a:solidFill>
                  <a:schemeClr val="tx1"/>
                </a:solidFill>
                <a:hlinkClick r:id="rId2"/>
              </a:rPr>
              <a:t>URL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chemeClr val="tx1"/>
                </a:solidFill>
              </a:rPr>
              <a:t>mechaphish</a:t>
            </a:r>
            <a:r>
              <a:rPr lang="ja-JP" altLang="en-US" dirty="0">
                <a:solidFill>
                  <a:schemeClr val="tx1"/>
                </a:solidFill>
              </a:rPr>
              <a:t>が作成したツール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シンボリック実行する。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ファジングで得た、よさそうな入力を制約条件に加えることで探索領域を減らし、実行時間を削減可能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459AAB-6880-2397-8A36-AED640F1F3DC}"/>
              </a:ext>
            </a:extLst>
          </p:cNvPr>
          <p:cNvSpPr/>
          <p:nvPr/>
        </p:nvSpPr>
        <p:spPr>
          <a:xfrm>
            <a:off x="6593176" y="3817854"/>
            <a:ext cx="3795162" cy="2276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AFL (</a:t>
            </a:r>
            <a:r>
              <a:rPr kumimoji="1" lang="en-US" altLang="ja-JP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Google </a:t>
            </a:r>
            <a:r>
              <a:rPr lang="ja-JP" altLang="en-US" dirty="0">
                <a:solidFill>
                  <a:schemeClr val="tx1"/>
                </a:solidFill>
              </a:rPr>
              <a:t>が作ったファジングツール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QEMU</a:t>
            </a:r>
            <a:r>
              <a:rPr lang="ja-JP" altLang="en-US" dirty="0">
                <a:solidFill>
                  <a:schemeClr val="tx1"/>
                </a:solidFill>
              </a:rPr>
              <a:t>上で実行？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処理速度向上のため、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QEMU</a:t>
            </a:r>
            <a:r>
              <a:rPr lang="ja-JP" altLang="en-US" dirty="0">
                <a:solidFill>
                  <a:schemeClr val="tx1"/>
                </a:solidFill>
              </a:rPr>
              <a:t>に少し変更を加えている。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  <a:hlinkClick r:id="rId4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hlinkClick r:id="rId4"/>
              </a:rPr>
              <a:t>備考：</a:t>
            </a:r>
            <a:r>
              <a:rPr kumimoji="1" lang="en-US" altLang="ja-JP" dirty="0">
                <a:solidFill>
                  <a:schemeClr val="tx1"/>
                </a:solidFill>
                <a:hlinkClick r:id="rId4"/>
              </a:rPr>
              <a:t>IPA </a:t>
            </a:r>
            <a:r>
              <a:rPr kumimoji="1" lang="ja-JP" altLang="en-US" dirty="0">
                <a:solidFill>
                  <a:schemeClr val="tx1"/>
                </a:solidFill>
                <a:hlinkClick r:id="rId4"/>
              </a:rPr>
              <a:t>が</a:t>
            </a:r>
            <a:r>
              <a:rPr kumimoji="1" lang="en-US" altLang="ja-JP" dirty="0">
                <a:solidFill>
                  <a:schemeClr val="tx1"/>
                </a:solidFill>
                <a:hlinkClick r:id="rId4"/>
              </a:rPr>
              <a:t>AFL</a:t>
            </a:r>
            <a:r>
              <a:rPr kumimoji="1" lang="ja-JP" altLang="en-US" dirty="0">
                <a:solidFill>
                  <a:schemeClr val="tx1"/>
                </a:solidFill>
                <a:hlinkClick r:id="rId4"/>
              </a:rPr>
              <a:t>の資料を公開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26FB2D4-24D7-B315-C45A-E5727127CD1C}"/>
              </a:ext>
            </a:extLst>
          </p:cNvPr>
          <p:cNvCxnSpPr>
            <a:cxnSpLocks/>
          </p:cNvCxnSpPr>
          <p:nvPr/>
        </p:nvCxnSpPr>
        <p:spPr>
          <a:xfrm>
            <a:off x="5363853" y="4562573"/>
            <a:ext cx="12293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9F875-6CBE-5FBB-4AAD-8DC0A3AFA2DF}"/>
              </a:ext>
            </a:extLst>
          </p:cNvPr>
          <p:cNvCxnSpPr>
            <a:cxnSpLocks/>
          </p:cNvCxnSpPr>
          <p:nvPr/>
        </p:nvCxnSpPr>
        <p:spPr>
          <a:xfrm flipH="1">
            <a:off x="5363852" y="5355995"/>
            <a:ext cx="12293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FB6A94-F1B6-A4D1-AEFD-BE4B32A2F4C2}"/>
              </a:ext>
            </a:extLst>
          </p:cNvPr>
          <p:cNvSpPr txBox="1"/>
          <p:nvPr/>
        </p:nvSpPr>
        <p:spPr>
          <a:xfrm>
            <a:off x="838200" y="1838227"/>
            <a:ext cx="11208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Driller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kumimoji="1" lang="ja-JP" altLang="en-US" sz="2400" dirty="0"/>
              <a:t>ファジングとシンボリック実行を組み合わせたツール</a:t>
            </a:r>
          </a:p>
          <a:p>
            <a:endParaRPr kumimoji="1" lang="en-US" altLang="ja-JP" sz="2400" dirty="0"/>
          </a:p>
          <a:p>
            <a:r>
              <a:rPr kumimoji="1" lang="ja-JP" altLang="en-US" dirty="0"/>
              <a:t>イメージ：</a:t>
            </a:r>
            <a:r>
              <a:rPr kumimoji="1" lang="en-US" altLang="ja-JP" dirty="0"/>
              <a:t>AFL</a:t>
            </a:r>
            <a:r>
              <a:rPr kumimoji="1" lang="ja-JP" altLang="en-US" dirty="0"/>
              <a:t>（ファジング）で</a:t>
            </a:r>
            <a:r>
              <a:rPr lang="ja-JP" altLang="en-US" dirty="0"/>
              <a:t>広く</a:t>
            </a:r>
            <a:r>
              <a:rPr kumimoji="1" lang="ja-JP" altLang="en-US" dirty="0"/>
              <a:t>探索、</a:t>
            </a:r>
            <a:r>
              <a:rPr kumimoji="1" lang="en-US" altLang="ja-JP" dirty="0" err="1"/>
              <a:t>angr</a:t>
            </a:r>
            <a:r>
              <a:rPr kumimoji="1" lang="ja-JP" altLang="en-US" dirty="0"/>
              <a:t>（シンボリック実行）</a:t>
            </a:r>
            <a:r>
              <a:rPr lang="ja-JP" altLang="en-US" dirty="0"/>
              <a:t>で細かく探索し、バグを引き起こす入力を見つける。</a:t>
            </a:r>
            <a:endParaRPr kumimoji="1"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B01230E3-A72C-8549-6F70-0F1C08C5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139"/>
          </a:xfrm>
        </p:spPr>
        <p:txBody>
          <a:bodyPr/>
          <a:lstStyle/>
          <a:p>
            <a:r>
              <a:rPr kumimoji="1" lang="ja-JP" altLang="en-US" dirty="0"/>
              <a:t>バグ発見ツール</a:t>
            </a:r>
          </a:p>
        </p:txBody>
      </p:sp>
    </p:spTree>
    <p:extLst>
      <p:ext uri="{BB962C8B-B14F-4D97-AF65-F5344CB8AC3E}">
        <p14:creationId xmlns:p14="http://schemas.microsoft.com/office/powerpoint/2010/main" val="414422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F6C5E-C437-0196-85EB-7836162B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AFL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60636A-BADE-88ED-30DE-E0B38335E26F}"/>
              </a:ext>
            </a:extLst>
          </p:cNvPr>
          <p:cNvSpPr txBox="1"/>
          <p:nvPr/>
        </p:nvSpPr>
        <p:spPr>
          <a:xfrm>
            <a:off x="631596" y="1451728"/>
            <a:ext cx="821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下記変更を加えた</a:t>
            </a:r>
            <a:r>
              <a:rPr kumimoji="1" lang="en-US" altLang="ja-JP" sz="2800" dirty="0"/>
              <a:t>QEMU</a:t>
            </a:r>
            <a:r>
              <a:rPr kumimoji="1" lang="ja-JP" altLang="en-US" sz="2800" dirty="0"/>
              <a:t>の環境で</a:t>
            </a:r>
            <a:r>
              <a:rPr lang="ja-JP" altLang="en-US" sz="2800" dirty="0"/>
              <a:t>ファジングを実施。</a:t>
            </a:r>
            <a:endParaRPr kumimoji="1" lang="ja-JP" altLang="en-US" sz="28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456FAC3-3D7A-D5FB-8B8A-EA42FE605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33953"/>
              </p:ext>
            </p:extLst>
          </p:nvPr>
        </p:nvGraphicFramePr>
        <p:xfrm>
          <a:off x="467354" y="2233826"/>
          <a:ext cx="10969903" cy="438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317666948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3844163025"/>
                    </a:ext>
                  </a:extLst>
                </a:gridCol>
                <a:gridCol w="3448208">
                  <a:extLst>
                    <a:ext uri="{9D8B030D-6E8A-4147-A177-3AD203B41FA5}">
                      <a16:colId xmlns:a16="http://schemas.microsoft.com/office/drawing/2014/main" val="3194664009"/>
                    </a:ext>
                  </a:extLst>
                </a:gridCol>
                <a:gridCol w="4705924">
                  <a:extLst>
                    <a:ext uri="{9D8B030D-6E8A-4147-A177-3AD203B41FA5}">
                      <a16:colId xmlns:a16="http://schemas.microsoft.com/office/drawing/2014/main" val="3946890462"/>
                    </a:ext>
                  </a:extLst>
                </a:gridCol>
              </a:tblGrid>
              <a:tr h="2839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変更点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260754"/>
                  </a:ext>
                </a:extLst>
              </a:tr>
              <a:tr h="12612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/>
                        <a:t>De-randomization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乱数シードを固定化して、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乱数生成用のシステムコールに定数値を返す。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プログラムにランダム性があると、ファズテストの結果に一貫性がなくなるため。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389662"/>
                  </a:ext>
                </a:extLst>
              </a:tr>
              <a:tr h="1297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/>
                        <a:t>Double Receive Failure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回連続で、ファイルの全内容を読み込んだ後にさらに読み込もうとした場合、プログラムをすぐに終了させる。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ファイル読み込み時のエラー処理が稚拙な場合、無限ループの可能性がある。それを防ぐため。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971146"/>
                  </a:ext>
                </a:extLst>
              </a:tr>
              <a:tr h="1297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/>
                        <a:t>At-Receive Fork Server 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ファジングテストを行うとき、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ファイル読み込み用システムコール</a:t>
                      </a:r>
                      <a:r>
                        <a:rPr kumimoji="1" lang="en-US" altLang="ja-JP" dirty="0"/>
                        <a:t>(Receive)</a:t>
                      </a:r>
                      <a:r>
                        <a:rPr kumimoji="1" lang="ja-JP" altLang="en-US" dirty="0"/>
                        <a:t>の直前までの処理結果を使いまわす。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時間短縮のため。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AFL</a:t>
                      </a:r>
                      <a:r>
                        <a:rPr kumimoji="1" lang="ja-JP" altLang="en-US" dirty="0"/>
                        <a:t>は、一部処理の結果を使いまわすことで、処理速度を向上させている。今回、乱数が固定値になるので、ファイル読み込みや標準入力までは一定の処理が行われる。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49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88596-DCD2-A982-CAE7-111151C3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2BCAB-7122-FCA0-F57A-8DCA1892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08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2A172-B1E5-67F3-8F3A-37C4DDA9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Orchestration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3FAAEF-6316-226F-C841-34C46624222F}"/>
              </a:ext>
            </a:extLst>
          </p:cNvPr>
          <p:cNvSpPr txBox="1"/>
          <p:nvPr/>
        </p:nvSpPr>
        <p:spPr>
          <a:xfrm>
            <a:off x="489385" y="153646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accent1"/>
                </a:solidFill>
              </a:rPr>
              <a:t>目的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C2AA3C-AD48-FDB4-D00C-DBB1AC58A03C}"/>
              </a:ext>
            </a:extLst>
          </p:cNvPr>
          <p:cNvSpPr txBox="1"/>
          <p:nvPr/>
        </p:nvSpPr>
        <p:spPr>
          <a:xfrm>
            <a:off x="487783" y="4271933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accent1"/>
                </a:solidFill>
              </a:rPr>
              <a:t>手段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DE2704-9622-A03A-EBAD-C44B20796489}"/>
              </a:ext>
            </a:extLst>
          </p:cNvPr>
          <p:cNvSpPr/>
          <p:nvPr/>
        </p:nvSpPr>
        <p:spPr>
          <a:xfrm>
            <a:off x="1065213" y="1936570"/>
            <a:ext cx="9042400" cy="1977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効率的なバイナリ解析を行える。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障害発生時の復旧が容易である。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可用性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C77B59-2E68-665F-6A1D-76C4B2567285}"/>
              </a:ext>
            </a:extLst>
          </p:cNvPr>
          <p:cNvSpPr/>
          <p:nvPr/>
        </p:nvSpPr>
        <p:spPr>
          <a:xfrm>
            <a:off x="1065213" y="4672043"/>
            <a:ext cx="9042400" cy="1977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マイクロサービスアーキテクチャを採用した。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DB</a:t>
            </a:r>
            <a:r>
              <a:rPr lang="ja-JP" altLang="en-US" sz="2000" dirty="0"/>
              <a:t>を除き、すべてがステートレスになるようにした。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解析などはジョブで管理して、優先度やメモリ使用率に基づき、ジョブを割り当て</a:t>
            </a:r>
          </a:p>
        </p:txBody>
      </p:sp>
    </p:spTree>
    <p:extLst>
      <p:ext uri="{BB962C8B-B14F-4D97-AF65-F5344CB8AC3E}">
        <p14:creationId xmlns:p14="http://schemas.microsoft.com/office/powerpoint/2010/main" val="266086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08FD1-F186-740A-13B6-9AD19CE2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構成図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38A88C-43C0-87A0-6EB4-F5B67BD2AC55}"/>
              </a:ext>
            </a:extLst>
          </p:cNvPr>
          <p:cNvCxnSpPr>
            <a:cxnSpLocks/>
          </p:cNvCxnSpPr>
          <p:nvPr/>
        </p:nvCxnSpPr>
        <p:spPr>
          <a:xfrm>
            <a:off x="838200" y="2717800"/>
            <a:ext cx="10312400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70D0CD-9C29-B275-BF77-AB0B2E8E6418}"/>
              </a:ext>
            </a:extLst>
          </p:cNvPr>
          <p:cNvSpPr/>
          <p:nvPr/>
        </p:nvSpPr>
        <p:spPr>
          <a:xfrm>
            <a:off x="2794000" y="1652587"/>
            <a:ext cx="1562100" cy="382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 API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D99206-7A55-AA5A-038B-BDCFED8705B8}"/>
              </a:ext>
            </a:extLst>
          </p:cNvPr>
          <p:cNvSpPr/>
          <p:nvPr/>
        </p:nvSpPr>
        <p:spPr>
          <a:xfrm>
            <a:off x="5638800" y="1652587"/>
            <a:ext cx="1562100" cy="382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IDS Tap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15910C-15CF-C18B-DD5C-42C4B1C9129F}"/>
              </a:ext>
            </a:extLst>
          </p:cNvPr>
          <p:cNvSpPr/>
          <p:nvPr/>
        </p:nvSpPr>
        <p:spPr>
          <a:xfrm>
            <a:off x="2794000" y="3174702"/>
            <a:ext cx="1562100" cy="508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Ambassador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EAE64F-D8EE-7588-406A-2906684E75D5}"/>
              </a:ext>
            </a:extLst>
          </p:cNvPr>
          <p:cNvSpPr/>
          <p:nvPr/>
        </p:nvSpPr>
        <p:spPr>
          <a:xfrm>
            <a:off x="2794000" y="4343795"/>
            <a:ext cx="4406900" cy="950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Farnsworth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8362AD-1332-76C1-E8F2-4306D15A595C}"/>
              </a:ext>
            </a:extLst>
          </p:cNvPr>
          <p:cNvSpPr/>
          <p:nvPr/>
        </p:nvSpPr>
        <p:spPr>
          <a:xfrm>
            <a:off x="5632450" y="3174701"/>
            <a:ext cx="1562100" cy="508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Network Dude</a:t>
            </a:r>
            <a:endParaRPr lang="ja-JP" altLang="en-US" dirty="0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F581ACAE-5C38-5B41-F084-30A6D7AD05DD}"/>
              </a:ext>
            </a:extLst>
          </p:cNvPr>
          <p:cNvSpPr/>
          <p:nvPr/>
        </p:nvSpPr>
        <p:spPr>
          <a:xfrm>
            <a:off x="3940175" y="5030581"/>
            <a:ext cx="18669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PostgreSQL</a:t>
            </a:r>
            <a:endParaRPr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954D384-10AA-11E8-6071-7CA42FA775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75050" y="2035175"/>
            <a:ext cx="0" cy="11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FDD964A-7E69-66A4-A5DB-2B313EF7201F}"/>
              </a:ext>
            </a:extLst>
          </p:cNvPr>
          <p:cNvCxnSpPr>
            <a:cxnSpLocks/>
          </p:cNvCxnSpPr>
          <p:nvPr/>
        </p:nvCxnSpPr>
        <p:spPr>
          <a:xfrm>
            <a:off x="6413500" y="2035175"/>
            <a:ext cx="0" cy="11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47588EC-7A05-72FC-ABCA-9BE34AEDFF7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07150" y="3683296"/>
            <a:ext cx="6350" cy="6605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1B3FB83-A047-B390-5DDF-F2548BF40E72}"/>
              </a:ext>
            </a:extLst>
          </p:cNvPr>
          <p:cNvCxnSpPr>
            <a:cxnSpLocks/>
          </p:cNvCxnSpPr>
          <p:nvPr/>
        </p:nvCxnSpPr>
        <p:spPr>
          <a:xfrm flipH="1">
            <a:off x="3568700" y="3594446"/>
            <a:ext cx="6350" cy="78650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769A79-D2B1-2077-4554-1B736696E19C}"/>
              </a:ext>
            </a:extLst>
          </p:cNvPr>
          <p:cNvCxnSpPr>
            <a:cxnSpLocks/>
          </p:cNvCxnSpPr>
          <p:nvPr/>
        </p:nvCxnSpPr>
        <p:spPr>
          <a:xfrm>
            <a:off x="7207250" y="4818866"/>
            <a:ext cx="10922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C5A6642-BDC0-184A-BAE7-9EC73E48AEA9}"/>
              </a:ext>
            </a:extLst>
          </p:cNvPr>
          <p:cNvSpPr/>
          <p:nvPr/>
        </p:nvSpPr>
        <p:spPr>
          <a:xfrm>
            <a:off x="8483600" y="3241725"/>
            <a:ext cx="2425700" cy="2883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/>
              <a:t>Worker</a:t>
            </a:r>
          </a:p>
          <a:p>
            <a:pPr algn="ctr"/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Poll </a:t>
            </a:r>
            <a:r>
              <a:rPr lang="en-US" altLang="ja-JP" dirty="0"/>
              <a:t>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AFL Driller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POV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POV </a:t>
            </a:r>
            <a:r>
              <a:rPr lang="en-US" altLang="ja-JP" dirty="0" err="1"/>
              <a:t>Fuzzer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Patcherex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800" dirty="0" err="1"/>
              <a:t>Colorguard</a:t>
            </a:r>
            <a:endParaRPr kumimoji="1"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Rex</a:t>
            </a:r>
            <a:endParaRPr kumimoji="1" lang="ja-JP" altLang="en-US" sz="18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E693A76-ABEE-DE40-C814-0B34A25531AB}"/>
              </a:ext>
            </a:extLst>
          </p:cNvPr>
          <p:cNvSpPr/>
          <p:nvPr/>
        </p:nvSpPr>
        <p:spPr>
          <a:xfrm>
            <a:off x="100806" y="4343795"/>
            <a:ext cx="1562100" cy="382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Scriba</a:t>
            </a:r>
            <a:endParaRPr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C3D578-B3A7-14CC-F9FF-0FBAE8527D17}"/>
              </a:ext>
            </a:extLst>
          </p:cNvPr>
          <p:cNvSpPr/>
          <p:nvPr/>
        </p:nvSpPr>
        <p:spPr>
          <a:xfrm>
            <a:off x="100806" y="4911350"/>
            <a:ext cx="1562100" cy="382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Meister</a:t>
            </a:r>
            <a:endParaRPr kumimoji="1" lang="ja-JP" altLang="en-US" sz="18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5C3FA30-DD52-4646-0A30-9450E0558B5E}"/>
              </a:ext>
            </a:extLst>
          </p:cNvPr>
          <p:cNvCxnSpPr>
            <a:cxnSpLocks/>
          </p:cNvCxnSpPr>
          <p:nvPr/>
        </p:nvCxnSpPr>
        <p:spPr>
          <a:xfrm>
            <a:off x="1701800" y="4564866"/>
            <a:ext cx="10922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AD9F8A9-65CF-A63E-4116-5BE131691EDC}"/>
              </a:ext>
            </a:extLst>
          </p:cNvPr>
          <p:cNvCxnSpPr>
            <a:cxnSpLocks/>
          </p:cNvCxnSpPr>
          <p:nvPr/>
        </p:nvCxnSpPr>
        <p:spPr>
          <a:xfrm>
            <a:off x="1701800" y="5085566"/>
            <a:ext cx="10922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E3D24D-FA43-8D39-B1BA-67B3CF9D375A}"/>
              </a:ext>
            </a:extLst>
          </p:cNvPr>
          <p:cNvSpPr txBox="1"/>
          <p:nvPr/>
        </p:nvSpPr>
        <p:spPr>
          <a:xfrm>
            <a:off x="6705600" y="248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9D9076B-2979-24CD-8B8B-4F47074B4757}"/>
              </a:ext>
            </a:extLst>
          </p:cNvPr>
          <p:cNvSpPr txBox="1"/>
          <p:nvPr/>
        </p:nvSpPr>
        <p:spPr>
          <a:xfrm>
            <a:off x="1041401" y="6338986"/>
            <a:ext cx="5085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(*) </a:t>
            </a:r>
            <a:r>
              <a:rPr kumimoji="1" lang="en-US" altLang="ja-JP" sz="1400" dirty="0" err="1"/>
              <a:t>Farnsorth</a:t>
            </a:r>
            <a:r>
              <a:rPr lang="ja-JP" altLang="en-US" sz="1400" dirty="0"/>
              <a:t>以外の</a:t>
            </a:r>
            <a:r>
              <a:rPr kumimoji="1" lang="ja-JP" altLang="en-US" sz="1400" dirty="0"/>
              <a:t>マイクロサービスはステートレスに動作する</a:t>
            </a:r>
            <a:r>
              <a:rPr lang="ja-JP" altLang="en-US" sz="1400" dirty="0"/>
              <a:t>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398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6CFCE-AC56-6233-AA97-15B23AEC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kumimoji="1" lang="ja-JP" altLang="en-US" dirty="0"/>
              <a:t>マイクロサービス一覧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17DA0EC-31D3-C43F-7BED-73E43B16F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03122"/>
              </p:ext>
            </p:extLst>
          </p:nvPr>
        </p:nvGraphicFramePr>
        <p:xfrm>
          <a:off x="635000" y="1825625"/>
          <a:ext cx="10515599" cy="439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73938"/>
                    </a:ext>
                  </a:extLst>
                </a:gridCol>
                <a:gridCol w="1999961">
                  <a:extLst>
                    <a:ext uri="{9D8B030D-6E8A-4147-A177-3AD203B41FA5}">
                      <a16:colId xmlns:a16="http://schemas.microsoft.com/office/drawing/2014/main" val="2278524153"/>
                    </a:ext>
                  </a:extLst>
                </a:gridCol>
                <a:gridCol w="7702838">
                  <a:extLst>
                    <a:ext uri="{9D8B030D-6E8A-4147-A177-3AD203B41FA5}">
                      <a16:colId xmlns:a16="http://schemas.microsoft.com/office/drawing/2014/main" val="2272395055"/>
                    </a:ext>
                  </a:extLst>
                </a:gridCol>
              </a:tblGrid>
              <a:tr h="4047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マイクロサービス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役割・実施内容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58910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Farnsworth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400" dirty="0"/>
                        <a:t>マイクロ間サービスの連携に必要なデータを</a:t>
                      </a:r>
                      <a:r>
                        <a:rPr lang="en-US" altLang="ja-JP" sz="1400" dirty="0" err="1"/>
                        <a:t>Posgre</a:t>
                      </a:r>
                      <a:r>
                        <a:rPr lang="en-US" altLang="ja-JP" sz="1400" dirty="0"/>
                        <a:t> SQL</a:t>
                      </a:r>
                      <a:r>
                        <a:rPr lang="ja-JP" altLang="en-US" sz="1400" dirty="0"/>
                        <a:t>ベースで格納するマイクロサービス</a:t>
                      </a:r>
                      <a:endParaRPr lang="en-US" altLang="ja-JP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400" dirty="0"/>
                        <a:t>マイクロサービス間の通信は、</a:t>
                      </a:r>
                      <a:r>
                        <a:rPr lang="en-US" altLang="ja-JP" sz="1400" dirty="0"/>
                        <a:t>Farnsworth</a:t>
                      </a:r>
                      <a:r>
                        <a:rPr lang="ja-JP" altLang="en-US" sz="1400" dirty="0"/>
                        <a:t>を介してやり取りされる。</a:t>
                      </a:r>
                      <a:endParaRPr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461980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Ambassador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CGC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が用意したサーバと通信を行うマイクロサービス。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検査対象のバイナリを取得したり、エクスプロイト用入力を提出したりする。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32373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Meister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ジョブ管理用マイクロサービス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各ジョブに割り当てられた優先度と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CPU/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メモリ使用率に基づき、実行すべきジョブを決定。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70283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Scriba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エクスプロイトコードとパッチの組み合わせをいつ提出するか管理するマイクロサービス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このマイクロサービスの必要性は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章で述べられている（らしい）。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091114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Network Dude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IDS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のタップからの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トラフィックを受信し、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Farnsworth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を介して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に格納するマイクロサービス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トラフィックの解析は、別マイクロサービスで実施。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(UDP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トラフィックを解析する理由は不明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50549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Worker 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Angr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Driller, 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Patcherex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などのツールを実行するマイクロサービス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各ワーカ内には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QEMU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が組み込まれていた。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41516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F38B04-142B-CF20-4070-68C236959B0B}"/>
              </a:ext>
            </a:extLst>
          </p:cNvPr>
          <p:cNvSpPr txBox="1"/>
          <p:nvPr/>
        </p:nvSpPr>
        <p:spPr>
          <a:xfrm>
            <a:off x="1041401" y="6338986"/>
            <a:ext cx="901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Farnsorth</a:t>
            </a:r>
            <a:r>
              <a:rPr lang="ja-JP" altLang="en-US" sz="1400" dirty="0"/>
              <a:t>以外の</a:t>
            </a:r>
            <a:r>
              <a:rPr kumimoji="1" lang="ja-JP" altLang="en-US" sz="1400" dirty="0"/>
              <a:t>マイクロサービスはステートレスに動作するので、</a:t>
            </a:r>
            <a:r>
              <a:rPr lang="ja-JP" altLang="en-US" sz="1400" dirty="0"/>
              <a:t>ダウンした場合単純に立ち上げれば</a:t>
            </a:r>
            <a:r>
              <a:rPr lang="en-US" altLang="ja-JP" sz="1400" dirty="0"/>
              <a:t>OK</a:t>
            </a:r>
            <a:r>
              <a:rPr lang="ja-JP" altLang="en-US" sz="1400" dirty="0"/>
              <a:t>とのこと。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0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1038</Words>
  <Application>Microsoft Office PowerPoint</Application>
  <PresentationFormat>ワイド画面</PresentationFormat>
  <Paragraphs>170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-apple-system</vt:lpstr>
      <vt:lpstr>ＭＳ Ｐゴシック 本文</vt:lpstr>
      <vt:lpstr>Arial</vt:lpstr>
      <vt:lpstr>Office テーマ</vt:lpstr>
      <vt:lpstr>meister</vt:lpstr>
      <vt:lpstr>背景</vt:lpstr>
      <vt:lpstr>背景</vt:lpstr>
      <vt:lpstr>バグ発見ツール</vt:lpstr>
      <vt:lpstr>AFL</vt:lpstr>
      <vt:lpstr>PowerPoint プレゼンテーション</vt:lpstr>
      <vt:lpstr>Orchestration</vt:lpstr>
      <vt:lpstr>構成図</vt:lpstr>
      <vt:lpstr>マイクロサービス一覧</vt:lpstr>
      <vt:lpstr>工夫点</vt:lpstr>
      <vt:lpstr>工夫点1: DBの耐障害性を上げる</vt:lpstr>
      <vt:lpstr>工夫点2:通信ノードの自動切り替え</vt:lpstr>
      <vt:lpstr>Warz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hoge hoge</dc:creator>
  <cp:lastModifiedBy>hoge hoge</cp:lastModifiedBy>
  <cp:revision>7</cp:revision>
  <dcterms:created xsi:type="dcterms:W3CDTF">2023-11-03T16:05:52Z</dcterms:created>
  <dcterms:modified xsi:type="dcterms:W3CDTF">2023-11-04T16:11:56Z</dcterms:modified>
</cp:coreProperties>
</file>