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7" r:id="rId2"/>
    <p:sldId id="257" r:id="rId3"/>
    <p:sldId id="256" r:id="rId4"/>
    <p:sldId id="269" r:id="rId5"/>
    <p:sldId id="258" r:id="rId6"/>
    <p:sldId id="261" r:id="rId7"/>
    <p:sldId id="259" r:id="rId8"/>
    <p:sldId id="271" r:id="rId9"/>
    <p:sldId id="260" r:id="rId10"/>
    <p:sldId id="262" r:id="rId11"/>
    <p:sldId id="266" r:id="rId12"/>
    <p:sldId id="264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A"/>
    <a:srgbClr val="F0F0E8"/>
    <a:srgbClr val="E6E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7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6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01400" y="6469562"/>
            <a:ext cx="990600" cy="301353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0</a:t>
            </a:r>
            <a:r>
              <a:rPr lang="ko-KR" altLang="en-US" smtClean="0"/>
              <a:t>일차 수업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1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6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705162-2DCD-4805-8293-F7E7298B48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407B-A383-4FA3-A61B-3EB160A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</a:t>
            </a:r>
            <a:r>
              <a:rPr lang="ko-KR" altLang="en-US" smtClean="0"/>
              <a:t>일차 수업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156069"/>
            <a:ext cx="11798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smtClean="0">
                <a:solidFill>
                  <a:srgbClr val="A17D60"/>
                </a:solidFill>
              </a:rPr>
              <a:t>Deep Learning</a:t>
            </a:r>
            <a:endParaRPr lang="en-US" altLang="ko-KR" sz="5400" b="1" i="1" kern="0">
              <a:solidFill>
                <a:srgbClr val="A17D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err="1">
                <a:solidFill>
                  <a:prstClr val="white"/>
                </a:solidFill>
              </a:rPr>
              <a:t>K</a:t>
            </a:r>
            <a:r>
              <a:rPr lang="en-US" altLang="ko-KR" kern="0" err="1" smtClean="0">
                <a:solidFill>
                  <a:prstClr val="white"/>
                </a:solidFill>
              </a:rPr>
              <a:t>eras</a:t>
            </a:r>
            <a:endParaRPr lang="ko-KR" altLang="en-US" sz="5400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55295" y="1686491"/>
            <a:ext cx="9535614" cy="1906454"/>
          </a:xfrm>
          <a:prstGeom prst="rect">
            <a:avLst/>
          </a:prstGeom>
        </p:spPr>
        <p:txBody>
          <a:bodyPr/>
          <a:lstStyle/>
          <a:p>
            <a:r>
              <a:rPr lang="en-US" altLang="ko-KR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odel.fit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earlystopping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Model-Layer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수정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dropout, 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BatchNormalization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전처리 과정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scaler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3210" y="4808995"/>
            <a:ext cx="763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: </a:t>
            </a:r>
            <a:r>
              <a:rPr lang="en-US" altLang="ko-KR" err="1" smtClean="0"/>
              <a:t>MinMaxScaler</a:t>
            </a:r>
            <a:r>
              <a:rPr lang="en-US" altLang="ko-KR" smtClean="0"/>
              <a:t> (0~1)</a:t>
            </a:r>
          </a:p>
          <a:p>
            <a:r>
              <a:rPr lang="ko-KR" altLang="en-US" smtClean="0"/>
              <a:t>표준화 </a:t>
            </a:r>
            <a:r>
              <a:rPr lang="en-US" altLang="ko-KR" smtClean="0"/>
              <a:t>: </a:t>
            </a:r>
            <a:r>
              <a:rPr lang="en-US" altLang="ko-KR" err="1" smtClean="0"/>
              <a:t>StandardScaler</a:t>
            </a:r>
            <a:r>
              <a:rPr lang="en-US" altLang="ko-KR" smtClean="0"/>
              <a:t> (        )</a:t>
            </a:r>
          </a:p>
          <a:p>
            <a:r>
              <a:rPr lang="ko-KR" altLang="en-US" smtClean="0"/>
              <a:t>일반화 </a:t>
            </a:r>
            <a:r>
              <a:rPr lang="en-US" altLang="ko-KR" smtClean="0"/>
              <a:t>: Normalization (</a:t>
            </a:r>
            <a:r>
              <a:rPr lang="ko-KR" altLang="en-US" smtClean="0"/>
              <a:t>가중치의 일반화</a:t>
            </a:r>
            <a:r>
              <a:rPr lang="en-US" altLang="ko-KR" smtClean="0"/>
              <a:t>(</a:t>
            </a:r>
            <a:r>
              <a:rPr lang="ko-KR" altLang="en-US" smtClean="0"/>
              <a:t>가중치를 가운데로 </a:t>
            </a:r>
            <a:r>
              <a:rPr lang="ko-KR" altLang="en-US" err="1" smtClean="0"/>
              <a:t>모아줌</a:t>
            </a:r>
            <a:r>
              <a:rPr lang="en-US" altLang="ko-KR" smtClean="0"/>
              <a:t>))</a:t>
            </a:r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327280" y="5200321"/>
            <a:ext cx="606669" cy="140677"/>
          </a:xfrm>
          <a:custGeom>
            <a:avLst/>
            <a:gdLst>
              <a:gd name="connsiteX0" fmla="*/ 0 w 606669"/>
              <a:gd name="connsiteY0" fmla="*/ 140677 h 140677"/>
              <a:gd name="connsiteX1" fmla="*/ 149469 w 606669"/>
              <a:gd name="connsiteY1" fmla="*/ 131884 h 140677"/>
              <a:gd name="connsiteX2" fmla="*/ 158261 w 606669"/>
              <a:gd name="connsiteY2" fmla="*/ 96715 h 140677"/>
              <a:gd name="connsiteX3" fmla="*/ 175846 w 606669"/>
              <a:gd name="connsiteY3" fmla="*/ 17584 h 140677"/>
              <a:gd name="connsiteX4" fmla="*/ 202223 w 606669"/>
              <a:gd name="connsiteY4" fmla="*/ 0 h 140677"/>
              <a:gd name="connsiteX5" fmla="*/ 342900 w 606669"/>
              <a:gd name="connsiteY5" fmla="*/ 26377 h 140677"/>
              <a:gd name="connsiteX6" fmla="*/ 386861 w 606669"/>
              <a:gd name="connsiteY6" fmla="*/ 79131 h 140677"/>
              <a:gd name="connsiteX7" fmla="*/ 404446 w 606669"/>
              <a:gd name="connsiteY7" fmla="*/ 131884 h 140677"/>
              <a:gd name="connsiteX8" fmla="*/ 536331 w 606669"/>
              <a:gd name="connsiteY8" fmla="*/ 123092 h 140677"/>
              <a:gd name="connsiteX9" fmla="*/ 606669 w 606669"/>
              <a:gd name="connsiteY9" fmla="*/ 11430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669" h="140677">
                <a:moveTo>
                  <a:pt x="0" y="140677"/>
                </a:moveTo>
                <a:cubicBezTo>
                  <a:pt x="49823" y="137746"/>
                  <a:pt x="101381" y="145242"/>
                  <a:pt x="149469" y="131884"/>
                </a:cubicBezTo>
                <a:cubicBezTo>
                  <a:pt x="161112" y="128650"/>
                  <a:pt x="155891" y="108564"/>
                  <a:pt x="158261" y="96715"/>
                </a:cubicBezTo>
                <a:cubicBezTo>
                  <a:pt x="158374" y="96149"/>
                  <a:pt x="166721" y="28990"/>
                  <a:pt x="175846" y="17584"/>
                </a:cubicBezTo>
                <a:cubicBezTo>
                  <a:pt x="182447" y="9333"/>
                  <a:pt x="193431" y="5861"/>
                  <a:pt x="202223" y="0"/>
                </a:cubicBezTo>
                <a:cubicBezTo>
                  <a:pt x="280711" y="6037"/>
                  <a:pt x="297545" y="-11419"/>
                  <a:pt x="342900" y="26377"/>
                </a:cubicBezTo>
                <a:cubicBezTo>
                  <a:pt x="357517" y="38558"/>
                  <a:pt x="378724" y="60822"/>
                  <a:pt x="386861" y="79131"/>
                </a:cubicBezTo>
                <a:cubicBezTo>
                  <a:pt x="394389" y="96069"/>
                  <a:pt x="404446" y="131884"/>
                  <a:pt x="404446" y="131884"/>
                </a:cubicBezTo>
                <a:cubicBezTo>
                  <a:pt x="448408" y="128953"/>
                  <a:pt x="492437" y="126909"/>
                  <a:pt x="536331" y="123092"/>
                </a:cubicBezTo>
                <a:cubicBezTo>
                  <a:pt x="559871" y="121045"/>
                  <a:pt x="606669" y="114300"/>
                  <a:pt x="606669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34974"/>
              </p:ext>
            </p:extLst>
          </p:nvPr>
        </p:nvGraphicFramePr>
        <p:xfrm>
          <a:off x="855295" y="4759097"/>
          <a:ext cx="887045" cy="99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45">
                  <a:extLst>
                    <a:ext uri="{9D8B030D-6E8A-4147-A177-3AD203B41FA5}">
                      <a16:colId xmlns:a16="http://schemas.microsoft.com/office/drawing/2014/main" val="353390332"/>
                    </a:ext>
                  </a:extLst>
                </a:gridCol>
              </a:tblGrid>
              <a:tr h="631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8164"/>
                  </a:ext>
                </a:extLst>
              </a:tr>
              <a:tr h="31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layer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9041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26677" y="96140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과적합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해결방법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-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8872" y="976749"/>
            <a:ext cx="11012843" cy="675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Model-layer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4999" y="1948080"/>
            <a:ext cx="5450295" cy="2152548"/>
            <a:chOff x="493305" y="2753560"/>
            <a:chExt cx="5450295" cy="21525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05" y="3260588"/>
              <a:ext cx="5450295" cy="1645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3305" y="2753560"/>
              <a:ext cx="17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 </a:t>
              </a:r>
              <a:r>
                <a:rPr lang="en-US" altLang="ko-KR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Dropout</a:t>
              </a:r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98232" y="1948079"/>
            <a:ext cx="4699689" cy="2624903"/>
            <a:chOff x="6365630" y="2775932"/>
            <a:chExt cx="4699689" cy="2270114"/>
          </a:xfrm>
        </p:grpSpPr>
        <p:sp>
          <p:nvSpPr>
            <p:cNvPr id="11" name="TextBox 10"/>
            <p:cNvSpPr txBox="1"/>
            <p:nvPr/>
          </p:nvSpPr>
          <p:spPr>
            <a:xfrm>
              <a:off x="6365630" y="2775932"/>
              <a:ext cx="4699689" cy="31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 </a:t>
              </a:r>
              <a:r>
                <a:rPr lang="en-US" altLang="ko-KR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BatchNormalization</a:t>
              </a:r>
              <a:r>
                <a:rPr lang="ko-KR" altLang="en-US" smtClean="0"/>
                <a:t> </a:t>
              </a:r>
              <a:endParaRPr lang="en-US" altLang="ko-KR" smtClean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0224" y="3224708"/>
              <a:ext cx="4610500" cy="1821338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92523" y="96140"/>
            <a:ext cx="9841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과적합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해결방법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- Dropout, </a:t>
            </a:r>
            <a:r>
              <a:rPr lang="en-US" altLang="ko-KR" sz="320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BatchNormalization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998" y="4142151"/>
            <a:ext cx="5450295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Dropout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구성 단계에서 해당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노드 중 일부를 사용하지 않게 조절할 수 있다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  <a:p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model.add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(Dense(1000))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node 1000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개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model.add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(Dense[1000]]</a:t>
            </a:r>
          </a:p>
          <a:p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model.add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(Dropout(0.2))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node 800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개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0.2 : 20%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를 사용하지 않겠다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.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589" y="1021366"/>
            <a:ext cx="5857202" cy="462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42827" y="4754962"/>
            <a:ext cx="461050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가중치의 일반화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가중치를 한 곳으로 모아준다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.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1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95881" y="96140"/>
            <a:ext cx="2834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Tensor 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Board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3094" y="1475695"/>
            <a:ext cx="5720386" cy="4546413"/>
            <a:chOff x="6028268" y="2149950"/>
            <a:chExt cx="5720386" cy="4365150"/>
          </a:xfrm>
        </p:grpSpPr>
        <p:grpSp>
          <p:nvGrpSpPr>
            <p:cNvPr id="11" name="그룹 10"/>
            <p:cNvGrpSpPr/>
            <p:nvPr/>
          </p:nvGrpSpPr>
          <p:grpSpPr>
            <a:xfrm>
              <a:off x="6028269" y="2818384"/>
              <a:ext cx="5720385" cy="3696716"/>
              <a:chOff x="436085" y="1889400"/>
              <a:chExt cx="7064352" cy="456523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085" y="3703799"/>
                <a:ext cx="5414120" cy="275083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085" y="1889400"/>
                <a:ext cx="7064352" cy="1531753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028268" y="2149950"/>
              <a:ext cx="4046905" cy="3546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Tensor Board </a:t>
              </a:r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사이트 경로 </a:t>
              </a:r>
              <a:r>
                <a:rPr lang="en-US" altLang="ko-KR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cmd </a:t>
              </a:r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창</a:t>
              </a:r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5" y="1699535"/>
            <a:ext cx="4111916" cy="26415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8744" y="1210480"/>
            <a:ext cx="296178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Tensor Board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사용법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44" y="4460814"/>
            <a:ext cx="2194750" cy="10592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8926" y="4460814"/>
            <a:ext cx="2961784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폴더를 만들고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코드를 실행시키면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하위폴더가 생김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cmd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창에서 경로확인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52" y="2290618"/>
            <a:ext cx="3532892" cy="8589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66488" y="3232379"/>
            <a:ext cx="766604" cy="1388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8078" y="4146080"/>
            <a:ext cx="553050" cy="139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69941" y="3250851"/>
            <a:ext cx="1441549" cy="1388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65817" y="96140"/>
            <a:ext cx="5894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SAVE, LOAD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744" y="1210480"/>
            <a:ext cx="148242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Save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사용법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4" y="2851177"/>
            <a:ext cx="4336156" cy="204233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" y="1704910"/>
            <a:ext cx="2263336" cy="10211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99732" y="1704910"/>
            <a:ext cx="262361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저장할 공간인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save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폴더를 만들어준다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743" y="5182401"/>
            <a:ext cx="46135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model.save(‘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저장할 경로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저장할 이름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503" y="1704910"/>
            <a:ext cx="4846740" cy="196613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27503" y="3891557"/>
            <a:ext cx="5941224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from keras.model import load_model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= load_model(“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저장한경로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저장한 이름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”)</a:t>
            </a: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#Load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model(layer)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가능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dense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이름과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추가한 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dense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이름이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겹치지 않게 주의해야 한다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7503" y="1210480"/>
            <a:ext cx="148242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사용법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15" y="4424218"/>
            <a:ext cx="2821694" cy="2401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36000" y="1890540"/>
            <a:ext cx="831273" cy="215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15200" y="2618402"/>
            <a:ext cx="1662545" cy="3649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EDECEA"/>
            </a:gs>
            <a:gs pos="88000">
              <a:srgbClr val="A2B9C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1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962272" y="1683722"/>
            <a:ext cx="6779605" cy="4300996"/>
            <a:chOff x="1115889" y="1683722"/>
            <a:chExt cx="6779605" cy="4300996"/>
          </a:xfrm>
        </p:grpSpPr>
        <p:sp>
          <p:nvSpPr>
            <p:cNvPr id="39" name="TextBox 38"/>
            <p:cNvSpPr txBox="1"/>
            <p:nvPr/>
          </p:nvSpPr>
          <p:spPr>
            <a:xfrm>
              <a:off x="3641481" y="1715907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 </a:t>
              </a:r>
              <a:r>
                <a:rPr lang="en-US" altLang="ko-KR" err="1" smtClean="0">
                  <a:sym typeface="Wingdings" panose="05000000000000000000" pitchFamily="2" charset="2"/>
                </a:rPr>
                <a:t>input_dim</a:t>
              </a:r>
              <a:r>
                <a:rPr lang="en-US" altLang="ko-KR" smtClean="0">
                  <a:sym typeface="Wingdings" panose="05000000000000000000" pitchFamily="2" charset="2"/>
                </a:rPr>
                <a:t> = 1</a:t>
              </a:r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56992" y="4161659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 </a:t>
              </a:r>
              <a:r>
                <a:rPr lang="en-US" altLang="ko-KR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smtClean="0">
                  <a:sym typeface="Wingdings" panose="05000000000000000000" pitchFamily="2" charset="2"/>
                </a:rPr>
                <a:t>(Dense(3))</a:t>
              </a: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8727" y="5338387"/>
              <a:ext cx="269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 </a:t>
              </a:r>
              <a:r>
                <a:rPr lang="en-US" altLang="ko-KR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smtClean="0">
                  <a:sym typeface="Wingdings" panose="05000000000000000000" pitchFamily="2" charset="2"/>
                </a:rPr>
                <a:t>(Dense(1))</a:t>
              </a:r>
            </a:p>
            <a:p>
              <a:r>
                <a:rPr lang="en-US" altLang="ko-KR" smtClean="0">
                  <a:sym typeface="Wingdings" panose="05000000000000000000" pitchFamily="2" charset="2"/>
                </a:rPr>
                <a:t> output</a:t>
              </a: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5048" y="2869656"/>
              <a:ext cx="269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 </a:t>
              </a:r>
              <a:r>
                <a:rPr lang="en-US" altLang="ko-KR" err="1" smtClean="0">
                  <a:sym typeface="Wingdings" panose="05000000000000000000" pitchFamily="2" charset="2"/>
                </a:rPr>
                <a:t>model.add</a:t>
              </a:r>
              <a:r>
                <a:rPr lang="en-US" altLang="ko-KR" smtClean="0">
                  <a:sym typeface="Wingdings" panose="05000000000000000000" pitchFamily="2" charset="2"/>
                </a:rPr>
                <a:t>(Dense(5))</a:t>
              </a: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889" y="1683722"/>
              <a:ext cx="3787288" cy="4126654"/>
              <a:chOff x="1115889" y="1683722"/>
              <a:chExt cx="3787288" cy="412665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122484" y="1683722"/>
                <a:ext cx="3780693" cy="4041532"/>
                <a:chOff x="1034561" y="1459518"/>
                <a:chExt cx="3780693" cy="404153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2668465" y="1459518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034561" y="261130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1856642" y="2614239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2678723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3500804" y="2614243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4322885" y="2614241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682261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2706565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730869" y="3897917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722683" y="5052642"/>
                  <a:ext cx="492369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/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1280746" y="1907926"/>
                  <a:ext cx="1633904" cy="70338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>
                  <a:stCxn id="6" idx="4"/>
                  <a:endCxn id="8" idx="0"/>
                </p:cNvCxnSpPr>
                <p:nvPr/>
              </p:nvCxnSpPr>
              <p:spPr>
                <a:xfrm flipH="1">
                  <a:off x="2102827" y="1907926"/>
                  <a:ext cx="811823" cy="7063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914650" y="1907926"/>
                  <a:ext cx="1025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6" idx="4"/>
                  <a:endCxn id="10" idx="0"/>
                </p:cNvCxnSpPr>
                <p:nvPr/>
              </p:nvCxnSpPr>
              <p:spPr>
                <a:xfrm>
                  <a:off x="2914650" y="1907926"/>
                  <a:ext cx="832339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6" idx="4"/>
                  <a:endCxn id="11" idx="0"/>
                </p:cNvCxnSpPr>
                <p:nvPr/>
              </p:nvCxnSpPr>
              <p:spPr>
                <a:xfrm>
                  <a:off x="2914650" y="1907926"/>
                  <a:ext cx="1654420" cy="70631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2" idx="0"/>
                  <a:endCxn id="11" idx="4"/>
                </p:cNvCxnSpPr>
                <p:nvPr/>
              </p:nvCxnSpPr>
              <p:spPr>
                <a:xfrm flipV="1">
                  <a:off x="1928446" y="3062649"/>
                  <a:ext cx="2640624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>
                  <a:stCxn id="13" idx="0"/>
                  <a:endCxn id="11" idx="4"/>
                </p:cNvCxnSpPr>
                <p:nvPr/>
              </p:nvCxnSpPr>
              <p:spPr>
                <a:xfrm flipV="1">
                  <a:off x="2952750" y="3062649"/>
                  <a:ext cx="1616320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>
                  <a:stCxn id="11" idx="4"/>
                  <a:endCxn id="14" idx="0"/>
                </p:cNvCxnSpPr>
                <p:nvPr/>
              </p:nvCxnSpPr>
              <p:spPr>
                <a:xfrm flipH="1">
                  <a:off x="3977054" y="3062649"/>
                  <a:ext cx="592016" cy="8352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>
                  <a:stCxn id="10" idx="4"/>
                  <a:endCxn id="14" idx="0"/>
                </p:cNvCxnSpPr>
                <p:nvPr/>
              </p:nvCxnSpPr>
              <p:spPr>
                <a:xfrm>
                  <a:off x="3746989" y="3062651"/>
                  <a:ext cx="230065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>
                  <a:stCxn id="10" idx="4"/>
                  <a:endCxn id="13" idx="0"/>
                </p:cNvCxnSpPr>
                <p:nvPr/>
              </p:nvCxnSpPr>
              <p:spPr>
                <a:xfrm flipH="1">
                  <a:off x="2952750" y="3062651"/>
                  <a:ext cx="794239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>
                  <a:stCxn id="10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1818543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>
                  <a:stCxn id="13" idx="4"/>
                  <a:endCxn id="15" idx="0"/>
                </p:cNvCxnSpPr>
                <p:nvPr/>
              </p:nvCxnSpPr>
              <p:spPr>
                <a:xfrm>
                  <a:off x="2952750" y="4346325"/>
                  <a:ext cx="16118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>
                  <a:stCxn id="14" idx="4"/>
                  <a:endCxn id="15" idx="0"/>
                </p:cNvCxnSpPr>
                <p:nvPr/>
              </p:nvCxnSpPr>
              <p:spPr>
                <a:xfrm flipH="1">
                  <a:off x="2968868" y="4346325"/>
                  <a:ext cx="1008186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>
                  <a:stCxn id="12" idx="4"/>
                  <a:endCxn id="15" idx="0"/>
                </p:cNvCxnSpPr>
                <p:nvPr/>
              </p:nvCxnSpPr>
              <p:spPr>
                <a:xfrm>
                  <a:off x="1928446" y="4346325"/>
                  <a:ext cx="1040422" cy="7063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>
                  <a:stCxn id="9" idx="4"/>
                  <a:endCxn id="14" idx="0"/>
                </p:cNvCxnSpPr>
                <p:nvPr/>
              </p:nvCxnSpPr>
              <p:spPr>
                <a:xfrm>
                  <a:off x="2924908" y="3062651"/>
                  <a:ext cx="1052146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stCxn id="9" idx="4"/>
                  <a:endCxn id="13" idx="0"/>
                </p:cNvCxnSpPr>
                <p:nvPr/>
              </p:nvCxnSpPr>
              <p:spPr>
                <a:xfrm>
                  <a:off x="2924908" y="3062651"/>
                  <a:ext cx="2784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>
                  <a:stCxn id="9" idx="4"/>
                  <a:endCxn id="12" idx="0"/>
                </p:cNvCxnSpPr>
                <p:nvPr/>
              </p:nvCxnSpPr>
              <p:spPr>
                <a:xfrm flipH="1">
                  <a:off x="1928446" y="3062651"/>
                  <a:ext cx="996462" cy="835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>
                  <a:stCxn id="8" idx="4"/>
                  <a:endCxn id="12" idx="0"/>
                </p:cNvCxnSpPr>
                <p:nvPr/>
              </p:nvCxnSpPr>
              <p:spPr>
                <a:xfrm flipH="1">
                  <a:off x="1928446" y="3062647"/>
                  <a:ext cx="174381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>
                  <a:stCxn id="8" idx="4"/>
                  <a:endCxn id="13" idx="0"/>
                </p:cNvCxnSpPr>
                <p:nvPr/>
              </p:nvCxnSpPr>
              <p:spPr>
                <a:xfrm>
                  <a:off x="2102827" y="3062647"/>
                  <a:ext cx="849923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>
                  <a:stCxn id="8" idx="4"/>
                  <a:endCxn id="14" idx="0"/>
                </p:cNvCxnSpPr>
                <p:nvPr/>
              </p:nvCxnSpPr>
              <p:spPr>
                <a:xfrm>
                  <a:off x="2102827" y="3062647"/>
                  <a:ext cx="1874227" cy="8352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7" idx="4"/>
                  <a:endCxn id="12" idx="0"/>
                </p:cNvCxnSpPr>
                <p:nvPr/>
              </p:nvCxnSpPr>
              <p:spPr>
                <a:xfrm>
                  <a:off x="1280746" y="3059717"/>
                  <a:ext cx="647700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>
                  <a:stCxn id="7" idx="4"/>
                  <a:endCxn id="13" idx="0"/>
                </p:cNvCxnSpPr>
                <p:nvPr/>
              </p:nvCxnSpPr>
              <p:spPr>
                <a:xfrm>
                  <a:off x="1280746" y="3059717"/>
                  <a:ext cx="1672004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>
                  <a:stCxn id="7" idx="4"/>
                  <a:endCxn id="14" idx="0"/>
                </p:cNvCxnSpPr>
                <p:nvPr/>
              </p:nvCxnSpPr>
              <p:spPr>
                <a:xfrm>
                  <a:off x="1280746" y="3059717"/>
                  <a:ext cx="2696308" cy="838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732940" y="173647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node</a:t>
                </a:r>
              </a:p>
              <a:p>
                <a:endParaRPr lang="ko-KR" altLang="en-US" sz="12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15889" y="2901519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node</a:t>
                </a:r>
              </a:p>
              <a:p>
                <a:endParaRPr lang="ko-KR" altLang="en-US" sz="12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1865" y="4188125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node</a:t>
                </a:r>
              </a:p>
              <a:p>
                <a:endParaRPr lang="ko-KR" altLang="en-US" sz="12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06944" y="5348711"/>
                <a:ext cx="54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node</a:t>
                </a:r>
              </a:p>
              <a:p>
                <a:endParaRPr lang="ko-KR" altLang="en-US" sz="1200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1485895" y="1749637"/>
            <a:ext cx="2069125" cy="3971191"/>
            <a:chOff x="254976" y="1749637"/>
            <a:chExt cx="2069125" cy="3971191"/>
          </a:xfrm>
        </p:grpSpPr>
        <p:sp>
          <p:nvSpPr>
            <p:cNvPr id="3" name="TextBox 2"/>
            <p:cNvSpPr txBox="1"/>
            <p:nvPr/>
          </p:nvSpPr>
          <p:spPr>
            <a:xfrm>
              <a:off x="254976" y="174963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Layer1</a:t>
              </a: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746" y="2870657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Layer2</a:t>
              </a: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285" y="4183643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Layer3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516" y="5351496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Layer4</a:t>
              </a:r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461236" y="84618"/>
            <a:ext cx="5243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 신경망 기본 모델 구성</a:t>
            </a:r>
          </a:p>
          <a:p>
            <a:endParaRPr lang="ko-KR" altLang="en-US" sz="320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964" y="1279901"/>
            <a:ext cx="3817628" cy="39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93527" y="145072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82002" y="2576139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50067" y="3818785"/>
            <a:ext cx="914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6406" y="2611309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param</a:t>
            </a:r>
            <a:r>
              <a:rPr lang="en-US" altLang="ko-KR" smtClean="0"/>
              <a:t> = (5(w)+1(b))*output(3) </a:t>
            </a:r>
            <a:r>
              <a:rPr lang="en-US" altLang="ko-KR" smtClean="0">
                <a:sym typeface="Wingdings" panose="05000000000000000000" pitchFamily="2" charset="2"/>
              </a:rPr>
              <a:t> 18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784012" y="3893492"/>
            <a:ext cx="390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/>
              <a:t>param</a:t>
            </a:r>
            <a:r>
              <a:rPr lang="en-US" altLang="ko-KR"/>
              <a:t> = </a:t>
            </a:r>
            <a:r>
              <a:rPr lang="en-US" altLang="ko-KR" smtClean="0"/>
              <a:t>(3(w</a:t>
            </a:r>
            <a:r>
              <a:rPr lang="en-US" altLang="ko-KR"/>
              <a:t>)+1(b))*</a:t>
            </a:r>
            <a:r>
              <a:rPr lang="en-US" altLang="ko-KR" smtClean="0"/>
              <a:t>output(1) </a:t>
            </a:r>
            <a:r>
              <a:rPr lang="en-US" altLang="ko-KR" smtClean="0">
                <a:sym typeface="Wingdings" panose="05000000000000000000" pitchFamily="2" charset="2"/>
              </a:rPr>
              <a:t> 4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20496" y="1500496"/>
            <a:ext cx="403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/>
              <a:t>param</a:t>
            </a:r>
            <a:r>
              <a:rPr lang="en-US" altLang="ko-KR"/>
              <a:t> = </a:t>
            </a:r>
            <a:r>
              <a:rPr lang="en-US" altLang="ko-KR" smtClean="0"/>
              <a:t>(1(w</a:t>
            </a:r>
            <a:r>
              <a:rPr lang="en-US" altLang="ko-KR"/>
              <a:t>)+1(b))*</a:t>
            </a:r>
            <a:r>
              <a:rPr lang="en-US" altLang="ko-KR" smtClean="0"/>
              <a:t>output(5) </a:t>
            </a:r>
            <a:r>
              <a:rPr lang="en-US" altLang="ko-KR" smtClean="0">
                <a:sym typeface="Wingdings" panose="05000000000000000000" pitchFamily="2" charset="2"/>
              </a:rPr>
              <a:t> 10</a:t>
            </a:r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948835" y="1500496"/>
            <a:ext cx="3787288" cy="4126654"/>
            <a:chOff x="1115889" y="1683722"/>
            <a:chExt cx="3787288" cy="4126654"/>
          </a:xfrm>
        </p:grpSpPr>
        <p:grpSp>
          <p:nvGrpSpPr>
            <p:cNvPr id="45" name="그룹 44"/>
            <p:cNvGrpSpPr/>
            <p:nvPr/>
          </p:nvGrpSpPr>
          <p:grpSpPr>
            <a:xfrm>
              <a:off x="1122484" y="1683722"/>
              <a:ext cx="3780693" cy="4041532"/>
              <a:chOff x="1034561" y="1459518"/>
              <a:chExt cx="3780693" cy="40415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668465" y="1459518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034561" y="261130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856642" y="2614239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678723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500804" y="2614243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4322885" y="2614241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682261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706565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730869" y="3897917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722683" y="5052642"/>
                <a:ext cx="492369" cy="4484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53" idx="4"/>
                <a:endCxn id="54" idx="0"/>
              </p:cNvCxnSpPr>
              <p:nvPr/>
            </p:nvCxnSpPr>
            <p:spPr>
              <a:xfrm flipH="1">
                <a:off x="1280746" y="1907926"/>
                <a:ext cx="1633904" cy="7033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53" idx="4"/>
                <a:endCxn id="56" idx="0"/>
              </p:cNvCxnSpPr>
              <p:nvPr/>
            </p:nvCxnSpPr>
            <p:spPr>
              <a:xfrm flipH="1">
                <a:off x="2102827" y="1907926"/>
                <a:ext cx="811823" cy="7063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stCxn id="53" idx="4"/>
                <a:endCxn id="57" idx="0"/>
              </p:cNvCxnSpPr>
              <p:nvPr/>
            </p:nvCxnSpPr>
            <p:spPr>
              <a:xfrm>
                <a:off x="2914650" y="1907926"/>
                <a:ext cx="1025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53" idx="4"/>
                <a:endCxn id="59" idx="0"/>
              </p:cNvCxnSpPr>
              <p:nvPr/>
            </p:nvCxnSpPr>
            <p:spPr>
              <a:xfrm>
                <a:off x="2914650" y="1907926"/>
                <a:ext cx="832339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53" idx="4"/>
                <a:endCxn id="60" idx="0"/>
              </p:cNvCxnSpPr>
              <p:nvPr/>
            </p:nvCxnSpPr>
            <p:spPr>
              <a:xfrm>
                <a:off x="2914650" y="1907926"/>
                <a:ext cx="1654420" cy="7063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stCxn id="62" idx="0"/>
                <a:endCxn id="60" idx="4"/>
              </p:cNvCxnSpPr>
              <p:nvPr/>
            </p:nvCxnSpPr>
            <p:spPr>
              <a:xfrm flipV="1">
                <a:off x="1928446" y="3062649"/>
                <a:ext cx="2640624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63" idx="0"/>
                <a:endCxn id="60" idx="4"/>
              </p:cNvCxnSpPr>
              <p:nvPr/>
            </p:nvCxnSpPr>
            <p:spPr>
              <a:xfrm flipV="1">
                <a:off x="2952750" y="3062649"/>
                <a:ext cx="1616320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60" idx="4"/>
                <a:endCxn id="65" idx="0"/>
              </p:cNvCxnSpPr>
              <p:nvPr/>
            </p:nvCxnSpPr>
            <p:spPr>
              <a:xfrm flipH="1">
                <a:off x="3977054" y="3062649"/>
                <a:ext cx="592016" cy="8352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59" idx="4"/>
                <a:endCxn id="65" idx="0"/>
              </p:cNvCxnSpPr>
              <p:nvPr/>
            </p:nvCxnSpPr>
            <p:spPr>
              <a:xfrm>
                <a:off x="3746989" y="3062651"/>
                <a:ext cx="230065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59" idx="4"/>
                <a:endCxn id="63" idx="0"/>
              </p:cNvCxnSpPr>
              <p:nvPr/>
            </p:nvCxnSpPr>
            <p:spPr>
              <a:xfrm flipH="1">
                <a:off x="2952750" y="3062651"/>
                <a:ext cx="794239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59" idx="4"/>
                <a:endCxn id="62" idx="0"/>
              </p:cNvCxnSpPr>
              <p:nvPr/>
            </p:nvCxnSpPr>
            <p:spPr>
              <a:xfrm flipH="1">
                <a:off x="1928446" y="3062651"/>
                <a:ext cx="1818543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3" idx="4"/>
                <a:endCxn id="66" idx="0"/>
              </p:cNvCxnSpPr>
              <p:nvPr/>
            </p:nvCxnSpPr>
            <p:spPr>
              <a:xfrm>
                <a:off x="2952750" y="4346325"/>
                <a:ext cx="16118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65" idx="4"/>
                <a:endCxn id="66" idx="0"/>
              </p:cNvCxnSpPr>
              <p:nvPr/>
            </p:nvCxnSpPr>
            <p:spPr>
              <a:xfrm flipH="1">
                <a:off x="2968868" y="4346325"/>
                <a:ext cx="1008186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62" idx="4"/>
                <a:endCxn id="66" idx="0"/>
              </p:cNvCxnSpPr>
              <p:nvPr/>
            </p:nvCxnSpPr>
            <p:spPr>
              <a:xfrm>
                <a:off x="1928446" y="4346325"/>
                <a:ext cx="1040422" cy="7063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57" idx="4"/>
                <a:endCxn id="65" idx="0"/>
              </p:cNvCxnSpPr>
              <p:nvPr/>
            </p:nvCxnSpPr>
            <p:spPr>
              <a:xfrm>
                <a:off x="2924908" y="3062651"/>
                <a:ext cx="1052146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57" idx="4"/>
                <a:endCxn id="63" idx="0"/>
              </p:cNvCxnSpPr>
              <p:nvPr/>
            </p:nvCxnSpPr>
            <p:spPr>
              <a:xfrm>
                <a:off x="2924908" y="3062651"/>
                <a:ext cx="2784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57" idx="4"/>
                <a:endCxn id="62" idx="0"/>
              </p:cNvCxnSpPr>
              <p:nvPr/>
            </p:nvCxnSpPr>
            <p:spPr>
              <a:xfrm flipH="1">
                <a:off x="1928446" y="3062651"/>
                <a:ext cx="996462" cy="8352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56" idx="4"/>
                <a:endCxn id="62" idx="0"/>
              </p:cNvCxnSpPr>
              <p:nvPr/>
            </p:nvCxnSpPr>
            <p:spPr>
              <a:xfrm flipH="1">
                <a:off x="1928446" y="3062647"/>
                <a:ext cx="174381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56" idx="4"/>
                <a:endCxn id="63" idx="0"/>
              </p:cNvCxnSpPr>
              <p:nvPr/>
            </p:nvCxnSpPr>
            <p:spPr>
              <a:xfrm>
                <a:off x="2102827" y="3062647"/>
                <a:ext cx="849923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56" idx="4"/>
                <a:endCxn id="65" idx="0"/>
              </p:cNvCxnSpPr>
              <p:nvPr/>
            </p:nvCxnSpPr>
            <p:spPr>
              <a:xfrm>
                <a:off x="2102827" y="3062647"/>
                <a:ext cx="1874227" cy="8352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54" idx="4"/>
                <a:endCxn id="62" idx="0"/>
              </p:cNvCxnSpPr>
              <p:nvPr/>
            </p:nvCxnSpPr>
            <p:spPr>
              <a:xfrm>
                <a:off x="1280746" y="3059717"/>
                <a:ext cx="647700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54" idx="4"/>
                <a:endCxn id="63" idx="0"/>
              </p:cNvCxnSpPr>
              <p:nvPr/>
            </p:nvCxnSpPr>
            <p:spPr>
              <a:xfrm>
                <a:off x="1280746" y="3059717"/>
                <a:ext cx="1672004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54" idx="4"/>
                <a:endCxn id="65" idx="0"/>
              </p:cNvCxnSpPr>
              <p:nvPr/>
            </p:nvCxnSpPr>
            <p:spPr>
              <a:xfrm>
                <a:off x="1280746" y="3059717"/>
                <a:ext cx="2696308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732940" y="175405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node</a:t>
              </a:r>
            </a:p>
            <a:p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5889" y="2901519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node</a:t>
              </a:r>
            </a:p>
            <a:p>
              <a:endParaRPr lang="ko-KR" altLang="en-US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1865" y="4188125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node</a:t>
              </a:r>
            </a:p>
            <a:p>
              <a:endParaRPr lang="ko-KR" altLang="en-US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6944" y="5348711"/>
              <a:ext cx="542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node</a:t>
              </a:r>
            </a:p>
            <a:p>
              <a:endParaRPr lang="ko-KR" altLang="en-US" sz="12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6467" y="15312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09859" y="2650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428099" y="3893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2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798883" y="70120"/>
            <a:ext cx="66046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 신경망 </a:t>
            </a:r>
            <a:r>
              <a:rPr lang="en-US" altLang="ko-KR" sz="320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Param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개수 구하는 법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713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7" y="1125104"/>
            <a:ext cx="4552606" cy="547791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5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99590" y="101714"/>
            <a:ext cx="521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-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039642" y="1446846"/>
            <a:ext cx="4563881" cy="4658587"/>
            <a:chOff x="6088967" y="1866150"/>
            <a:chExt cx="2852663" cy="2996361"/>
          </a:xfrm>
        </p:grpSpPr>
        <p:grpSp>
          <p:nvGrpSpPr>
            <p:cNvPr id="40" name="그룹 39"/>
            <p:cNvGrpSpPr/>
            <p:nvPr/>
          </p:nvGrpSpPr>
          <p:grpSpPr>
            <a:xfrm>
              <a:off x="6088967" y="1866150"/>
              <a:ext cx="2852663" cy="2996361"/>
              <a:chOff x="7136854" y="757890"/>
              <a:chExt cx="4106311" cy="419665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7136854" y="757890"/>
                <a:ext cx="1674205" cy="879231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Model 1</a:t>
                </a:r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9568960" y="757890"/>
                <a:ext cx="1674205" cy="879231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Model 2</a:t>
                </a:r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8396650" y="2662645"/>
                <a:ext cx="1674205" cy="879231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/>
                  <a:t>Concatenate</a:t>
                </a:r>
                <a:endParaRPr lang="ko-KR" altLang="en-US" sz="120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7218483" y="4075318"/>
                <a:ext cx="1674205" cy="879231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mtClean="0"/>
                  <a:t>Output 1</a:t>
                </a:r>
                <a:endParaRPr lang="ko-KR" altLang="en-US" sz="160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9568960" y="4075318"/>
                <a:ext cx="1674205" cy="879231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mtClean="0"/>
                  <a:t>Output 2</a:t>
                </a:r>
                <a:endParaRPr lang="ko-KR" altLang="en-US" sz="1600"/>
              </a:p>
            </p:txBody>
          </p:sp>
          <p:cxnSp>
            <p:nvCxnSpPr>
              <p:cNvPr id="32" name="직선 화살표 연결선 31"/>
              <p:cNvCxnSpPr>
                <a:stCxn id="25" idx="2"/>
              </p:cNvCxnSpPr>
              <p:nvPr/>
            </p:nvCxnSpPr>
            <p:spPr>
              <a:xfrm>
                <a:off x="7973957" y="1637121"/>
                <a:ext cx="1015022" cy="102552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6" idx="2"/>
              </p:cNvCxnSpPr>
              <p:nvPr/>
            </p:nvCxnSpPr>
            <p:spPr>
              <a:xfrm flipH="1">
                <a:off x="9391040" y="1637121"/>
                <a:ext cx="1015022" cy="1025523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endCxn id="28" idx="0"/>
              </p:cNvCxnSpPr>
              <p:nvPr/>
            </p:nvCxnSpPr>
            <p:spPr>
              <a:xfrm flipH="1">
                <a:off x="8055586" y="3526856"/>
                <a:ext cx="811274" cy="54846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>
                <a:endCxn id="29" idx="0"/>
              </p:cNvCxnSpPr>
              <p:nvPr/>
            </p:nvCxnSpPr>
            <p:spPr>
              <a:xfrm>
                <a:off x="9568960" y="3541876"/>
                <a:ext cx="837103" cy="53344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/>
            <p:cNvSpPr/>
            <p:nvPr/>
          </p:nvSpPr>
          <p:spPr>
            <a:xfrm>
              <a:off x="6284259" y="2340936"/>
              <a:ext cx="1085614" cy="5043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middle1</a:t>
              </a:r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65165" y="2340935"/>
              <a:ext cx="1085614" cy="5043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middle2</a:t>
              </a: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828430" y="3681855"/>
              <a:ext cx="1449004" cy="50236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merge1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1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2" y="1037181"/>
            <a:ext cx="4552606" cy="54779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2768" y="1100488"/>
            <a:ext cx="5631475" cy="3416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enemble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</a:t>
            </a:r>
            <a:r>
              <a:rPr lang="ko-KR" altLang="en-US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순차형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모델보다 함수형 모델을 주로 사용한다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2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이상의 모델을 병합할 때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from 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keras.layers.merge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import concatenate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= concatenate([middle1, middle2,…])</a:t>
            </a:r>
          </a:p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 2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개 이상의 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input, output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 때 항상 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 input, output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명시해줘야 한다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model = Model(input = [input1, input2], </a:t>
            </a:r>
          </a:p>
          <a:p>
            <a:pPr lvl="2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	 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outputs = [output1, output2])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5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99590" y="101714"/>
            <a:ext cx="521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Ensemble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-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3318" y="4079631"/>
            <a:ext cx="2758481" cy="43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04526" y="1471246"/>
            <a:ext cx="2881573" cy="22654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70211" y="4299437"/>
            <a:ext cx="1362636" cy="1560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592558" y="5841367"/>
            <a:ext cx="1141677" cy="1649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388658" y="5815850"/>
            <a:ext cx="1289108" cy="2342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04526" y="5806885"/>
            <a:ext cx="4535022" cy="2342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39" y="1095066"/>
            <a:ext cx="9829645" cy="49664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20148" y="92922"/>
            <a:ext cx="6983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전처리 방법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스케일링의 종류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22849" y="96140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: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6" y="1348874"/>
            <a:ext cx="7238290" cy="190232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94336" y="3752966"/>
            <a:ext cx="107202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from 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sklearn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.preprocessing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import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사용할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Scaler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scaler =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하고싶은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scaler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적어준다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0" i="0" err="1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scaler.fit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x)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를 해당 </a:t>
            </a:r>
            <a:r>
              <a:rPr lang="ko-KR" altLang="en-US" b="0" i="0" err="1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스케일러로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적용</a:t>
            </a:r>
            <a:endParaRPr lang="en-US" altLang="ko-KR" b="0" i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= </a:t>
            </a:r>
            <a:r>
              <a:rPr lang="en-US" altLang="ko-KR" b="0" i="0" err="1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scaler.transform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model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에서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evaluate, predict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하는 과정과 비슷한 과정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0" i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※</a:t>
            </a:r>
            <a:r>
              <a:rPr lang="ko-KR" altLang="en-US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사용할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scaler import,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명시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 fit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선언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transform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선언 </a:t>
            </a:r>
            <a:r>
              <a:rPr lang="en-US" altLang="ko-KR" b="0" i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b="0" i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0" y="131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특성이 정확하게 </a:t>
            </a:r>
            <a:r>
              <a:rPr lang="en-US" altLang="ko-KR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사이에 위치하도록 한다</a:t>
            </a:r>
          </a:p>
          <a:p>
            <a:pPr algn="ctr"/>
            <a:r>
              <a:rPr lang="en-US" altLang="ko-KR" smtClean="0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2</a:t>
            </a:r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데이터 셋의 경우에는 </a:t>
            </a:r>
            <a:r>
              <a:rPr lang="en-US" altLang="ko-KR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 </a:t>
            </a:r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축의 </a:t>
            </a:r>
            <a:r>
              <a:rPr lang="en-US" altLang="ko-KR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, y</a:t>
            </a:r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</a:t>
            </a:r>
            <a:r>
              <a:rPr lang="en-US" altLang="ko-KR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>
                <a:solidFill>
                  <a:srgbClr val="55555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1 </a:t>
            </a:r>
            <a:endParaRPr lang="ko-KR" altLang="en-US" b="0" i="0">
              <a:solidFill>
                <a:srgbClr val="555555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0850" y="2473718"/>
            <a:ext cx="5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효과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 속도의 증가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약간의 </a:t>
            </a:r>
            <a:r>
              <a:rPr lang="ko-KR" altLang="en-US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과적합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방지</a:t>
            </a:r>
            <a:endParaRPr lang="ko-KR" altLang="en-US" b="0" i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60288" y="2233630"/>
            <a:ext cx="3824964" cy="3235505"/>
            <a:chOff x="7231518" y="1536000"/>
            <a:chExt cx="3824964" cy="323550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1518" y="1536000"/>
              <a:ext cx="3824964" cy="32355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737231" y="4536831"/>
              <a:ext cx="492369" cy="202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endPara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07514" y="4536830"/>
              <a:ext cx="492369" cy="202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10116" y="5115097"/>
                <a:ext cx="1990395" cy="105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소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대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소</m:t>
                          </m:r>
                        </m:den>
                      </m:f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16" y="5115097"/>
                <a:ext cx="1990395" cy="1055995"/>
              </a:xfrm>
              <a:prstGeom prst="rect">
                <a:avLst/>
              </a:prstGeom>
              <a:blipFill>
                <a:blip r:embed="rId4"/>
                <a:stretch>
                  <a:fillRect r="-14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8174" y="1058067"/>
            <a:ext cx="5556738" cy="1338300"/>
            <a:chOff x="6472221" y="937667"/>
            <a:chExt cx="5556738" cy="1338300"/>
          </a:xfrm>
        </p:grpSpPr>
        <p:sp>
          <p:nvSpPr>
            <p:cNvPr id="21" name="TextBox 20"/>
            <p:cNvSpPr txBox="1"/>
            <p:nvPr/>
          </p:nvSpPr>
          <p:spPr>
            <a:xfrm>
              <a:off x="6472221" y="1906635"/>
              <a:ext cx="555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 </a:t>
              </a:r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rPr>
                <a:t>데이터</a:t>
              </a:r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격차가 클 때 사용</a:t>
              </a:r>
              <a:endPara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498" y="937667"/>
              <a:ext cx="5555461" cy="891617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06" y="3050002"/>
            <a:ext cx="5128704" cy="160276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97971" y="96140"/>
            <a:ext cx="711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-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20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MinMax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Scaler 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42" y="4781086"/>
            <a:ext cx="2854906" cy="17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4" y="1304289"/>
            <a:ext cx="3573321" cy="2820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02130" y="4405548"/>
                <a:ext cx="4925825" cy="210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평균</a:t>
                </a:r>
                <a:r>
                  <a:rPr lang="en-US" altLang="ko-KR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편차</a:t>
                </a:r>
                <a:r>
                  <a:rPr lang="en-US" altLang="ko-KR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분산</a:t>
                </a:r>
                <a:r>
                  <a:rPr lang="en-US" altLang="ko-KR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표준편차 구하는 법</a:t>
                </a:r>
                <a:endParaRPr lang="en-US" altLang="ko-KR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en-US" altLang="ko-KR" smtClean="0"/>
                  <a:t>ex) </a:t>
                </a:r>
                <a:r>
                  <a:rPr lang="ko-KR" altLang="en-US" smtClean="0"/>
                  <a:t>데이터 </a:t>
                </a:r>
                <a:r>
                  <a:rPr lang="en-US" altLang="ko-KR" smtClean="0"/>
                  <a:t>: 1, 2, 3, 4, 5</a:t>
                </a:r>
              </a:p>
              <a:p>
                <a:endParaRPr lang="en-US" altLang="ko-KR"/>
              </a:p>
              <a:p>
                <a:r>
                  <a:rPr lang="ko-KR" altLang="en-US" smtClean="0"/>
                  <a:t>평균 </a:t>
                </a:r>
                <a:r>
                  <a:rPr lang="en-US" altLang="ko-KR" smtClean="0"/>
                  <a:t>: 3</a:t>
                </a:r>
              </a:p>
              <a:p>
                <a:r>
                  <a:rPr lang="ko-KR" altLang="en-US" smtClean="0"/>
                  <a:t>편차 </a:t>
                </a:r>
                <a:r>
                  <a:rPr lang="en-US" altLang="ko-KR" smtClean="0"/>
                  <a:t>(</a:t>
                </a:r>
                <a:r>
                  <a:rPr lang="ko-KR" altLang="en-US"/>
                  <a:t>데이터 </a:t>
                </a:r>
                <a:r>
                  <a:rPr lang="en-US" altLang="ko-KR"/>
                  <a:t>– </a:t>
                </a:r>
                <a:r>
                  <a:rPr lang="ko-KR" altLang="en-US"/>
                  <a:t>평균</a:t>
                </a:r>
                <a:r>
                  <a:rPr lang="en-US" altLang="ko-KR" smtClean="0"/>
                  <a:t>) : -2 -1 0 1 2 </a:t>
                </a:r>
              </a:p>
              <a:p>
                <a:r>
                  <a:rPr lang="ko-KR" altLang="en-US" smtClean="0"/>
                  <a:t>분산</a:t>
                </a:r>
                <a:r>
                  <a:rPr lang="en-US" altLang="ko-KR" smtClean="0"/>
                  <a:t> 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편차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)</a:t>
                </a:r>
                <a:r>
                  <a:rPr lang="ko-KR" altLang="en-US" smtClean="0"/>
                  <a:t> </a:t>
                </a:r>
                <a:r>
                  <a:rPr lang="en-US" altLang="ko-KR" smtClean="0"/>
                  <a:t>:           </a:t>
                </a:r>
                <a:r>
                  <a:rPr lang="en-US" altLang="ko-KR" smtClean="0"/>
                  <a:t>  </a:t>
                </a:r>
                <a:r>
                  <a:rPr lang="en-US" altLang="ko-KR" smtClean="0"/>
                  <a:t>4  1 0 1 4</a:t>
                </a:r>
              </a:p>
              <a:p>
                <a:r>
                  <a:rPr lang="ko-KR" altLang="en-US" smtClean="0"/>
                  <a:t>표준편차</a:t>
                </a:r>
                <a:r>
                  <a:rPr lang="en-US" altLang="ko-KR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분산</m:t>
                        </m:r>
                      </m:e>
                    </m:rad>
                  </m:oMath>
                </a14:m>
                <a:r>
                  <a:rPr lang="en-US" altLang="ko-KR" smtClean="0"/>
                  <a:t>)</a:t>
                </a:r>
                <a:r>
                  <a:rPr lang="ko-KR" altLang="en-US" smtClean="0"/>
                  <a:t> </a:t>
                </a:r>
                <a:r>
                  <a:rPr lang="en-US" altLang="ko-KR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130" y="4405548"/>
                <a:ext cx="4925825" cy="2109552"/>
              </a:xfrm>
              <a:prstGeom prst="rect">
                <a:avLst/>
              </a:prstGeom>
              <a:blipFill>
                <a:blip r:embed="rId3"/>
                <a:stretch>
                  <a:fillRect l="-989" t="-1734" b="-3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92220" y="5066497"/>
                <a:ext cx="4113328" cy="105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준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편</m:t>
                          </m:r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차</m:t>
                          </m:r>
                        </m:den>
                      </m:f>
                    </m:oMath>
                  </m:oMathPara>
                </a14:m>
                <a:endParaRPr lang="ko-KR" altLang="en-US" sz="3200">
                  <a:latin typeface="DX몽블랑라운드ExB" panose="02020600000000000000" pitchFamily="18" charset="-127"/>
                  <a:ea typeface="DX몽블랑라운드ExB" panose="02020600000000000000" pitchFamily="18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20" y="5066497"/>
                <a:ext cx="4113328" cy="1055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56352" y="2809738"/>
            <a:ext cx="5556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한 쪽에 </a:t>
            </a:r>
            <a:r>
              <a:rPr lang="ko-KR" altLang="en-US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쏠려있다면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StandardScaled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스케일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평균과 표준편차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의 평균을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0,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분산을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변경합니다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특성들이 같은 스케일을 갖게 됩니다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774243" y="6260123"/>
            <a:ext cx="2361465" cy="509954"/>
            <a:chOff x="10739073" y="6277735"/>
            <a:chExt cx="2293326" cy="50995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739073" y="6277735"/>
              <a:ext cx="1327638" cy="5099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1002">
              <a:schemeClr val="lt2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39073" y="6348046"/>
              <a:ext cx="229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8</a:t>
              </a:r>
              <a:r>
                <a:rPr lang="en-US" altLang="ko-KR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 </a:t>
              </a:r>
              <a:r>
                <a:rPr lang="ko-KR" altLang="en-US" smtClean="0">
                  <a:latin typeface="국립박물관문화재단클래식 Bold" panose="02020603020101020101" pitchFamily="18" charset="-127"/>
                  <a:ea typeface="국립박물관문화재단클래식 Bold" panose="02020603020101020101" pitchFamily="18" charset="-127"/>
                </a:rPr>
                <a:t>일차 수업</a:t>
              </a:r>
              <a:endParaRPr lang="ko-KR" altLang="en-US"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34225" y="96140"/>
            <a:ext cx="715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Standard Scaler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98" y="1499973"/>
            <a:ext cx="5715495" cy="944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63" y="4928867"/>
            <a:ext cx="2452728" cy="13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파워포인트-원본파일-다운-free-powerpoint-ppt-template-605</Template>
  <TotalTime>673</TotalTime>
  <Words>594</Words>
  <Application>Microsoft Office PowerPoint</Application>
  <PresentationFormat>와이드스크린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DX몽블랑라운드ExB</vt:lpstr>
      <vt:lpstr>HY헤드라인M</vt:lpstr>
      <vt:lpstr>국립박물관문화재단클래식 Bold</vt:lpstr>
      <vt:lpstr>맑은 고딕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재욱</dc:creator>
  <cp:lastModifiedBy>류 재욱</cp:lastModifiedBy>
  <cp:revision>112</cp:revision>
  <dcterms:created xsi:type="dcterms:W3CDTF">2019-12-02T11:51:28Z</dcterms:created>
  <dcterms:modified xsi:type="dcterms:W3CDTF">2019-12-17T14:55:56Z</dcterms:modified>
</cp:coreProperties>
</file>