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2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89" y="237393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962272" y="1683722"/>
            <a:ext cx="6779605" cy="4300996"/>
            <a:chOff x="1115889" y="1683722"/>
            <a:chExt cx="6779605" cy="4300996"/>
          </a:xfrm>
        </p:grpSpPr>
        <p:sp>
          <p:nvSpPr>
            <p:cNvPr id="39" name="TextBox 38"/>
            <p:cNvSpPr txBox="1"/>
            <p:nvPr/>
          </p:nvSpPr>
          <p:spPr>
            <a:xfrm>
              <a:off x="3641481" y="1715907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input_dim</a:t>
              </a:r>
              <a:r>
                <a:rPr lang="en-US" altLang="ko-KR" dirty="0" smtClean="0">
                  <a:sym typeface="Wingdings" panose="05000000000000000000" pitchFamily="2" charset="2"/>
                </a:rPr>
                <a:t> = 1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56992" y="4161659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(Dense(3))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8727" y="5338387"/>
              <a:ext cx="269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(Dense(1))</a:t>
              </a:r>
            </a:p>
            <a:p>
              <a:r>
                <a:rPr lang="en-US" altLang="ko-KR" dirty="0" smtClean="0">
                  <a:sym typeface="Wingdings" panose="05000000000000000000" pitchFamily="2" charset="2"/>
                </a:rPr>
                <a:t> output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5048" y="2869656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(Dense(5))</a:t>
              </a:r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889" y="1683722"/>
              <a:ext cx="3787288" cy="4126654"/>
              <a:chOff x="1115889" y="1683722"/>
              <a:chExt cx="3787288" cy="412665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122484" y="1683722"/>
                <a:ext cx="3780693" cy="4041532"/>
                <a:chOff x="1034561" y="1459518"/>
                <a:chExt cx="3780693" cy="404153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2668465" y="1459518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034561" y="261130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1856642" y="261423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2678723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3500804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4322885" y="2614241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682261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2706565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730869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722683" y="5052642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/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1280746" y="1907926"/>
                  <a:ext cx="1633904" cy="70338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>
                  <a:stCxn id="6" idx="4"/>
                  <a:endCxn id="8" idx="0"/>
                </p:cNvCxnSpPr>
                <p:nvPr/>
              </p:nvCxnSpPr>
              <p:spPr>
                <a:xfrm flipH="1">
                  <a:off x="2102827" y="1907926"/>
                  <a:ext cx="811823" cy="7063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914650" y="1907926"/>
                  <a:ext cx="1025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6" idx="4"/>
                  <a:endCxn id="10" idx="0"/>
                </p:cNvCxnSpPr>
                <p:nvPr/>
              </p:nvCxnSpPr>
              <p:spPr>
                <a:xfrm>
                  <a:off x="2914650" y="1907926"/>
                  <a:ext cx="832339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6" idx="4"/>
                  <a:endCxn id="11" idx="0"/>
                </p:cNvCxnSpPr>
                <p:nvPr/>
              </p:nvCxnSpPr>
              <p:spPr>
                <a:xfrm>
                  <a:off x="2914650" y="1907926"/>
                  <a:ext cx="1654420" cy="70631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2" idx="0"/>
                  <a:endCxn id="11" idx="4"/>
                </p:cNvCxnSpPr>
                <p:nvPr/>
              </p:nvCxnSpPr>
              <p:spPr>
                <a:xfrm flipV="1">
                  <a:off x="1928446" y="3062649"/>
                  <a:ext cx="2640624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>
                  <a:stCxn id="13" idx="0"/>
                  <a:endCxn id="11" idx="4"/>
                </p:cNvCxnSpPr>
                <p:nvPr/>
              </p:nvCxnSpPr>
              <p:spPr>
                <a:xfrm flipV="1">
                  <a:off x="2952750" y="3062649"/>
                  <a:ext cx="1616320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>
                  <a:stCxn id="11" idx="4"/>
                  <a:endCxn id="14" idx="0"/>
                </p:cNvCxnSpPr>
                <p:nvPr/>
              </p:nvCxnSpPr>
              <p:spPr>
                <a:xfrm flipH="1">
                  <a:off x="3977054" y="3062649"/>
                  <a:ext cx="592016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>
                  <a:stCxn id="10" idx="4"/>
                  <a:endCxn id="14" idx="0"/>
                </p:cNvCxnSpPr>
                <p:nvPr/>
              </p:nvCxnSpPr>
              <p:spPr>
                <a:xfrm>
                  <a:off x="3746989" y="3062651"/>
                  <a:ext cx="230065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>
                  <a:stCxn id="10" idx="4"/>
                  <a:endCxn id="13" idx="0"/>
                </p:cNvCxnSpPr>
                <p:nvPr/>
              </p:nvCxnSpPr>
              <p:spPr>
                <a:xfrm flipH="1">
                  <a:off x="2952750" y="3062651"/>
                  <a:ext cx="794239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>
                  <a:stCxn id="10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1818543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>
                  <a:stCxn id="13" idx="4"/>
                  <a:endCxn id="15" idx="0"/>
                </p:cNvCxnSpPr>
                <p:nvPr/>
              </p:nvCxnSpPr>
              <p:spPr>
                <a:xfrm>
                  <a:off x="2952750" y="4346325"/>
                  <a:ext cx="1611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>
                  <a:stCxn id="14" idx="4"/>
                  <a:endCxn id="15" idx="0"/>
                </p:cNvCxnSpPr>
                <p:nvPr/>
              </p:nvCxnSpPr>
              <p:spPr>
                <a:xfrm flipH="1">
                  <a:off x="2968868" y="4346325"/>
                  <a:ext cx="1008186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>
                  <a:stCxn id="12" idx="4"/>
                  <a:endCxn id="15" idx="0"/>
                </p:cNvCxnSpPr>
                <p:nvPr/>
              </p:nvCxnSpPr>
              <p:spPr>
                <a:xfrm>
                  <a:off x="1928446" y="4346325"/>
                  <a:ext cx="1040422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>
                  <a:stCxn id="9" idx="4"/>
                  <a:endCxn id="14" idx="0"/>
                </p:cNvCxnSpPr>
                <p:nvPr/>
              </p:nvCxnSpPr>
              <p:spPr>
                <a:xfrm>
                  <a:off x="2924908" y="3062651"/>
                  <a:ext cx="1052146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stCxn id="9" idx="4"/>
                  <a:endCxn id="13" idx="0"/>
                </p:cNvCxnSpPr>
                <p:nvPr/>
              </p:nvCxnSpPr>
              <p:spPr>
                <a:xfrm>
                  <a:off x="2924908" y="3062651"/>
                  <a:ext cx="2784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>
                  <a:stCxn id="9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99646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>
                  <a:stCxn id="8" idx="4"/>
                  <a:endCxn id="12" idx="0"/>
                </p:cNvCxnSpPr>
                <p:nvPr/>
              </p:nvCxnSpPr>
              <p:spPr>
                <a:xfrm flipH="1">
                  <a:off x="1928446" y="3062647"/>
                  <a:ext cx="174381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>
                  <a:stCxn id="8" idx="4"/>
                  <a:endCxn id="13" idx="0"/>
                </p:cNvCxnSpPr>
                <p:nvPr/>
              </p:nvCxnSpPr>
              <p:spPr>
                <a:xfrm>
                  <a:off x="2102827" y="3062647"/>
                  <a:ext cx="849923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>
                  <a:stCxn id="8" idx="4"/>
                  <a:endCxn id="14" idx="0"/>
                </p:cNvCxnSpPr>
                <p:nvPr/>
              </p:nvCxnSpPr>
              <p:spPr>
                <a:xfrm>
                  <a:off x="2102827" y="3062647"/>
                  <a:ext cx="1874227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7" idx="4"/>
                  <a:endCxn id="12" idx="0"/>
                </p:cNvCxnSpPr>
                <p:nvPr/>
              </p:nvCxnSpPr>
              <p:spPr>
                <a:xfrm>
                  <a:off x="1280746" y="3059717"/>
                  <a:ext cx="647700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>
                  <a:stCxn id="7" idx="4"/>
                  <a:endCxn id="13" idx="0"/>
                </p:cNvCxnSpPr>
                <p:nvPr/>
              </p:nvCxnSpPr>
              <p:spPr>
                <a:xfrm>
                  <a:off x="1280746" y="3059717"/>
                  <a:ext cx="1672004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>
                  <a:stCxn id="7" idx="4"/>
                  <a:endCxn id="14" idx="0"/>
                </p:cNvCxnSpPr>
                <p:nvPr/>
              </p:nvCxnSpPr>
              <p:spPr>
                <a:xfrm>
                  <a:off x="1280746" y="3059717"/>
                  <a:ext cx="2696308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732940" y="173647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15889" y="2901519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1865" y="418812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06944" y="5348711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1485895" y="1749637"/>
            <a:ext cx="2069125" cy="3971191"/>
            <a:chOff x="254976" y="1749637"/>
            <a:chExt cx="2069125" cy="3971191"/>
          </a:xfrm>
        </p:grpSpPr>
        <p:sp>
          <p:nvSpPr>
            <p:cNvPr id="3" name="TextBox 2"/>
            <p:cNvSpPr txBox="1"/>
            <p:nvPr/>
          </p:nvSpPr>
          <p:spPr>
            <a:xfrm>
              <a:off x="254976" y="174963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Layer1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746" y="287065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Layer2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285" y="4183643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Layer3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516" y="535149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88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3823" y="13891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4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93527" y="145072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82002" y="2576139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50067" y="381878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6406" y="2611309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 = (5(w)+1(b))*output(3) </a:t>
            </a:r>
            <a:r>
              <a:rPr lang="en-US" altLang="ko-KR" dirty="0" smtClean="0">
                <a:sym typeface="Wingdings" panose="05000000000000000000" pitchFamily="2" charset="2"/>
              </a:rPr>
              <a:t> 18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784012" y="3893492"/>
            <a:ext cx="390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= </a:t>
            </a:r>
            <a:r>
              <a:rPr lang="en-US" altLang="ko-KR" dirty="0" smtClean="0"/>
              <a:t>(3(w</a:t>
            </a:r>
            <a:r>
              <a:rPr lang="en-US" altLang="ko-KR" dirty="0"/>
              <a:t>)+1(b))*</a:t>
            </a:r>
            <a:r>
              <a:rPr lang="en-US" altLang="ko-KR" dirty="0" smtClean="0"/>
              <a:t>output(1) </a:t>
            </a:r>
            <a:r>
              <a:rPr lang="en-US" altLang="ko-KR" dirty="0" smtClean="0">
                <a:sym typeface="Wingdings" panose="05000000000000000000" pitchFamily="2" charset="2"/>
              </a:rPr>
              <a:t> 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20496" y="1500496"/>
            <a:ext cx="403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= </a:t>
            </a:r>
            <a:r>
              <a:rPr lang="en-US" altLang="ko-KR" dirty="0" smtClean="0"/>
              <a:t>(1(w</a:t>
            </a:r>
            <a:r>
              <a:rPr lang="en-US" altLang="ko-KR" dirty="0"/>
              <a:t>)+1(b))*</a:t>
            </a:r>
            <a:r>
              <a:rPr lang="en-US" altLang="ko-KR" dirty="0" smtClean="0"/>
              <a:t>output(5) </a:t>
            </a:r>
            <a:r>
              <a:rPr lang="en-US" altLang="ko-KR" dirty="0" smtClean="0">
                <a:sym typeface="Wingdings" panose="05000000000000000000" pitchFamily="2" charset="2"/>
              </a:rPr>
              <a:t> 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7989" y="237393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48835" y="1500496"/>
            <a:ext cx="3787288" cy="4126654"/>
            <a:chOff x="1115889" y="1683722"/>
            <a:chExt cx="3787288" cy="4126654"/>
          </a:xfrm>
        </p:grpSpPr>
        <p:grpSp>
          <p:nvGrpSpPr>
            <p:cNvPr id="45" name="그룹 44"/>
            <p:cNvGrpSpPr/>
            <p:nvPr/>
          </p:nvGrpSpPr>
          <p:grpSpPr>
            <a:xfrm>
              <a:off x="1122484" y="1683722"/>
              <a:ext cx="3780693" cy="4041532"/>
              <a:chOff x="1034561" y="1459518"/>
              <a:chExt cx="3780693" cy="40415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668465" y="1459518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034561" y="261130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856642" y="261423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678723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500804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4322885" y="2614241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682261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706565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730869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722683" y="5052642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53" idx="4"/>
                <a:endCxn id="54" idx="0"/>
              </p:cNvCxnSpPr>
              <p:nvPr/>
            </p:nvCxnSpPr>
            <p:spPr>
              <a:xfrm flipH="1">
                <a:off x="1280746" y="1907926"/>
                <a:ext cx="1633904" cy="7033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53" idx="4"/>
                <a:endCxn id="56" idx="0"/>
              </p:cNvCxnSpPr>
              <p:nvPr/>
            </p:nvCxnSpPr>
            <p:spPr>
              <a:xfrm flipH="1">
                <a:off x="2102827" y="1907926"/>
                <a:ext cx="811823" cy="7063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53" idx="4"/>
                <a:endCxn id="57" idx="0"/>
              </p:cNvCxnSpPr>
              <p:nvPr/>
            </p:nvCxnSpPr>
            <p:spPr>
              <a:xfrm>
                <a:off x="2914650" y="1907926"/>
                <a:ext cx="1025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53" idx="4"/>
                <a:endCxn id="59" idx="0"/>
              </p:cNvCxnSpPr>
              <p:nvPr/>
            </p:nvCxnSpPr>
            <p:spPr>
              <a:xfrm>
                <a:off x="2914650" y="1907926"/>
                <a:ext cx="832339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53" idx="4"/>
                <a:endCxn id="60" idx="0"/>
              </p:cNvCxnSpPr>
              <p:nvPr/>
            </p:nvCxnSpPr>
            <p:spPr>
              <a:xfrm>
                <a:off x="2914650" y="1907926"/>
                <a:ext cx="1654420" cy="7063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stCxn id="62" idx="0"/>
                <a:endCxn id="60" idx="4"/>
              </p:cNvCxnSpPr>
              <p:nvPr/>
            </p:nvCxnSpPr>
            <p:spPr>
              <a:xfrm flipV="1">
                <a:off x="1928446" y="3062649"/>
                <a:ext cx="2640624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63" idx="0"/>
                <a:endCxn id="60" idx="4"/>
              </p:cNvCxnSpPr>
              <p:nvPr/>
            </p:nvCxnSpPr>
            <p:spPr>
              <a:xfrm flipV="1">
                <a:off x="2952750" y="3062649"/>
                <a:ext cx="1616320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60" idx="4"/>
                <a:endCxn id="65" idx="0"/>
              </p:cNvCxnSpPr>
              <p:nvPr/>
            </p:nvCxnSpPr>
            <p:spPr>
              <a:xfrm flipH="1">
                <a:off x="3977054" y="3062649"/>
                <a:ext cx="592016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59" idx="4"/>
                <a:endCxn id="65" idx="0"/>
              </p:cNvCxnSpPr>
              <p:nvPr/>
            </p:nvCxnSpPr>
            <p:spPr>
              <a:xfrm>
                <a:off x="3746989" y="3062651"/>
                <a:ext cx="230065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59" idx="4"/>
                <a:endCxn id="63" idx="0"/>
              </p:cNvCxnSpPr>
              <p:nvPr/>
            </p:nvCxnSpPr>
            <p:spPr>
              <a:xfrm flipH="1">
                <a:off x="2952750" y="3062651"/>
                <a:ext cx="794239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59" idx="4"/>
                <a:endCxn id="62" idx="0"/>
              </p:cNvCxnSpPr>
              <p:nvPr/>
            </p:nvCxnSpPr>
            <p:spPr>
              <a:xfrm flipH="1">
                <a:off x="1928446" y="3062651"/>
                <a:ext cx="1818543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3" idx="4"/>
                <a:endCxn id="66" idx="0"/>
              </p:cNvCxnSpPr>
              <p:nvPr/>
            </p:nvCxnSpPr>
            <p:spPr>
              <a:xfrm>
                <a:off x="2952750" y="4346325"/>
                <a:ext cx="1611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65" idx="4"/>
                <a:endCxn id="66" idx="0"/>
              </p:cNvCxnSpPr>
              <p:nvPr/>
            </p:nvCxnSpPr>
            <p:spPr>
              <a:xfrm flipH="1">
                <a:off x="2968868" y="4346325"/>
                <a:ext cx="1008186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62" idx="4"/>
                <a:endCxn id="66" idx="0"/>
              </p:cNvCxnSpPr>
              <p:nvPr/>
            </p:nvCxnSpPr>
            <p:spPr>
              <a:xfrm>
                <a:off x="1928446" y="4346325"/>
                <a:ext cx="1040422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57" idx="4"/>
                <a:endCxn id="65" idx="0"/>
              </p:cNvCxnSpPr>
              <p:nvPr/>
            </p:nvCxnSpPr>
            <p:spPr>
              <a:xfrm>
                <a:off x="2924908" y="3062651"/>
                <a:ext cx="1052146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57" idx="4"/>
                <a:endCxn id="63" idx="0"/>
              </p:cNvCxnSpPr>
              <p:nvPr/>
            </p:nvCxnSpPr>
            <p:spPr>
              <a:xfrm>
                <a:off x="2924908" y="3062651"/>
                <a:ext cx="2784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57" idx="4"/>
                <a:endCxn id="62" idx="0"/>
              </p:cNvCxnSpPr>
              <p:nvPr/>
            </p:nvCxnSpPr>
            <p:spPr>
              <a:xfrm flipH="1">
                <a:off x="1928446" y="3062651"/>
                <a:ext cx="99646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56" idx="4"/>
                <a:endCxn id="62" idx="0"/>
              </p:cNvCxnSpPr>
              <p:nvPr/>
            </p:nvCxnSpPr>
            <p:spPr>
              <a:xfrm flipH="1">
                <a:off x="1928446" y="3062647"/>
                <a:ext cx="174381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56" idx="4"/>
                <a:endCxn id="63" idx="0"/>
              </p:cNvCxnSpPr>
              <p:nvPr/>
            </p:nvCxnSpPr>
            <p:spPr>
              <a:xfrm>
                <a:off x="2102827" y="3062647"/>
                <a:ext cx="849923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56" idx="4"/>
                <a:endCxn id="65" idx="0"/>
              </p:cNvCxnSpPr>
              <p:nvPr/>
            </p:nvCxnSpPr>
            <p:spPr>
              <a:xfrm>
                <a:off x="2102827" y="3062647"/>
                <a:ext cx="1874227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54" idx="4"/>
                <a:endCxn id="62" idx="0"/>
              </p:cNvCxnSpPr>
              <p:nvPr/>
            </p:nvCxnSpPr>
            <p:spPr>
              <a:xfrm>
                <a:off x="1280746" y="3059717"/>
                <a:ext cx="647700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54" idx="4"/>
                <a:endCxn id="63" idx="0"/>
              </p:cNvCxnSpPr>
              <p:nvPr/>
            </p:nvCxnSpPr>
            <p:spPr>
              <a:xfrm>
                <a:off x="1280746" y="3059717"/>
                <a:ext cx="1672004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54" idx="4"/>
                <a:endCxn id="65" idx="0"/>
              </p:cNvCxnSpPr>
              <p:nvPr/>
            </p:nvCxnSpPr>
            <p:spPr>
              <a:xfrm>
                <a:off x="1280746" y="3059717"/>
                <a:ext cx="2696308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732940" y="175405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5889" y="290151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1865" y="4188125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6944" y="5348711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6467" y="15312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009859" y="2650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428099" y="3893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89" y="298939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394687" y="1283677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74878" y="1283677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15000" y="2974730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concatenate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94687" y="4595446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74878" y="4595446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>
          <a:xfrm>
            <a:off x="5246076" y="2294792"/>
            <a:ext cx="1320313" cy="679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6566389" y="2294792"/>
            <a:ext cx="1359878" cy="679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 flipH="1">
            <a:off x="5246076" y="3985845"/>
            <a:ext cx="1320313" cy="60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6566389" y="3985845"/>
            <a:ext cx="1359878" cy="60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186" y="1604568"/>
            <a:ext cx="2490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앙상블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emsemble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병합시킬 레이어들의 마지막 </a:t>
            </a:r>
            <a:r>
              <a:rPr lang="en-US" altLang="ko-KR" dirty="0"/>
              <a:t>output</a:t>
            </a:r>
            <a:r>
              <a:rPr lang="ko-KR" altLang="en-US" dirty="0"/>
              <a:t>부분을 </a:t>
            </a:r>
            <a:r>
              <a:rPr lang="en-US" altLang="ko-KR" dirty="0" err="1"/>
              <a:t>concatenante</a:t>
            </a:r>
            <a:r>
              <a:rPr lang="en-US" altLang="ko-KR" dirty="0"/>
              <a:t>()</a:t>
            </a:r>
            <a:r>
              <a:rPr lang="ko-KR" altLang="en-US" dirty="0"/>
              <a:t>함수 안에 명시</a:t>
            </a:r>
          </a:p>
          <a:p>
            <a:r>
              <a:rPr lang="en-US" altLang="ko-KR" dirty="0"/>
              <a:t>#2</a:t>
            </a:r>
            <a:r>
              <a:rPr lang="ko-KR" altLang="en-US" dirty="0"/>
              <a:t>개 이상의 </a:t>
            </a:r>
            <a:r>
              <a:rPr lang="en-US" altLang="ko-KR" dirty="0"/>
              <a:t>input, output</a:t>
            </a:r>
            <a:r>
              <a:rPr lang="ko-KR" altLang="en-US" dirty="0"/>
              <a:t>일 때 항상 </a:t>
            </a:r>
            <a:r>
              <a:rPr lang="en-US" altLang="ko-KR" dirty="0"/>
              <a:t>list</a:t>
            </a:r>
            <a:r>
              <a:rPr lang="ko-KR" altLang="en-US" dirty="0"/>
              <a:t>사용</a:t>
            </a:r>
          </a:p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9" y="1273033"/>
            <a:ext cx="11053821" cy="5584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39" y="298939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92678" y="1493048"/>
            <a:ext cx="368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: </a:t>
            </a:r>
            <a:r>
              <a:rPr lang="ko-KR" altLang="en-US" sz="2800" dirty="0" smtClean="0"/>
              <a:t>데이터전처리 방법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6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90" y="2242470"/>
            <a:ext cx="4421261" cy="2245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866" y="422049"/>
            <a:ext cx="673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데이터전처리 방법 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MinMaxScaler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210589" y="1212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모든 특성이 정확하게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과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1 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사이에 위치하도록 한다</a:t>
            </a:r>
            <a:endParaRPr lang="ko-KR" altLang="en-US" dirty="0">
              <a:solidFill>
                <a:srgbClr val="555555"/>
              </a:solidFill>
              <a:latin typeface="Spoqa Han Sans"/>
            </a:endParaRPr>
          </a:p>
          <a:p>
            <a:pPr algn="ctr"/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2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차원 데이터 셋의 경우에는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x 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축의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과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1 , y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축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과 </a:t>
            </a:r>
            <a:r>
              <a:rPr lang="en-US" altLang="ko-KR" dirty="0">
                <a:solidFill>
                  <a:srgbClr val="555555"/>
                </a:solidFill>
                <a:latin typeface="Noto Serif KR"/>
              </a:rPr>
              <a:t>1 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4190" y="4284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효과 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: 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머신 속도의 증가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, 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약간의 </a:t>
            </a:r>
            <a:r>
              <a:rPr lang="ko-KR" altLang="en-US" dirty="0" err="1" smtClean="0">
                <a:solidFill>
                  <a:srgbClr val="555555"/>
                </a:solidFill>
                <a:latin typeface="Spoqa Han Sans"/>
              </a:rPr>
              <a:t>과적합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 방지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85695" y="2126732"/>
            <a:ext cx="3824964" cy="3235505"/>
            <a:chOff x="7231518" y="1536000"/>
            <a:chExt cx="3824964" cy="323550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1518" y="1536000"/>
              <a:ext cx="3824964" cy="32355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737231" y="4536831"/>
              <a:ext cx="492369" cy="202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07514" y="4536830"/>
              <a:ext cx="492369" cy="202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799883" y="6145824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099624" y="4216018"/>
                <a:ext cx="1990395" cy="105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소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대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소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24" y="4216018"/>
                <a:ext cx="1990395" cy="1055995"/>
              </a:xfrm>
              <a:prstGeom prst="rect">
                <a:avLst/>
              </a:prstGeom>
              <a:blipFill>
                <a:blip r:embed="rId4"/>
                <a:stretch>
                  <a:fillRect l="-307" r="-15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44863" y="887492"/>
            <a:ext cx="5556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값의 격차가 클 때 사용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x</a:t>
            </a:r>
            <a:r>
              <a:rPr lang="en-US" altLang="ko-KR" dirty="0"/>
              <a:t> = array([[1,2,3], [2,3,4], [3,4,5], [4,5,6], [5,6,7],</a:t>
            </a:r>
          </a:p>
          <a:p>
            <a:r>
              <a:rPr lang="en-US" altLang="ko-KR" dirty="0"/>
              <a:t>           [6,7,8], [7,8,9], [8,9,10], [9,10,11], [10,11,12],</a:t>
            </a:r>
          </a:p>
          <a:p>
            <a:r>
              <a:rPr lang="en-US" altLang="ko-KR" dirty="0"/>
              <a:t>           [20000,30000,40000], [30000,40000,50000], </a:t>
            </a:r>
            <a:r>
              <a:rPr lang="en-US" altLang="ko-KR" dirty="0" smtClean="0"/>
              <a:t>	[</a:t>
            </a:r>
            <a:r>
              <a:rPr lang="en-US" altLang="ko-KR" dirty="0"/>
              <a:t>40000,50000,60000]])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71" y="520283"/>
            <a:ext cx="673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데이터전처리 방법 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StandardScaler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672853"/>
            <a:ext cx="3573321" cy="2820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9308" y="6087208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13838" y="4158759"/>
                <a:ext cx="4925825" cy="183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ex) </a:t>
                </a:r>
                <a:r>
                  <a:rPr lang="ko-KR" altLang="en-US" dirty="0" smtClean="0"/>
                  <a:t>데이터 </a:t>
                </a:r>
                <a:r>
                  <a:rPr lang="en-US" altLang="ko-KR" dirty="0" smtClean="0"/>
                  <a:t>: 1, 2, 3, 4, 5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평균 </a:t>
                </a:r>
                <a:r>
                  <a:rPr lang="en-US" altLang="ko-KR" dirty="0" smtClean="0"/>
                  <a:t>: 3</a:t>
                </a:r>
              </a:p>
              <a:p>
                <a:r>
                  <a:rPr lang="ko-KR" altLang="en-US" dirty="0" smtClean="0"/>
                  <a:t>편차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데이터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평균</a:t>
                </a:r>
                <a:r>
                  <a:rPr lang="en-US" altLang="ko-KR" dirty="0" smtClean="0"/>
                  <a:t>) : -2 -1 0 1 2 </a:t>
                </a:r>
              </a:p>
              <a:p>
                <a:r>
                  <a:rPr lang="ko-KR" altLang="en-US" dirty="0" smtClean="0"/>
                  <a:t>분산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편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차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           4  1 0 1 4</a:t>
                </a:r>
              </a:p>
              <a:p>
                <a:r>
                  <a:rPr lang="ko-KR" altLang="en-US" dirty="0" smtClean="0"/>
                  <a:t>표준편차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산</m:t>
                        </m:r>
                      </m:e>
                    </m:rad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838" y="4158759"/>
                <a:ext cx="4925825" cy="1832553"/>
              </a:xfrm>
              <a:prstGeom prst="rect">
                <a:avLst/>
              </a:prstGeom>
              <a:blipFill>
                <a:blip r:embed="rId3"/>
                <a:stretch>
                  <a:fillRect l="-990" t="-1661" b="-3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94341" y="2130641"/>
                <a:ext cx="4113328" cy="105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준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편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차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41" y="2130641"/>
                <a:ext cx="4113328" cy="1055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28339" y="597227"/>
            <a:ext cx="55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값이 한 쪽에 </a:t>
            </a:r>
            <a:r>
              <a:rPr lang="ko-KR" altLang="en-US" dirty="0" err="1" smtClean="0"/>
              <a:t>쏠려있다면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StandardScaled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model.fit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earlystopping</a:t>
            </a:r>
            <a:endParaRPr lang="en-US" altLang="ko-KR" dirty="0" smtClean="0"/>
          </a:p>
          <a:p>
            <a:r>
              <a:rPr lang="en-US" altLang="ko-KR" dirty="0" smtClean="0"/>
              <a:t>model-layer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 : dropout, </a:t>
            </a:r>
            <a:r>
              <a:rPr lang="en-US" altLang="ko-KR" dirty="0" err="1" smtClean="0"/>
              <a:t>BatchNormalization</a:t>
            </a:r>
            <a:endParaRPr lang="en-US" altLang="ko-KR" dirty="0" smtClean="0"/>
          </a:p>
          <a:p>
            <a:r>
              <a:rPr lang="en-US" altLang="ko-KR" dirty="0" smtClean="0"/>
              <a:t>data : scaler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071" y="520283"/>
            <a:ext cx="673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과적합</a:t>
            </a:r>
            <a:r>
              <a:rPr lang="ko-KR" altLang="en-US" sz="2800" dirty="0" smtClean="0"/>
              <a:t> 해결방법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46115" y="4725867"/>
            <a:ext cx="763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MinMaxScaler</a:t>
            </a:r>
            <a:r>
              <a:rPr lang="en-US" altLang="ko-KR" dirty="0" smtClean="0"/>
              <a:t> (0~1)</a:t>
            </a:r>
          </a:p>
          <a:p>
            <a:r>
              <a:rPr lang="ko-KR" altLang="en-US" dirty="0" smtClean="0"/>
              <a:t>표준화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StandardScaler</a:t>
            </a:r>
            <a:r>
              <a:rPr lang="en-US" altLang="ko-KR" dirty="0" smtClean="0"/>
              <a:t> (        )</a:t>
            </a:r>
          </a:p>
          <a:p>
            <a:r>
              <a:rPr lang="ko-KR" altLang="en-US" dirty="0" smtClean="0"/>
              <a:t>일반화 </a:t>
            </a:r>
            <a:r>
              <a:rPr lang="en-US" altLang="ko-KR" dirty="0" smtClean="0"/>
              <a:t>: Normalization (</a:t>
            </a:r>
            <a:r>
              <a:rPr lang="ko-KR" altLang="en-US" dirty="0" smtClean="0"/>
              <a:t>가중치의 일반화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가중치를 가운데로 </a:t>
            </a:r>
            <a:r>
              <a:rPr lang="ko-KR" altLang="en-US" dirty="0" err="1" smtClean="0"/>
              <a:t>모아줌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310185" y="5117193"/>
            <a:ext cx="606669" cy="140677"/>
          </a:xfrm>
          <a:custGeom>
            <a:avLst/>
            <a:gdLst>
              <a:gd name="connsiteX0" fmla="*/ 0 w 606669"/>
              <a:gd name="connsiteY0" fmla="*/ 140677 h 140677"/>
              <a:gd name="connsiteX1" fmla="*/ 149469 w 606669"/>
              <a:gd name="connsiteY1" fmla="*/ 131884 h 140677"/>
              <a:gd name="connsiteX2" fmla="*/ 158261 w 606669"/>
              <a:gd name="connsiteY2" fmla="*/ 96715 h 140677"/>
              <a:gd name="connsiteX3" fmla="*/ 175846 w 606669"/>
              <a:gd name="connsiteY3" fmla="*/ 17584 h 140677"/>
              <a:gd name="connsiteX4" fmla="*/ 202223 w 606669"/>
              <a:gd name="connsiteY4" fmla="*/ 0 h 140677"/>
              <a:gd name="connsiteX5" fmla="*/ 342900 w 606669"/>
              <a:gd name="connsiteY5" fmla="*/ 26377 h 140677"/>
              <a:gd name="connsiteX6" fmla="*/ 386861 w 606669"/>
              <a:gd name="connsiteY6" fmla="*/ 79131 h 140677"/>
              <a:gd name="connsiteX7" fmla="*/ 404446 w 606669"/>
              <a:gd name="connsiteY7" fmla="*/ 131884 h 140677"/>
              <a:gd name="connsiteX8" fmla="*/ 536331 w 606669"/>
              <a:gd name="connsiteY8" fmla="*/ 123092 h 140677"/>
              <a:gd name="connsiteX9" fmla="*/ 606669 w 606669"/>
              <a:gd name="connsiteY9" fmla="*/ 11430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669" h="140677">
                <a:moveTo>
                  <a:pt x="0" y="140677"/>
                </a:moveTo>
                <a:cubicBezTo>
                  <a:pt x="49823" y="137746"/>
                  <a:pt x="101381" y="145242"/>
                  <a:pt x="149469" y="131884"/>
                </a:cubicBezTo>
                <a:cubicBezTo>
                  <a:pt x="161112" y="128650"/>
                  <a:pt x="155891" y="108564"/>
                  <a:pt x="158261" y="96715"/>
                </a:cubicBezTo>
                <a:cubicBezTo>
                  <a:pt x="158374" y="96149"/>
                  <a:pt x="166721" y="28990"/>
                  <a:pt x="175846" y="17584"/>
                </a:cubicBezTo>
                <a:cubicBezTo>
                  <a:pt x="182447" y="9333"/>
                  <a:pt x="193431" y="5861"/>
                  <a:pt x="202223" y="0"/>
                </a:cubicBezTo>
                <a:cubicBezTo>
                  <a:pt x="280711" y="6037"/>
                  <a:pt x="297545" y="-11419"/>
                  <a:pt x="342900" y="26377"/>
                </a:cubicBezTo>
                <a:cubicBezTo>
                  <a:pt x="357517" y="38558"/>
                  <a:pt x="378724" y="60822"/>
                  <a:pt x="386861" y="79131"/>
                </a:cubicBezTo>
                <a:cubicBezTo>
                  <a:pt x="394389" y="96069"/>
                  <a:pt x="404446" y="131884"/>
                  <a:pt x="404446" y="131884"/>
                </a:cubicBezTo>
                <a:cubicBezTo>
                  <a:pt x="448408" y="128953"/>
                  <a:pt x="492437" y="126909"/>
                  <a:pt x="536331" y="123092"/>
                </a:cubicBezTo>
                <a:cubicBezTo>
                  <a:pt x="559871" y="121045"/>
                  <a:pt x="606669" y="114300"/>
                  <a:pt x="606669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76342"/>
              </p:ext>
            </p:extLst>
          </p:nvPr>
        </p:nvGraphicFramePr>
        <p:xfrm>
          <a:off x="838200" y="4675969"/>
          <a:ext cx="887045" cy="99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45">
                  <a:extLst>
                    <a:ext uri="{9D8B030D-6E8A-4147-A177-3AD203B41FA5}">
                      <a16:colId xmlns:a16="http://schemas.microsoft.com/office/drawing/2014/main" val="353390332"/>
                    </a:ext>
                  </a:extLst>
                </a:gridCol>
              </a:tblGrid>
              <a:tr h="631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8164"/>
                  </a:ext>
                </a:extLst>
              </a:tr>
              <a:tr h="31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904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14139" y="520283"/>
            <a:ext cx="474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&gt;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(Dropout(0.2)) </a:t>
            </a:r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en-US" altLang="ko-KR" dirty="0"/>
              <a:t>0.2 1000</a:t>
            </a:r>
            <a:r>
              <a:rPr lang="ko-KR" altLang="en-US" dirty="0"/>
              <a:t>개의 노드 중 </a:t>
            </a:r>
            <a:r>
              <a:rPr lang="en-US" altLang="ko-KR" dirty="0"/>
              <a:t>20%</a:t>
            </a:r>
            <a:r>
              <a:rPr lang="ko-KR" altLang="en-US" dirty="0"/>
              <a:t>를 안쓰겠다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효과</a:t>
            </a:r>
            <a:r>
              <a:rPr lang="en-US" altLang="ko-KR" dirty="0"/>
              <a:t>: </a:t>
            </a:r>
            <a:r>
              <a:rPr lang="ko-KR" altLang="en-US" dirty="0" err="1"/>
              <a:t>과적합</a:t>
            </a:r>
            <a:r>
              <a:rPr lang="ko-KR" altLang="en-US" dirty="0"/>
              <a:t> 회피 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64" y="2801680"/>
            <a:ext cx="4968671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071" y="1322115"/>
            <a:ext cx="8209429" cy="6754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model-layer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 : dropout, </a:t>
            </a:r>
            <a:r>
              <a:rPr lang="en-US" altLang="ko-KR" dirty="0" err="1" smtClean="0"/>
              <a:t>BatchNormalization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071" y="520283"/>
            <a:ext cx="673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과적합</a:t>
            </a:r>
            <a:r>
              <a:rPr lang="ko-KR" altLang="en-US" sz="2800" dirty="0" smtClean="0"/>
              <a:t> 해결방법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93305" y="2116509"/>
            <a:ext cx="5450295" cy="2130176"/>
            <a:chOff x="493305" y="2775932"/>
            <a:chExt cx="5450295" cy="21301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05" y="3260588"/>
              <a:ext cx="5450295" cy="1645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3305" y="2775932"/>
              <a:ext cx="17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Dropout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56838" y="2116509"/>
            <a:ext cx="4699689" cy="2524628"/>
            <a:chOff x="6365630" y="2775932"/>
            <a:chExt cx="4699689" cy="2524628"/>
          </a:xfrm>
        </p:grpSpPr>
        <p:sp>
          <p:nvSpPr>
            <p:cNvPr id="11" name="TextBox 10"/>
            <p:cNvSpPr txBox="1"/>
            <p:nvPr/>
          </p:nvSpPr>
          <p:spPr>
            <a:xfrm>
              <a:off x="6365630" y="2775932"/>
              <a:ext cx="4699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BatchNormalization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</a:t>
              </a:r>
            </a:p>
            <a:p>
              <a:r>
                <a:rPr lang="ko-KR" altLang="en-US" dirty="0" smtClean="0"/>
                <a:t>가중치의 일반화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가중치를 가운데로 </a:t>
              </a:r>
              <a:r>
                <a:rPr lang="ko-KR" altLang="en-US" dirty="0" err="1" smtClean="0"/>
                <a:t>모아줌</a:t>
              </a:r>
              <a:endParaRPr lang="en-US" altLang="ko-KR" dirty="0" smtClean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819" y="3479222"/>
              <a:ext cx="4610500" cy="182133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5" y="4641137"/>
            <a:ext cx="5029636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7730" y="355939"/>
            <a:ext cx="7201499" cy="5281011"/>
            <a:chOff x="298938" y="1173624"/>
            <a:chExt cx="7201499" cy="5281011"/>
          </a:xfrm>
        </p:grpSpPr>
        <p:sp>
          <p:nvSpPr>
            <p:cNvPr id="8" name="직사각형 7"/>
            <p:cNvSpPr/>
            <p:nvPr/>
          </p:nvSpPr>
          <p:spPr>
            <a:xfrm>
              <a:off x="298938" y="117362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TensorBoard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사이트 경로 </a:t>
              </a:r>
              <a:r>
                <a:rPr lang="en-US" altLang="ko-KR" dirty="0" smtClean="0"/>
                <a:t>&gt;</a:t>
              </a:r>
            </a:p>
            <a:p>
              <a:endParaRPr lang="en-US" altLang="ko-KR" dirty="0" smtClean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85" y="3703799"/>
              <a:ext cx="5414120" cy="275083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85" y="1889400"/>
              <a:ext cx="7064352" cy="1531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7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254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Serif KR</vt:lpstr>
      <vt:lpstr>Spoqa Han Sans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재욱</dc:creator>
  <cp:lastModifiedBy>류 재욱</cp:lastModifiedBy>
  <cp:revision>59</cp:revision>
  <dcterms:created xsi:type="dcterms:W3CDTF">2019-12-02T11:51:28Z</dcterms:created>
  <dcterms:modified xsi:type="dcterms:W3CDTF">2019-12-17T09:08:21Z</dcterms:modified>
</cp:coreProperties>
</file>