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A73CE7-9B37-4550-9613-48E447687C89}" v="81" dt="2022-12-05T07:20:47.263"/>
    <p1510:client id="{BB0BABFE-4605-4E03-B81A-A67CE83CDE6F}" v="227" dt="2022-12-06T03:36:59"/>
    <p1510:client id="{BC6A5695-1352-46DD-A114-212987F7718E}" v="2651" dt="2022-11-30T11:38:29.756"/>
    <p1510:client id="{F7BF95C5-CE4A-4387-90CF-FA293470661A}" v="162" dt="2022-12-05T12:46:50.4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+mj-lt"/>
                <a:cs typeface="+mj-lt"/>
              </a:rPr>
              <a:t>Accessing inaccessible information via quantum indistinguishability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9522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Sebastian Horvat &amp; Borivoje </a:t>
            </a:r>
            <a:r>
              <a:rPr lang="en-US" dirty="0" err="1">
                <a:ea typeface="+mn-lt"/>
                <a:cs typeface="+mn-lt"/>
              </a:rPr>
              <a:t>Dakić</a:t>
            </a:r>
            <a:r>
              <a:rPr lang="en-US" dirty="0">
                <a:ea typeface="+mn-lt"/>
                <a:cs typeface="+mn-lt"/>
              </a:rPr>
              <a:t> 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i="1" dirty="0">
                <a:ea typeface="+mn-lt"/>
                <a:cs typeface="+mn-lt"/>
              </a:rPr>
              <a:t>Quantum resources: from mathematical foundations to operational </a:t>
            </a:r>
            <a:r>
              <a:rPr lang="en-US" i="1" dirty="0" err="1">
                <a:ea typeface="+mn-lt"/>
                <a:cs typeface="+mn-lt"/>
              </a:rPr>
              <a:t>characterisation</a:t>
            </a:r>
            <a:endParaRPr lang="en-US" i="1" dirty="0">
              <a:ea typeface="+mn-lt"/>
              <a:cs typeface="+mn-lt"/>
            </a:endParaRPr>
          </a:p>
          <a:p>
            <a:r>
              <a:rPr lang="en-US" dirty="0">
                <a:cs typeface="Calibri"/>
              </a:rPr>
              <a:t>Singapore, </a:t>
            </a:r>
            <a:r>
              <a:rPr lang="en-US" dirty="0">
                <a:ea typeface="+mn-lt"/>
                <a:cs typeface="+mn-lt"/>
              </a:rPr>
              <a:t>6 December 2022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sz="1800" dirty="0">
                <a:ea typeface="+mn-lt"/>
                <a:cs typeface="+mn-lt"/>
              </a:rPr>
              <a:t>Talk based on arXiv:2203.16592 </a:t>
            </a:r>
          </a:p>
          <a:p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9F0AA-F810-AE0F-4D9C-2607A09A6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Outlook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60EF2-2E73-E96D-5E4D-77633FFE0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Can the task be formulated in a more general framework, e.g. in GPTs? How do entanglement and indistinguishability figure there as resources?</a:t>
            </a:r>
            <a:endParaRPr lang="en-US" dirty="0"/>
          </a:p>
          <a:p>
            <a:r>
              <a:rPr lang="en-US" dirty="0">
                <a:cs typeface="Calibri"/>
              </a:rPr>
              <a:t>Can the task be made less theory- and device-dependent? </a:t>
            </a:r>
          </a:p>
          <a:p>
            <a:r>
              <a:rPr lang="en-US" dirty="0">
                <a:cs typeface="Calibri"/>
              </a:rPr>
              <a:t>Practical applications? </a:t>
            </a:r>
            <a:endParaRPr lang="en-US" dirty="0"/>
          </a:p>
          <a:p>
            <a:r>
              <a:rPr lang="en-US" dirty="0">
                <a:cs typeface="Calibri"/>
              </a:rPr>
              <a:t>We analyzed only a very particular task. Generalize . . 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892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59B68-EC36-455E-3383-3E6963B7A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7782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ea typeface="Calibri Light"/>
                <a:cs typeface="Calibri Light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147042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BD0E7-DB8C-EA48-CA3D-747D776D8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Plan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B1C33-BB92-120A-3FA6-8F89E2685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Indistinguishable particles and entanglement</a:t>
            </a:r>
          </a:p>
          <a:p>
            <a:r>
              <a:rPr lang="en-US" dirty="0">
                <a:cs typeface="Calibri"/>
              </a:rPr>
              <a:t>Presentation of the task</a:t>
            </a:r>
          </a:p>
          <a:p>
            <a:r>
              <a:rPr lang="en-US" dirty="0">
                <a:cs typeface="Calibri"/>
              </a:rPr>
              <a:t>Quantum protocol that solves the task</a:t>
            </a:r>
          </a:p>
          <a:p>
            <a:r>
              <a:rPr lang="en-US" dirty="0">
                <a:cs typeface="Calibri"/>
              </a:rPr>
              <a:t>Discussion</a:t>
            </a:r>
          </a:p>
          <a:p>
            <a:r>
              <a:rPr lang="en-US" dirty="0">
                <a:cs typeface="Calibri"/>
              </a:rPr>
              <a:t>Outlook</a:t>
            </a:r>
          </a:p>
        </p:txBody>
      </p:sp>
    </p:spTree>
    <p:extLst>
      <p:ext uri="{BB962C8B-B14F-4D97-AF65-F5344CB8AC3E}">
        <p14:creationId xmlns:p14="http://schemas.microsoft.com/office/powerpoint/2010/main" val="495448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BC14A-EF15-2E26-F8C0-CBEB63969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Indistinguishable particles (1)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C23B6-DBCD-C600-3058-D86F695E3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Book Antiqua"/>
              </a:rPr>
              <a:t>Consider two independently prepared bosons located at positions </a:t>
            </a:r>
            <a:r>
              <a:rPr lang="en-US" i="1" dirty="0">
                <a:latin typeface="Book Antiqua"/>
              </a:rPr>
              <a:t>A</a:t>
            </a:r>
            <a:r>
              <a:rPr lang="en-US" dirty="0">
                <a:latin typeface="Book Antiqua"/>
              </a:rPr>
              <a:t> and </a:t>
            </a:r>
            <a:r>
              <a:rPr lang="en-US" i="1" dirty="0">
                <a:latin typeface="Book Antiqua"/>
              </a:rPr>
              <a:t>B</a:t>
            </a:r>
            <a:r>
              <a:rPr lang="en-US" dirty="0">
                <a:latin typeface="Book Antiqua"/>
              </a:rPr>
              <a:t>.</a:t>
            </a:r>
            <a:endParaRPr lang="en-US">
              <a:latin typeface="Book Antiqua"/>
              <a:ea typeface="+mn-lt"/>
              <a:cs typeface="+mn-lt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Book Antiqua"/>
              </a:rPr>
              <a:t>Two ways of representing their quantum state:</a:t>
            </a:r>
            <a:endParaRPr lang="en-US" dirty="0">
              <a:ea typeface="+mn-lt"/>
              <a:cs typeface="+mn-lt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n-US" dirty="0">
              <a:latin typeface="Book Antiqua"/>
              <a:cs typeface="Calibri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20B0604020202020204" pitchFamily="34" charset="0"/>
              <a:buChar char="Ø"/>
            </a:pPr>
            <a:r>
              <a:rPr lang="en-US" dirty="0">
                <a:latin typeface="Book Antiqua"/>
                <a:cs typeface="Calibri"/>
              </a:rPr>
              <a:t>"First quantization":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20B0604020202020204" pitchFamily="34" charset="0"/>
              <a:buChar char="Ø"/>
            </a:pPr>
            <a:endParaRPr lang="en-US" dirty="0">
              <a:latin typeface="Book Antiqua"/>
              <a:cs typeface="Calibri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latin typeface="Book Antiqua"/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293C83-9862-E5FA-2759-22884115C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857" y="3434005"/>
            <a:ext cx="4358530" cy="760934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3009713-C56D-57CD-9626-ABA85E43ABDF}"/>
              </a:ext>
            </a:extLst>
          </p:cNvPr>
          <p:cNvSpPr txBox="1">
            <a:spLocks/>
          </p:cNvSpPr>
          <p:nvPr/>
        </p:nvSpPr>
        <p:spPr>
          <a:xfrm>
            <a:off x="831376" y="3206324"/>
            <a:ext cx="10515600" cy="22018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n-US" dirty="0">
              <a:latin typeface="Book Antiqua"/>
              <a:cs typeface="Calibri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20B0604020202020204" pitchFamily="34" charset="0"/>
              <a:buChar char="Ø"/>
            </a:pPr>
            <a:endParaRPr lang="en-US" dirty="0">
              <a:latin typeface="Book Antiqua"/>
              <a:cs typeface="Calibri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20B0604020202020204" pitchFamily="34" charset="0"/>
              <a:buChar char="Ø"/>
            </a:pPr>
            <a:endParaRPr lang="en-US" dirty="0">
              <a:latin typeface="Book Antiqua"/>
              <a:cs typeface="Calibri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20B0604020202020204" pitchFamily="34" charset="0"/>
              <a:buChar char="Ø"/>
            </a:pPr>
            <a:r>
              <a:rPr lang="en-US" dirty="0">
                <a:latin typeface="Book Antiqua"/>
                <a:cs typeface="Calibri"/>
              </a:rPr>
              <a:t>"Second quantization":</a:t>
            </a: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latin typeface="Book Antiqua"/>
              <a:cs typeface="Calibri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3B6A0B6-DD93-2F22-8FE1-A2E92B413122}"/>
              </a:ext>
            </a:extLst>
          </p:cNvPr>
          <p:cNvSpPr txBox="1">
            <a:spLocks/>
          </p:cNvSpPr>
          <p:nvPr/>
        </p:nvSpPr>
        <p:spPr>
          <a:xfrm>
            <a:off x="835925" y="3745409"/>
            <a:ext cx="10515600" cy="295244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n-US" dirty="0">
              <a:latin typeface="Book Antiqua"/>
              <a:cs typeface="Calibri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20B0604020202020204" pitchFamily="34" charset="0"/>
              <a:buChar char="Ø"/>
            </a:pPr>
            <a:endParaRPr lang="en-US" dirty="0">
              <a:latin typeface="Book Antiqua"/>
              <a:cs typeface="Calibri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20B0604020202020204" pitchFamily="34" charset="0"/>
              <a:buChar char="Ø"/>
            </a:pPr>
            <a:endParaRPr lang="en-US" dirty="0">
              <a:latin typeface="Book Antiqua"/>
              <a:cs typeface="Calibri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latin typeface="Book Antiqua"/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latin typeface="Book Antiqua"/>
                <a:cs typeface="Calibri"/>
              </a:rPr>
              <a:t>FQ: systems 1 and 2 are entangled</a:t>
            </a:r>
          </a:p>
          <a:p>
            <a:r>
              <a:rPr lang="en-US" dirty="0">
                <a:latin typeface="Book Antiqua"/>
                <a:cs typeface="Calibri"/>
              </a:rPr>
              <a:t>SQ: systems A and B are not entangled</a:t>
            </a:r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62F08526-673B-AA04-8232-7FE42C289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6625" y="4455426"/>
            <a:ext cx="3848241" cy="5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367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build="p"/>
      <p:bldP spid="1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94C49-3420-3478-96AC-5B1F57F0F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Indistinguishable particles (2)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469AC-8138-8ABF-FF01-2AED3E244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Book Antiqua"/>
                <a:cs typeface="Calibri"/>
              </a:rPr>
              <a:t>Are two independently prepared bosons entangled or not?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dirty="0">
                <a:latin typeface="Book Antiqua"/>
                <a:cs typeface="Calibri"/>
              </a:rPr>
              <a:t>The answer depends on which systems we are talking about. . . </a:t>
            </a:r>
          </a:p>
          <a:p>
            <a:pPr>
              <a:buFont typeface="Wingdings" panose="020B0604020202020204" pitchFamily="34" charset="0"/>
              <a:buChar char="Ø"/>
            </a:pPr>
            <a:endParaRPr lang="en-US" dirty="0">
              <a:latin typeface="Book Antiqua"/>
              <a:cs typeface="Calibri"/>
            </a:endParaRPr>
          </a:p>
          <a:p>
            <a:r>
              <a:rPr lang="en-US" dirty="0">
                <a:latin typeface="Book Antiqua"/>
                <a:cs typeface="Calibri"/>
              </a:rPr>
              <a:t>This talk: information-theoretic task that can be accomplished equally well with independently prepared bosons or with maximally entangled distinguishable particles</a:t>
            </a:r>
          </a:p>
          <a:p>
            <a:pPr>
              <a:buFont typeface="Wingdings" panose="020B0604020202020204" pitchFamily="34" charset="0"/>
              <a:buChar char="Ø"/>
            </a:pPr>
            <a:endParaRPr lang="en-US" dirty="0">
              <a:latin typeface="Book Antiqua"/>
              <a:cs typeface="Calibri"/>
            </a:endParaRPr>
          </a:p>
          <a:p>
            <a:endParaRPr lang="en-US" dirty="0">
              <a:latin typeface="Calibri" panose="020F0502020204030204"/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6553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3FAFC-1220-5169-011D-4E978AAA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The task (informally)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491E1-17AF-154C-1902-3F4A8776C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961" y="1518550"/>
            <a:ext cx="10515600" cy="132608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77470" indent="-77470" algn="just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</a:pPr>
            <a:r>
              <a:rPr lang="en-US" dirty="0">
                <a:latin typeface="Book Antiqua"/>
              </a:rPr>
              <a:t>A box contains an atom, which is prepared in one of two perfectly distinguishable states, thereby encoding a bit of information </a:t>
            </a:r>
            <a:r>
              <a:rPr lang="en-US" i="1" dirty="0">
                <a:latin typeface="Book Antiqua"/>
              </a:rPr>
              <a:t>k</a:t>
            </a:r>
            <a:r>
              <a:rPr lang="en-US" dirty="0">
                <a:latin typeface="Book Antiqua"/>
              </a:rPr>
              <a:t> (= 0 or 1)</a:t>
            </a:r>
            <a:endParaRPr lang="en-US" dirty="0">
              <a:ea typeface="+mn-lt"/>
              <a:cs typeface="+mn-lt"/>
            </a:endParaRPr>
          </a:p>
          <a:p>
            <a:pPr marL="77470" indent="-77470" algn="just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</a:pPr>
            <a:endParaRPr lang="en-US" dirty="0">
              <a:latin typeface="Book Antiqua"/>
              <a:ea typeface="+mn-lt"/>
              <a:cs typeface="+mn-lt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E35C965-CF60-DABE-9D18-693FF115E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5338" y="2668577"/>
            <a:ext cx="6425534" cy="34274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B52589-503E-7651-6A32-AAD798C691D6}"/>
              </a:ext>
            </a:extLst>
          </p:cNvPr>
          <p:cNvSpPr txBox="1"/>
          <p:nvPr/>
        </p:nvSpPr>
        <p:spPr>
          <a:xfrm>
            <a:off x="767686" y="2837597"/>
            <a:ext cx="4913194" cy="49018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77470" indent="-77470" algn="just">
              <a:buFont typeface="Arial"/>
              <a:buChar char="•"/>
            </a:pPr>
            <a:r>
              <a:rPr lang="en-US" sz="2600" dirty="0">
                <a:latin typeface="Book Antiqua"/>
              </a:rPr>
              <a:t>You're only allowed to move the box through space; you cannot open the box and "directly" read out </a:t>
            </a:r>
            <a:r>
              <a:rPr lang="en-US" sz="2600" i="1" dirty="0">
                <a:latin typeface="Book Antiqua"/>
              </a:rPr>
              <a:t>k</a:t>
            </a:r>
            <a:r>
              <a:rPr lang="en-US" sz="2600" dirty="0">
                <a:latin typeface="Book Antiqua"/>
              </a:rPr>
              <a:t> </a:t>
            </a:r>
            <a:endParaRPr lang="en-US" sz="2600">
              <a:latin typeface="Book Antiqua"/>
              <a:ea typeface="+mn-lt"/>
              <a:cs typeface="+mn-lt"/>
            </a:endParaRPr>
          </a:p>
          <a:p>
            <a:pPr marL="77470" indent="-77470" algn="just">
              <a:buFont typeface="Arial"/>
              <a:buChar char="•"/>
            </a:pPr>
            <a:r>
              <a:rPr lang="en-US" sz="2600" dirty="0">
                <a:latin typeface="Book Antiqua"/>
              </a:rPr>
              <a:t>You may have other objects (e.g. other boxes containing atoms) but they are also not sensitive to the bit</a:t>
            </a:r>
            <a:endParaRPr lang="en-US" sz="2600" dirty="0">
              <a:ea typeface="+mn-lt"/>
              <a:cs typeface="+mn-lt"/>
            </a:endParaRPr>
          </a:p>
          <a:p>
            <a:pPr marL="457200" indent="-457200" algn="just">
              <a:buFont typeface="Wingdings"/>
              <a:buChar char="Ø"/>
            </a:pPr>
            <a:r>
              <a:rPr lang="en-US" sz="2600" dirty="0">
                <a:latin typeface="Book Antiqua"/>
                <a:ea typeface="+mn-lt"/>
                <a:cs typeface="+mn-lt"/>
              </a:rPr>
              <a:t>Can you learn </a:t>
            </a:r>
            <a:r>
              <a:rPr lang="en-US" sz="2600" i="1" dirty="0">
                <a:latin typeface="Book Antiqua"/>
                <a:ea typeface="+mn-lt"/>
                <a:cs typeface="+mn-lt"/>
              </a:rPr>
              <a:t>k</a:t>
            </a:r>
            <a:r>
              <a:rPr lang="en-US" sz="2600" dirty="0">
                <a:latin typeface="Book Antiqua"/>
                <a:ea typeface="+mn-lt"/>
                <a:cs typeface="+mn-lt"/>
              </a:rPr>
              <a:t>?</a:t>
            </a:r>
          </a:p>
          <a:p>
            <a:pPr marL="77470" indent="-77470" algn="just">
              <a:buFont typeface="Arial,Sans-Serif"/>
              <a:buChar char="•"/>
            </a:pPr>
            <a:endParaRPr lang="en-US" dirty="0">
              <a:ea typeface="+mn-lt"/>
              <a:cs typeface="+mn-lt"/>
            </a:endParaRPr>
          </a:p>
          <a:p>
            <a:pPr marL="103505" indent="-103505" algn="just">
              <a:buFont typeface="Wingdings,Sans-Serif"/>
              <a:buChar char="Ø"/>
            </a:pPr>
            <a:endParaRPr lang="en-US" dirty="0">
              <a:ea typeface="+mn-lt"/>
              <a:cs typeface="+mn-lt"/>
            </a:endParaRPr>
          </a:p>
          <a:p>
            <a:pPr marL="285750" indent="-285750" algn="l">
              <a:lnSpc>
                <a:spcPct val="90000"/>
              </a:lnSpc>
              <a:spcBef>
                <a:spcPts val="1000"/>
              </a:spcBef>
              <a:buFont typeface="Wingdings,Sans-Serif"/>
              <a:buChar char="Ø"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3497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8CB18-3C5B-FC81-B6B9-8CAD58CE5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The task (more formally)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DCA308-D183-48F9-3F4B-B3100B7D0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0312"/>
            <a:ext cx="10515600" cy="522706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endParaRPr lang="en-US" dirty="0">
              <a:latin typeface="Book Antiqua"/>
              <a:cs typeface="Calibri"/>
            </a:endParaRPr>
          </a:p>
          <a:p>
            <a:endParaRPr lang="en-US">
              <a:latin typeface="Book Antiqua"/>
              <a:cs typeface="Calibri"/>
            </a:endParaRPr>
          </a:p>
          <a:p>
            <a:endParaRPr lang="en-US" dirty="0">
              <a:latin typeface="Book Antiqua"/>
              <a:cs typeface="Calibri"/>
            </a:endParaRPr>
          </a:p>
          <a:p>
            <a:endParaRPr lang="en-US" dirty="0">
              <a:latin typeface="Book Antiqua"/>
              <a:cs typeface="Calibri"/>
            </a:endParaRPr>
          </a:p>
          <a:p>
            <a:endParaRPr lang="en-US" dirty="0">
              <a:latin typeface="Book Antiqua"/>
              <a:cs typeface="Calibri"/>
            </a:endParaRPr>
          </a:p>
          <a:p>
            <a:endParaRPr lang="en-US" dirty="0">
              <a:latin typeface="Book Antiqua"/>
              <a:cs typeface="Calibri"/>
            </a:endParaRPr>
          </a:p>
          <a:p>
            <a:pPr marL="0" indent="0">
              <a:buNone/>
            </a:pPr>
            <a:r>
              <a:rPr lang="en-US" dirty="0">
                <a:latin typeface="Book Antiqua"/>
                <a:cs typeface="Calibri"/>
              </a:rPr>
              <a:t>Can you learn </a:t>
            </a:r>
            <a:r>
              <a:rPr lang="en-US" i="1" dirty="0">
                <a:latin typeface="Book Antiqua"/>
                <a:cs typeface="Calibri"/>
              </a:rPr>
              <a:t>k</a:t>
            </a:r>
            <a:r>
              <a:rPr lang="en-US" dirty="0">
                <a:latin typeface="Book Antiqua"/>
                <a:cs typeface="Calibri"/>
              </a:rPr>
              <a:t> solely by manipulating </a:t>
            </a:r>
            <a:r>
              <a:rPr lang="en-US" b="1" dirty="0">
                <a:latin typeface="Book Antiqua"/>
                <a:cs typeface="Calibri"/>
              </a:rPr>
              <a:t>D</a:t>
            </a:r>
            <a:r>
              <a:rPr lang="en-US" dirty="0">
                <a:latin typeface="Book Antiqua"/>
                <a:cs typeface="Calibri"/>
              </a:rPr>
              <a:t>?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dirty="0">
                <a:latin typeface="Book Antiqua"/>
                <a:cs typeface="Calibri"/>
              </a:rPr>
              <a:t>Classically: no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dirty="0">
                <a:latin typeface="Book Antiqua"/>
                <a:cs typeface="Calibri"/>
              </a:rPr>
              <a:t>QM: if </a:t>
            </a:r>
            <a:r>
              <a:rPr lang="en-US" b="1" dirty="0">
                <a:latin typeface="Book Antiqua"/>
                <a:cs typeface="Calibri"/>
              </a:rPr>
              <a:t>T</a:t>
            </a:r>
            <a:r>
              <a:rPr lang="en-US" dirty="0">
                <a:latin typeface="Book Antiqua"/>
                <a:cs typeface="Calibri"/>
              </a:rPr>
              <a:t> and </a:t>
            </a:r>
            <a:r>
              <a:rPr lang="en-US" b="1" dirty="0">
                <a:latin typeface="Book Antiqua"/>
                <a:cs typeface="Calibri"/>
              </a:rPr>
              <a:t>A</a:t>
            </a:r>
            <a:r>
              <a:rPr lang="en-US" dirty="0">
                <a:latin typeface="Book Antiqua"/>
                <a:cs typeface="Calibri"/>
              </a:rPr>
              <a:t> are distinguishable systems, then also no</a:t>
            </a:r>
          </a:p>
          <a:p>
            <a:pPr>
              <a:buFont typeface="Wingdings" panose="020B0604020202020204" pitchFamily="34" charset="0"/>
              <a:buChar char="Ø"/>
            </a:pPr>
            <a:endParaRPr lang="en-US" dirty="0">
              <a:latin typeface="Book Antiqua"/>
              <a:cs typeface="Calibri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dirty="0">
                <a:latin typeface="Book Antiqua"/>
                <a:cs typeface="Calibri"/>
              </a:rPr>
              <a:t>What if the additional quantum systems are identical to the first one?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A4F25B-16F5-8E56-F479-29A1748C7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3831" y="1354543"/>
            <a:ext cx="1140314" cy="4280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8206B8-EF6E-538E-00C5-E45206BA1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9393" y="2376532"/>
            <a:ext cx="4958520" cy="3722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F0C16E-ED11-BA95-1CB6-52435175CB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2486" y="3423762"/>
            <a:ext cx="8192067" cy="392582"/>
          </a:xfrm>
          <a:prstGeom prst="rect">
            <a:avLst/>
          </a:prstGeom>
        </p:spPr>
      </p:pic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C002DBA0-EB8B-5F6B-718A-DE9638FBF53E}"/>
              </a:ext>
            </a:extLst>
          </p:cNvPr>
          <p:cNvSpPr txBox="1">
            <a:spLocks/>
          </p:cNvSpPr>
          <p:nvPr/>
        </p:nvSpPr>
        <p:spPr>
          <a:xfrm>
            <a:off x="831376" y="1352503"/>
            <a:ext cx="10515600" cy="5185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Book Antiqua"/>
                <a:cs typeface="Calibri"/>
              </a:rPr>
              <a:t>A system named </a:t>
            </a:r>
            <a:r>
              <a:rPr lang="en-US" b="1" dirty="0">
                <a:latin typeface="Book Antiqua"/>
                <a:cs typeface="Calibri"/>
              </a:rPr>
              <a:t>T</a:t>
            </a:r>
            <a:r>
              <a:rPr lang="en-US" dirty="0">
                <a:latin typeface="Book Antiqua"/>
                <a:cs typeface="Calibri"/>
              </a:rPr>
              <a:t> is located at </a:t>
            </a:r>
            <a:r>
              <a:rPr lang="en-US" i="1" dirty="0">
                <a:latin typeface="Book Antiqua"/>
                <a:cs typeface="Calibri"/>
              </a:rPr>
              <a:t>x</a:t>
            </a:r>
            <a:r>
              <a:rPr lang="en-US" dirty="0">
                <a:latin typeface="Book Antiqua"/>
                <a:cs typeface="Calibri"/>
              </a:rPr>
              <a:t> and encodes bit </a:t>
            </a:r>
            <a:r>
              <a:rPr lang="en-US" i="1" dirty="0">
                <a:latin typeface="Book Antiqua"/>
                <a:cs typeface="Calibri"/>
              </a:rPr>
              <a:t>k</a:t>
            </a:r>
            <a:r>
              <a:rPr lang="en-US" dirty="0">
                <a:latin typeface="Book Antiqua"/>
                <a:cs typeface="Calibri"/>
              </a:rPr>
              <a:t>: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B4A10E4D-F827-3ACF-6402-04E3380E5CE2}"/>
              </a:ext>
            </a:extLst>
          </p:cNvPr>
          <p:cNvSpPr txBox="1">
            <a:spLocks/>
          </p:cNvSpPr>
          <p:nvPr/>
        </p:nvSpPr>
        <p:spPr>
          <a:xfrm>
            <a:off x="831376" y="1466234"/>
            <a:ext cx="10515600" cy="81429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Book Antiqua"/>
              <a:cs typeface="Calibri"/>
            </a:endParaRPr>
          </a:p>
          <a:p>
            <a:r>
              <a:rPr lang="en-US" dirty="0">
                <a:latin typeface="Book Antiqua"/>
                <a:cs typeface="Calibri"/>
              </a:rPr>
              <a:t>You have a device </a:t>
            </a:r>
            <a:r>
              <a:rPr lang="en-US" b="1" dirty="0">
                <a:latin typeface="Book Antiqua"/>
                <a:cs typeface="Calibri"/>
              </a:rPr>
              <a:t>D</a:t>
            </a:r>
            <a:r>
              <a:rPr lang="en-US" dirty="0">
                <a:latin typeface="Book Antiqua"/>
                <a:cs typeface="Calibri"/>
              </a:rPr>
              <a:t> that can move the box upon interaction: </a:t>
            </a:r>
          </a:p>
          <a:p>
            <a:endParaRPr lang="en-US" dirty="0">
              <a:latin typeface="Book Antiqua"/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23501686-F8B3-ADD9-CF60-1269286E2CEE}"/>
              </a:ext>
            </a:extLst>
          </p:cNvPr>
          <p:cNvSpPr txBox="1">
            <a:spLocks/>
          </p:cNvSpPr>
          <p:nvPr/>
        </p:nvSpPr>
        <p:spPr>
          <a:xfrm>
            <a:off x="706272" y="1307009"/>
            <a:ext cx="10515600" cy="11441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Book Antiqua"/>
              <a:cs typeface="Calibri"/>
            </a:endParaRPr>
          </a:p>
          <a:p>
            <a:endParaRPr lang="en-US">
              <a:latin typeface="Book Antiqua"/>
              <a:cs typeface="Calibri"/>
            </a:endParaRPr>
          </a:p>
          <a:p>
            <a:endParaRPr lang="en-US" dirty="0">
              <a:latin typeface="Book Antiqua"/>
              <a:cs typeface="Calibri"/>
            </a:endParaRPr>
          </a:p>
          <a:p>
            <a:r>
              <a:rPr lang="en-US" sz="2600" dirty="0">
                <a:latin typeface="Book Antiqua"/>
                <a:cs typeface="Calibri"/>
              </a:rPr>
              <a:t>The further objects are named </a:t>
            </a:r>
            <a:r>
              <a:rPr lang="en-US" sz="2600" b="1" dirty="0">
                <a:latin typeface="Book Antiqua"/>
                <a:cs typeface="Calibri"/>
              </a:rPr>
              <a:t>A</a:t>
            </a:r>
            <a:r>
              <a:rPr lang="en-US" sz="2600" dirty="0">
                <a:latin typeface="Book Antiqua"/>
                <a:cs typeface="Calibri"/>
              </a:rPr>
              <a:t> and are insensitive to </a:t>
            </a:r>
            <a:r>
              <a:rPr lang="en-US" sz="2600" i="1" dirty="0">
                <a:latin typeface="Book Antiqua"/>
                <a:cs typeface="Calibri"/>
              </a:rPr>
              <a:t>k</a:t>
            </a:r>
            <a:r>
              <a:rPr lang="en-US" sz="2600" dirty="0">
                <a:latin typeface="Book Antiqua"/>
                <a:cs typeface="Calibri"/>
              </a:rPr>
              <a:t>:</a:t>
            </a:r>
          </a:p>
          <a:p>
            <a:endParaRPr lang="en-US" dirty="0">
              <a:latin typeface="Book Antiqua"/>
              <a:cs typeface="Calibri"/>
            </a:endParaRPr>
          </a:p>
          <a:p>
            <a:endParaRPr lang="en-US" dirty="0">
              <a:latin typeface="Book Antiqua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8661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2" grpId="0"/>
      <p:bldP spid="14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24F9B-C286-2B32-9840-CAFB32BA5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The quantum protocol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2B11C-9897-5CC4-B5F1-2810CA490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9570"/>
            <a:ext cx="10515600" cy="5148313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103505" indent="-103505" algn="just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</a:pPr>
            <a:endParaRPr lang="en-US">
              <a:ea typeface="+mn-lt"/>
              <a:cs typeface="+mn-lt"/>
            </a:endParaRPr>
          </a:p>
          <a:p>
            <a:pPr marL="103505" indent="-103505" algn="just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</a:pPr>
            <a:endParaRPr lang="en-US" dirty="0">
              <a:ea typeface="+mn-lt"/>
              <a:cs typeface="+mn-lt"/>
            </a:endParaRPr>
          </a:p>
          <a:p>
            <a:pPr marL="103505" indent="-103505" algn="just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•"/>
            </a:pPr>
            <a:endParaRPr lang="en-US">
              <a:latin typeface="Calibri" panose="020F0502020204030204"/>
              <a:cs typeface="Calibri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latin typeface="Book Antiqua"/>
              <a:ea typeface="+mn-lt"/>
              <a:cs typeface="+mn-lt"/>
            </a:endParaRPr>
          </a:p>
          <a:p>
            <a:pPr marL="103505" indent="-103505" algn="just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•"/>
            </a:pPr>
            <a:endParaRPr lang="en-US" dirty="0">
              <a:latin typeface="Book Antiqua"/>
              <a:ea typeface="+mn-lt"/>
              <a:cs typeface="+mn-lt"/>
            </a:endParaRPr>
          </a:p>
          <a:p>
            <a:pPr marL="103505" indent="-103505" algn="just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•"/>
            </a:pPr>
            <a:endParaRPr lang="en-US" dirty="0">
              <a:latin typeface="Book Antiqua"/>
              <a:cs typeface="Calibri" panose="020F0502020204030204"/>
            </a:endParaRPr>
          </a:p>
          <a:p>
            <a:pPr marL="103505" indent="-103505" algn="just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•"/>
            </a:pPr>
            <a:endParaRPr lang="en-US" dirty="0">
              <a:latin typeface="Book Antiqua"/>
              <a:ea typeface="+mn-lt"/>
              <a:cs typeface="+mn-lt"/>
            </a:endParaRPr>
          </a:p>
          <a:p>
            <a:pPr marL="103505" indent="-103505" algn="just">
              <a:lnSpc>
                <a:spcPct val="100000"/>
              </a:lnSpc>
              <a:spcBef>
                <a:spcPts val="0"/>
              </a:spcBef>
              <a:buFont typeface="Wingdings,Sans-Serif" panose="020B0604020202020204" pitchFamily="34" charset="0"/>
              <a:buChar char="Ø"/>
            </a:pPr>
            <a:r>
              <a:rPr lang="en-US" b="1" dirty="0">
                <a:latin typeface="Book Antiqua"/>
                <a:cs typeface="Calibri"/>
              </a:rPr>
              <a:t>D </a:t>
            </a:r>
            <a:r>
              <a:rPr lang="en-US" dirty="0">
                <a:latin typeface="Book Antiqua"/>
                <a:cs typeface="Calibri"/>
              </a:rPr>
              <a:t>and the targets get entangled upon interaction if and only if </a:t>
            </a:r>
            <a:r>
              <a:rPr lang="en-US" i="1" dirty="0">
                <a:latin typeface="Book Antiqua"/>
                <a:cs typeface="Calibri"/>
              </a:rPr>
              <a:t>k=1 </a:t>
            </a:r>
            <a:endParaRPr lang="en-US">
              <a:latin typeface="Book Antiqua"/>
              <a:ea typeface="+mn-lt"/>
              <a:cs typeface="+mn-lt"/>
            </a:endParaRPr>
          </a:p>
          <a:p>
            <a:pPr marL="103505" indent="-103505" algn="just">
              <a:lnSpc>
                <a:spcPct val="100000"/>
              </a:lnSpc>
              <a:spcBef>
                <a:spcPts val="0"/>
              </a:spcBef>
              <a:buFont typeface="Wingdings,Sans-Serif" panose="020B0604020202020204" pitchFamily="34" charset="0"/>
              <a:buChar char="Ø"/>
            </a:pPr>
            <a:r>
              <a:rPr lang="en-US" dirty="0">
                <a:latin typeface="Book Antiqua"/>
                <a:cs typeface="Calibri"/>
              </a:rPr>
              <a:t>The reduced state of </a:t>
            </a:r>
            <a:r>
              <a:rPr lang="en-US" b="1" dirty="0">
                <a:latin typeface="Book Antiqua"/>
                <a:cs typeface="Calibri"/>
              </a:rPr>
              <a:t>D</a:t>
            </a:r>
            <a:r>
              <a:rPr lang="en-US" dirty="0">
                <a:latin typeface="Book Antiqua"/>
                <a:cs typeface="Calibri"/>
              </a:rPr>
              <a:t> is thus a function of </a:t>
            </a:r>
            <a:r>
              <a:rPr lang="en-US" i="1" dirty="0">
                <a:latin typeface="Book Antiqua"/>
                <a:cs typeface="Calibri"/>
              </a:rPr>
              <a:t>k</a:t>
            </a:r>
            <a:endParaRPr lang="en-US">
              <a:latin typeface="Book Antiqua"/>
              <a:ea typeface="+mn-lt"/>
              <a:cs typeface="+mn-lt"/>
            </a:endParaRPr>
          </a:p>
          <a:p>
            <a:pPr marL="103505" indent="-103505" algn="just">
              <a:lnSpc>
                <a:spcPct val="100000"/>
              </a:lnSpc>
              <a:spcBef>
                <a:spcPts val="0"/>
              </a:spcBef>
              <a:buFont typeface="Wingdings,Sans-Serif" panose="020B0604020202020204" pitchFamily="34" charset="0"/>
              <a:buChar char="Ø"/>
            </a:pPr>
            <a:r>
              <a:rPr lang="en-US" dirty="0">
                <a:latin typeface="Book Antiqua"/>
                <a:cs typeface="Calibri"/>
              </a:rPr>
              <a:t>Alice can learn </a:t>
            </a:r>
            <a:r>
              <a:rPr lang="en-US" i="1" dirty="0">
                <a:latin typeface="Book Antiqua"/>
                <a:cs typeface="Calibri"/>
              </a:rPr>
              <a:t>k</a:t>
            </a:r>
            <a:r>
              <a:rPr lang="en-US" dirty="0">
                <a:latin typeface="Book Antiqua"/>
                <a:cs typeface="Calibri"/>
              </a:rPr>
              <a:t> by performing an appropriate measurement on </a:t>
            </a:r>
            <a:r>
              <a:rPr lang="en-US" b="1" dirty="0">
                <a:latin typeface="Book Antiqua"/>
                <a:cs typeface="Calibri"/>
              </a:rPr>
              <a:t>D</a:t>
            </a:r>
            <a:endParaRPr lang="en-US">
              <a:latin typeface="Book Antiqua"/>
            </a:endParaRPr>
          </a:p>
          <a:p>
            <a:pPr marL="103505" indent="-103505" algn="just">
              <a:lnSpc>
                <a:spcPct val="100000"/>
              </a:lnSpc>
              <a:spcBef>
                <a:spcPts val="0"/>
              </a:spcBef>
              <a:buFont typeface="Wingdings,Sans-Serif" panose="020B0604020202020204" pitchFamily="34" charset="0"/>
              <a:buChar char="Ø"/>
            </a:pPr>
            <a:r>
              <a:rPr lang="en-US" dirty="0">
                <a:latin typeface="Book Antiqua"/>
                <a:cs typeface="Calibri"/>
              </a:rPr>
              <a:t>The probability of a correct guess can be raised close to 1 by adding more boxes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latin typeface="Book Antiqua"/>
              <a:cs typeface="Calibri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latin typeface="Book Antiqua"/>
              <a:cs typeface="Calibri"/>
            </a:endParaRPr>
          </a:p>
          <a:p>
            <a:pPr marL="103505" indent="-103505" algn="just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</a:pPr>
            <a:endParaRPr lang="en-US" dirty="0">
              <a:latin typeface="Book Antiqua"/>
              <a:cs typeface="Calibri"/>
            </a:endParaRPr>
          </a:p>
          <a:p>
            <a:endParaRPr lang="en-US" dirty="0">
              <a:latin typeface="Calibri" panose="020F0502020204030204"/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16866E-1B7D-06AC-D943-EB756B533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9187" y="1772773"/>
            <a:ext cx="1413304" cy="372472"/>
          </a:xfrm>
          <a:prstGeom prst="rect">
            <a:avLst/>
          </a:prstGeom>
        </p:spPr>
      </p:pic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5BE3A720-BCD2-E614-1CAC-186F4C046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8322" y="2381737"/>
            <a:ext cx="2304701" cy="729514"/>
          </a:xfrm>
          <a:prstGeom prst="rect">
            <a:avLst/>
          </a:prstGeom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8D894C17-5CE6-824E-F357-3B0D3390F5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5356" y="3711208"/>
            <a:ext cx="9779682" cy="76702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5535300-4D88-5A0B-48C1-AFA7775DDB4B}"/>
              </a:ext>
            </a:extLst>
          </p:cNvPr>
          <p:cNvSpPr txBox="1">
            <a:spLocks/>
          </p:cNvSpPr>
          <p:nvPr/>
        </p:nvSpPr>
        <p:spPr>
          <a:xfrm>
            <a:off x="830726" y="1678701"/>
            <a:ext cx="10515600" cy="10770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3505" indent="-103505" algn="just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•"/>
            </a:pPr>
            <a:r>
              <a:rPr lang="en-US" dirty="0">
                <a:latin typeface="Book Antiqua"/>
              </a:rPr>
              <a:t>Let</a:t>
            </a:r>
            <a:r>
              <a:rPr lang="en-US" b="1" dirty="0">
                <a:latin typeface="Book Antiqua"/>
              </a:rPr>
              <a:t> A</a:t>
            </a:r>
            <a:r>
              <a:rPr lang="en-US" b="1" i="1" dirty="0">
                <a:latin typeface="Book Antiqua"/>
              </a:rPr>
              <a:t> </a:t>
            </a:r>
            <a:r>
              <a:rPr lang="en-US" dirty="0">
                <a:latin typeface="Book Antiqua"/>
              </a:rPr>
              <a:t>be indistinguishable from </a:t>
            </a:r>
            <a:r>
              <a:rPr lang="en-US" b="1" dirty="0">
                <a:latin typeface="Book Antiqua"/>
              </a:rPr>
              <a:t>T</a:t>
            </a:r>
            <a:r>
              <a:rPr lang="en-US" dirty="0">
                <a:latin typeface="Book Antiqua"/>
              </a:rPr>
              <a:t> and its internal state be 0: </a:t>
            </a:r>
            <a:endParaRPr lang="en-US" dirty="0">
              <a:ea typeface="+mn-lt"/>
              <a:cs typeface="+mn-lt"/>
            </a:endParaRPr>
          </a:p>
          <a:p>
            <a:pPr marL="103505" indent="-103505" algn="just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•"/>
            </a:pPr>
            <a:endParaRPr lang="en-US" dirty="0">
              <a:ea typeface="+mn-lt"/>
              <a:cs typeface="+mn-lt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latin typeface="Book Antiqua"/>
              <a:cs typeface="Calibri" panose="020F0502020204030204"/>
            </a:endParaRPr>
          </a:p>
          <a:p>
            <a:pPr marL="103505" indent="-103505" algn="just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•"/>
            </a:pPr>
            <a:endParaRPr lang="en-US" dirty="0">
              <a:latin typeface="Book Antiqua"/>
              <a:cs typeface="Calibri" panose="020F0502020204030204"/>
            </a:endParaRPr>
          </a:p>
          <a:p>
            <a:endParaRPr lang="en-US" dirty="0">
              <a:latin typeface="Calibri" panose="020F0502020204030204"/>
              <a:cs typeface="Calibri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195CB22-28CD-D3BE-8F4C-7084B46CA8D3}"/>
              </a:ext>
            </a:extLst>
          </p:cNvPr>
          <p:cNvSpPr txBox="1">
            <a:spLocks/>
          </p:cNvSpPr>
          <p:nvPr/>
        </p:nvSpPr>
        <p:spPr>
          <a:xfrm>
            <a:off x="826827" y="1698197"/>
            <a:ext cx="10515600" cy="957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3505" indent="-103505" algn="just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•"/>
            </a:pPr>
            <a:endParaRPr lang="en-US" sz="2600">
              <a:ea typeface="+mn-lt"/>
              <a:cs typeface="+mn-lt"/>
            </a:endParaRPr>
          </a:p>
          <a:p>
            <a:pPr marL="103505" indent="-103505" algn="just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•"/>
            </a:pPr>
            <a:endParaRPr lang="en-US" sz="2600" dirty="0">
              <a:ea typeface="+mn-lt"/>
              <a:cs typeface="+mn-lt"/>
            </a:endParaRPr>
          </a:p>
          <a:p>
            <a:pPr marL="103505" indent="-103505" algn="just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•"/>
            </a:pPr>
            <a:r>
              <a:rPr lang="en-US" sz="2600" dirty="0">
                <a:latin typeface="Book Antiqua"/>
              </a:rPr>
              <a:t>Prepare the device </a:t>
            </a:r>
            <a:r>
              <a:rPr lang="en-US" sz="2600" b="1" dirty="0">
                <a:latin typeface="Book Antiqua"/>
              </a:rPr>
              <a:t>D</a:t>
            </a:r>
            <a:r>
              <a:rPr lang="en-US" sz="2600" dirty="0">
                <a:latin typeface="Book Antiqua"/>
              </a:rPr>
              <a:t> in state </a:t>
            </a:r>
            <a:endParaRPr lang="en-US" sz="2600">
              <a:latin typeface="Calibri" panose="020F0502020204030204"/>
              <a:cs typeface="Calibri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600" dirty="0">
              <a:latin typeface="Book Antiqua"/>
              <a:ea typeface="+mn-lt"/>
              <a:cs typeface="+mn-lt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2600" dirty="0">
              <a:latin typeface="Book Antiqua"/>
              <a:cs typeface="Calibri" panose="020F0502020204030204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600" dirty="0">
              <a:latin typeface="Book Antiqua"/>
              <a:cs typeface="Calibri" panose="020F0502020204030204"/>
            </a:endParaRPr>
          </a:p>
          <a:p>
            <a:pPr marL="103505" indent="-103505" algn="just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•"/>
            </a:pPr>
            <a:endParaRPr lang="en-US" sz="2600" dirty="0">
              <a:latin typeface="Book Antiqua"/>
              <a:cs typeface="Calibri" panose="020F0502020204030204"/>
            </a:endParaRPr>
          </a:p>
          <a:p>
            <a:endParaRPr lang="en-US" sz="2600" dirty="0">
              <a:latin typeface="Calibri" panose="020F0502020204030204"/>
              <a:cs typeface="Calibri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A5D51FC-0E3A-1BBD-9734-9801C7D54D73}"/>
              </a:ext>
            </a:extLst>
          </p:cNvPr>
          <p:cNvSpPr txBox="1">
            <a:spLocks/>
          </p:cNvSpPr>
          <p:nvPr/>
        </p:nvSpPr>
        <p:spPr>
          <a:xfrm>
            <a:off x="838200" y="1512165"/>
            <a:ext cx="10515600" cy="14036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3505" indent="-103505" algn="just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•"/>
            </a:pPr>
            <a:endParaRPr lang="en-US">
              <a:ea typeface="+mn-lt"/>
              <a:cs typeface="+mn-lt"/>
            </a:endParaRPr>
          </a:p>
          <a:p>
            <a:pPr marL="103505" indent="-103505" algn="just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•"/>
            </a:pPr>
            <a:endParaRPr lang="en-US" dirty="0">
              <a:ea typeface="+mn-lt"/>
              <a:cs typeface="+mn-lt"/>
            </a:endParaRPr>
          </a:p>
          <a:p>
            <a:pPr marL="103505" indent="-103505" algn="just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•"/>
            </a:pPr>
            <a:endParaRPr lang="en-US">
              <a:latin typeface="Calibri" panose="020F0502020204030204"/>
              <a:cs typeface="Calibri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dirty="0">
              <a:latin typeface="Book Antiqua"/>
              <a:ea typeface="+mn-lt"/>
              <a:cs typeface="+mn-lt"/>
            </a:endParaRPr>
          </a:p>
          <a:p>
            <a:pPr marL="103505" indent="-103505" algn="just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•"/>
            </a:pPr>
            <a:r>
              <a:rPr lang="en-US" sz="2600" dirty="0">
                <a:latin typeface="Book Antiqua"/>
                <a:ea typeface="+mn-lt"/>
                <a:cs typeface="+mn-lt"/>
              </a:rPr>
              <a:t>Let </a:t>
            </a:r>
            <a:r>
              <a:rPr lang="en-US" sz="2600" b="1" dirty="0">
                <a:latin typeface="Book Antiqua"/>
                <a:ea typeface="+mn-lt"/>
                <a:cs typeface="+mn-lt"/>
              </a:rPr>
              <a:t>D</a:t>
            </a:r>
            <a:r>
              <a:rPr lang="en-US" sz="2600" dirty="0">
                <a:latin typeface="Book Antiqua"/>
                <a:ea typeface="+mn-lt"/>
                <a:cs typeface="+mn-lt"/>
              </a:rPr>
              <a:t>, </a:t>
            </a:r>
            <a:r>
              <a:rPr lang="en-US" sz="2600" b="1" dirty="0">
                <a:latin typeface="Book Antiqua"/>
                <a:ea typeface="+mn-lt"/>
                <a:cs typeface="+mn-lt"/>
              </a:rPr>
              <a:t>A</a:t>
            </a:r>
            <a:r>
              <a:rPr lang="en-US" sz="2600" dirty="0">
                <a:latin typeface="Book Antiqua"/>
                <a:ea typeface="+mn-lt"/>
                <a:cs typeface="+mn-lt"/>
              </a:rPr>
              <a:t> and </a:t>
            </a:r>
            <a:r>
              <a:rPr lang="en-US" sz="2600" b="1" dirty="0">
                <a:latin typeface="Book Antiqua"/>
                <a:ea typeface="+mn-lt"/>
                <a:cs typeface="+mn-lt"/>
              </a:rPr>
              <a:t>T</a:t>
            </a:r>
            <a:r>
              <a:rPr lang="en-US" sz="2600" dirty="0">
                <a:latin typeface="Book Antiqua"/>
                <a:ea typeface="+mn-lt"/>
                <a:cs typeface="+mn-lt"/>
              </a:rPr>
              <a:t> interact:</a:t>
            </a:r>
          </a:p>
          <a:p>
            <a:pPr marL="103505" indent="-103505" algn="just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•"/>
            </a:pPr>
            <a:endParaRPr lang="en-US" dirty="0">
              <a:latin typeface="Book Antiqua"/>
              <a:cs typeface="Calibri" panose="020F0502020204030204"/>
            </a:endParaRPr>
          </a:p>
          <a:p>
            <a:pPr marL="103505" indent="-103505" algn="just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•"/>
            </a:pPr>
            <a:endParaRPr lang="en-US" dirty="0">
              <a:latin typeface="Book Antiqua"/>
              <a:ea typeface="+mn-lt"/>
              <a:cs typeface="+mn-lt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latin typeface="Book Antiqua"/>
              <a:cs typeface="Calibri"/>
            </a:endParaRPr>
          </a:p>
          <a:p>
            <a:pPr marL="103505" indent="-103505" algn="just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•"/>
            </a:pPr>
            <a:endParaRPr lang="en-US" dirty="0">
              <a:latin typeface="Book Antiqua"/>
              <a:cs typeface="Calibri"/>
            </a:endParaRPr>
          </a:p>
          <a:p>
            <a:endParaRPr lang="en-US" dirty="0">
              <a:latin typeface="Calibri" panose="020F0502020204030204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8935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10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06290-A9EE-01BC-FA99-8EE5646BE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Discussion (1)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CC4C7-23B9-4415-EFC5-CACE56B71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529"/>
            <a:ext cx="10515600" cy="50871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03505" indent="-103505" algn="just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</a:pPr>
            <a:r>
              <a:rPr lang="en-US" dirty="0">
                <a:latin typeface="Book Antiqua"/>
              </a:rPr>
              <a:t>The protocol is equivalent to the "swap-test": in order to check whether two qubits are in equal or mutually orthogonal states one performs a control-swap on them</a:t>
            </a:r>
          </a:p>
          <a:p>
            <a:pPr marL="103505" indent="-103505" algn="just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</a:pPr>
            <a:endParaRPr lang="en-US" dirty="0">
              <a:latin typeface="Book Antiqua"/>
            </a:endParaRPr>
          </a:p>
          <a:p>
            <a:pPr marL="103505" indent="-103505" algn="just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</a:pPr>
            <a:r>
              <a:rPr lang="en-US" dirty="0">
                <a:latin typeface="Book Antiqua"/>
              </a:rPr>
              <a:t> Independently prepared distinguishable systems: 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Book Antiqua"/>
              </a:rPr>
              <a:t>                                     'spatial swap' ≠ 'swap'</a:t>
            </a:r>
            <a:endParaRPr lang="en-US" dirty="0">
              <a:cs typeface="Calibri" panose="020F0502020204030204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latin typeface="Book Antiqua"/>
            </a:endParaRPr>
          </a:p>
          <a:p>
            <a:pPr marL="103505" indent="-103505" algn="just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</a:pPr>
            <a:r>
              <a:rPr lang="en-US" dirty="0">
                <a:latin typeface="Book Antiqua"/>
              </a:rPr>
              <a:t>Independently prepared indistinguishable systems: 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Book Antiqua"/>
              </a:rPr>
              <a:t>                                     'spatial swap' = 'swap'</a:t>
            </a:r>
            <a:endParaRPr lang="en-US" dirty="0">
              <a:cs typeface="Calibri" panose="020F0502020204030204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latin typeface="Book Antiqua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latin typeface="Book Antiqua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latin typeface="Book Antiqua"/>
              <a:cs typeface="Calibri" panose="020F0502020204030204"/>
            </a:endParaRPr>
          </a:p>
          <a:p>
            <a:pPr marL="103505" indent="-103505" algn="just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</a:pPr>
            <a:endParaRPr lang="en-US" dirty="0">
              <a:latin typeface="Book Antiqua"/>
              <a:ea typeface="+mn-lt"/>
              <a:cs typeface="+mn-lt"/>
            </a:endParaRPr>
          </a:p>
          <a:p>
            <a:pPr marL="103505" indent="-103505" algn="just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</a:pPr>
            <a:endParaRPr lang="en-US" dirty="0">
              <a:latin typeface="Book Antiqua"/>
              <a:cs typeface="Calibri"/>
            </a:endParaRPr>
          </a:p>
          <a:p>
            <a:pPr marL="103505" indent="-103505" algn="just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</a:pPr>
            <a:endParaRPr lang="en-US" dirty="0">
              <a:latin typeface="Book Antiqua"/>
              <a:cs typeface="Calibri"/>
            </a:endParaRPr>
          </a:p>
          <a:p>
            <a:pPr marL="103505" indent="-103505" algn="just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</a:pPr>
            <a:endParaRPr lang="en-US" dirty="0">
              <a:latin typeface="Book Antiqua"/>
              <a:cs typeface="Calibri"/>
            </a:endParaRPr>
          </a:p>
          <a:p>
            <a:endParaRPr lang="en-US" dirty="0">
              <a:latin typeface="Calibri" panose="020F0502020204030204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7338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133F5-68AB-233D-F3B2-6C85CB2AC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Discussion (2)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F32A0-86D1-4815-E5EB-21C64B8A3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417"/>
            <a:ext cx="10515600" cy="5113337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103505" indent="-103505" algn="just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Book Antiqua"/>
              </a:rPr>
              <a:t>Is there a quantum mechanical protocol that respects the assumptions of the task and that solves the latter without the possibility of entangling </a:t>
            </a:r>
            <a:r>
              <a:rPr lang="en-US" b="1" dirty="0">
                <a:latin typeface="Book Antiqua"/>
              </a:rPr>
              <a:t>D</a:t>
            </a:r>
            <a:r>
              <a:rPr lang="en-US" dirty="0">
                <a:latin typeface="Book Antiqua"/>
              </a:rPr>
              <a:t> and the targets?</a:t>
            </a:r>
            <a:endParaRPr lang="en-US" dirty="0">
              <a:ea typeface="+mn-lt"/>
              <a:cs typeface="+mn-lt"/>
            </a:endParaRPr>
          </a:p>
          <a:p>
            <a:pPr marL="103505" indent="-103505" algn="just">
              <a:lnSpc>
                <a:spcPct val="100000"/>
              </a:lnSpc>
              <a:spcBef>
                <a:spcPts val="0"/>
              </a:spcBef>
              <a:buFont typeface="Wingdings,Sans-Serif" panose="020B0604020202020204" pitchFamily="34" charset="0"/>
              <a:buChar char="Ø"/>
            </a:pPr>
            <a:r>
              <a:rPr lang="en-US" dirty="0">
                <a:latin typeface="Book Antiqua"/>
              </a:rPr>
              <a:t>In the paper we prove that the answer is </a:t>
            </a:r>
            <a:r>
              <a:rPr lang="en-US" b="1" dirty="0">
                <a:latin typeface="Book Antiqua"/>
              </a:rPr>
              <a:t>No.</a:t>
            </a:r>
            <a:endParaRPr lang="en-US" dirty="0">
              <a:latin typeface="Book Antiqua"/>
              <a:ea typeface="+mn-lt"/>
              <a:cs typeface="+mn-lt"/>
            </a:endParaRPr>
          </a:p>
          <a:p>
            <a:pPr marL="103505" indent="-103505" algn="just">
              <a:lnSpc>
                <a:spcPct val="100000"/>
              </a:lnSpc>
              <a:spcBef>
                <a:spcPts val="0"/>
              </a:spcBef>
              <a:buFont typeface="Wingdings,Sans-Serif" panose="020B0604020202020204" pitchFamily="34" charset="0"/>
              <a:buChar char="Ø"/>
            </a:pPr>
            <a:endParaRPr lang="en-US" dirty="0">
              <a:ea typeface="+mn-lt"/>
              <a:cs typeface="+mn-lt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Book Antiqua"/>
              </a:rPr>
              <a:t>Our task is thus solvable within QM thanks to </a:t>
            </a:r>
            <a:endParaRPr lang="en-US" dirty="0">
              <a:ea typeface="+mn-lt"/>
              <a:cs typeface="+mn-lt"/>
            </a:endParaRPr>
          </a:p>
          <a:p>
            <a:pPr marL="116205" indent="-116205" algn="just">
              <a:lnSpc>
                <a:spcPct val="100000"/>
              </a:lnSpc>
              <a:spcBef>
                <a:spcPts val="0"/>
              </a:spcBef>
              <a:buAutoNum type="romanLcPeriod"/>
            </a:pPr>
            <a:r>
              <a:rPr lang="en-US" dirty="0">
                <a:latin typeface="Book Antiqua"/>
              </a:rPr>
              <a:t>   the indistinguishability of the target objects, and</a:t>
            </a:r>
            <a:endParaRPr lang="en-US" dirty="0">
              <a:ea typeface="+mn-lt"/>
              <a:cs typeface="+mn-lt"/>
            </a:endParaRPr>
          </a:p>
          <a:p>
            <a:pPr marL="116205" indent="-116205" algn="just">
              <a:lnSpc>
                <a:spcPct val="100000"/>
              </a:lnSpc>
              <a:spcBef>
                <a:spcPts val="0"/>
              </a:spcBef>
              <a:buAutoNum type="romanLcPeriod"/>
            </a:pPr>
            <a:r>
              <a:rPr lang="en-US" dirty="0">
                <a:latin typeface="Book Antiqua"/>
              </a:rPr>
              <a:t>  the possibility of entangling </a:t>
            </a:r>
            <a:r>
              <a:rPr lang="en-US" b="1" dirty="0">
                <a:latin typeface="Book Antiqua"/>
              </a:rPr>
              <a:t>D</a:t>
            </a:r>
            <a:r>
              <a:rPr lang="en-US" dirty="0">
                <a:latin typeface="Book Antiqua"/>
              </a:rPr>
              <a:t> and the targets.</a:t>
            </a:r>
            <a:endParaRPr lang="en-US" dirty="0">
              <a:ea typeface="+mn-lt"/>
              <a:cs typeface="+mn-lt"/>
            </a:endParaRPr>
          </a:p>
          <a:p>
            <a:pPr marL="116205" indent="-116205" algn="just">
              <a:lnSpc>
                <a:spcPct val="100000"/>
              </a:lnSpc>
              <a:spcBef>
                <a:spcPts val="0"/>
              </a:spcBef>
              <a:buAutoNum type="romanLcPeriod"/>
            </a:pPr>
            <a:endParaRPr lang="en-US" dirty="0">
              <a:ea typeface="+mn-lt"/>
              <a:cs typeface="+mn-lt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Book Antiqua"/>
              </a:rPr>
              <a:t>Alternatively, the task could be solved equally well with maximally entangled distinguishable systems (but then violating the assumption of independent preparation of </a:t>
            </a:r>
            <a:r>
              <a:rPr lang="en-US" b="1" dirty="0">
                <a:latin typeface="Book Antiqua"/>
              </a:rPr>
              <a:t>D</a:t>
            </a:r>
            <a:r>
              <a:rPr lang="en-US" dirty="0">
                <a:latin typeface="Book Antiqua"/>
              </a:rPr>
              <a:t> and </a:t>
            </a:r>
            <a:r>
              <a:rPr lang="en-US" b="1" dirty="0">
                <a:latin typeface="Book Antiqua"/>
              </a:rPr>
              <a:t>A</a:t>
            </a:r>
            <a:r>
              <a:rPr lang="en-US" dirty="0">
                <a:latin typeface="Book Antiqua"/>
              </a:rPr>
              <a:t>)</a:t>
            </a:r>
            <a:endParaRPr lang="en-US" dirty="0">
              <a:ea typeface="+mn-lt"/>
              <a:cs typeface="+mn-lt"/>
            </a:endParaRPr>
          </a:p>
          <a:p>
            <a:pPr marL="103505" indent="-103505" algn="just">
              <a:lnSpc>
                <a:spcPct val="100000"/>
              </a:lnSpc>
              <a:spcBef>
                <a:spcPts val="0"/>
              </a:spcBef>
              <a:buFont typeface="Wingdings,Sans-Serif" panose="020B0604020202020204" pitchFamily="34" charset="0"/>
              <a:buChar char="Ø"/>
            </a:pPr>
            <a:r>
              <a:rPr lang="en-US" dirty="0">
                <a:latin typeface="Book Antiqua"/>
              </a:rPr>
              <a:t>Simple example for which </a:t>
            </a:r>
            <a:r>
              <a:rPr lang="en-US" i="1" dirty="0">
                <a:latin typeface="Book Antiqua"/>
              </a:rPr>
              <a:t>indistinguishability </a:t>
            </a:r>
            <a:r>
              <a:rPr lang="en-US" dirty="0">
                <a:latin typeface="Book Antiqua"/>
              </a:rPr>
              <a:t>and </a:t>
            </a:r>
            <a:r>
              <a:rPr lang="en-US" i="1" dirty="0">
                <a:latin typeface="Book Antiqua"/>
              </a:rPr>
              <a:t>entanglement </a:t>
            </a:r>
            <a:r>
              <a:rPr lang="en-US" dirty="0">
                <a:latin typeface="Book Antiqua"/>
              </a:rPr>
              <a:t>figure as equivalent resources!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353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Accessing inaccessible information via quantum indistinguishability</vt:lpstr>
      <vt:lpstr>Plan</vt:lpstr>
      <vt:lpstr>Indistinguishable particles (1)</vt:lpstr>
      <vt:lpstr>Indistinguishable particles (2)</vt:lpstr>
      <vt:lpstr>The task (informally)</vt:lpstr>
      <vt:lpstr>The task (more formally)</vt:lpstr>
      <vt:lpstr>The quantum protocol</vt:lpstr>
      <vt:lpstr>Discussion (1)</vt:lpstr>
      <vt:lpstr>Discussion (2)</vt:lpstr>
      <vt:lpstr>Outlook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723</cp:revision>
  <dcterms:created xsi:type="dcterms:W3CDTF">2022-11-30T08:27:04Z</dcterms:created>
  <dcterms:modified xsi:type="dcterms:W3CDTF">2022-12-06T03:38:29Z</dcterms:modified>
</cp:coreProperties>
</file>