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1" r:id="rId1"/>
    <p:sldMasterId id="2147483802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390" y="-108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나눔고딕" charset="0"/>
                <a:ea typeface="나눔고딕" charset="0"/>
              </a:rPr>
              <a:t>2020-02-25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나눔고딕" charset="0"/>
                <a:ea typeface="나눔고딕" charset="0"/>
              </a:rPr>
              <a:t>2020-02-25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나눔고딕" charset="0"/>
                <a:ea typeface="나눔고딕" charset="0"/>
              </a:rPr>
              <a:t>2020-02-25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나눔고딕" charset="0"/>
                <a:ea typeface="나눔고딕" charset="0"/>
              </a:rPr>
              <a:t>2020-02-25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나눔고딕" charset="0"/>
                <a:ea typeface="나눔고딕" charset="0"/>
              </a:rPr>
              <a:t>2020-02-25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나눔고딕" charset="0"/>
                <a:ea typeface="나눔고딕" charset="0"/>
              </a:rPr>
              <a:t>2020-02-25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나눔고딕" charset="0"/>
                <a:ea typeface="나눔고딕" charset="0"/>
              </a:rPr>
              <a:t>2020-02-25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나눔고딕" charset="0"/>
                <a:ea typeface="나눔고딕" charset="0"/>
              </a:rPr>
              <a:t>2020-02-25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600"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나눔고딕" charset="0"/>
                <a:ea typeface="나눔고딕" charset="0"/>
              </a:rPr>
              <a:t>2020-02-25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나눔고딕" charset="0"/>
                <a:ea typeface="나눔고딕" charset="0"/>
              </a:rPr>
              <a:t>2020-02-25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4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나눔고딕" charset="0"/>
                <a:ea typeface="나눔고딕" charset="0"/>
              </a:rPr>
              <a:t>2020-02-25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7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slideLayout" Target="../slideLayouts/slideLayout23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나눔고딕" charset="0"/>
                <a:ea typeface="나눔고딕" charset="0"/>
              </a:rPr>
              <a:t>2020-02-25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나눔고딕" charset="0"/>
                <a:ea typeface="나눔고딕" charset="0"/>
              </a:rPr>
              <a:t>‹#›</a:t>
            </a:fld>
            <a:endParaRPr sz="1200"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8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66824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905000"/>
            <a:ext cx="5998845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/>
          </p:cNvSpPr>
          <p:nvPr/>
        </p:nvSpPr>
        <p:spPr bwMode="auto">
          <a:xfrm>
            <a:off x="1855694" y="2398066"/>
            <a:ext cx="5446395" cy="75822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1pPr>
            <a:lvl2pPr marL="742950" indent="-28575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2pPr>
            <a:lvl3pPr marL="11430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3pPr>
            <a:lvl4pPr marL="16002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4pPr>
            <a:lvl5pPr marL="20574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5pPr>
            <a:lvl6pPr marL="25146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6pPr>
            <a:lvl7pPr marL="29718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7pPr>
            <a:lvl8pPr marL="34290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8pPr>
            <a:lvl9pPr marL="38862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9pPr>
          </a:lstStyle>
          <a:p>
            <a:pPr marL="0" indent="0" algn="l" defTabSz="91440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+mn-ea"/>
                <a:cs typeface="나눔고딕" charset="0"/>
              </a:rPr>
              <a:t>코리아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+mj-lt"/>
                <a:ea typeface="문체부 궁체 정자체" panose="02030609000101010101" pitchFamily="17" charset="-127"/>
                <a:cs typeface="나눔고딕" charset="0"/>
              </a:rPr>
              <a:t> </a:t>
            </a: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+mj-lt"/>
                <a:ea typeface="문체부 궁체 정자체" panose="02030609000101010101" pitchFamily="17" charset="-127"/>
                <a:cs typeface="나눔고딕" charset="0"/>
              </a:rPr>
              <a:t>study cafe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+mj-lt"/>
              <a:ea typeface="문체부 궁체 정자체" panose="02030609000101010101" pitchFamily="17" charset="-127"/>
              <a:cs typeface="나눔고딕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04756" y="450850"/>
            <a:ext cx="2301875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sp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1pPr>
            <a:lvl2pPr marL="742950" indent="-28575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2pPr>
            <a:lvl3pPr marL="11430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3pPr>
            <a:lvl4pPr marL="16002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4pPr>
            <a:lvl5pPr marL="20574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5pPr>
            <a:lvl6pPr marL="25146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6pPr>
            <a:lvl7pPr marL="29718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7pPr>
            <a:lvl8pPr marL="34290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8pPr>
            <a:lvl9pPr marL="38862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9pPr>
          </a:lstStyle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>
                <a:solidFill>
                  <a:srgbClr val="DEA886"/>
                </a:solidFill>
                <a:latin typeface="나눔스퀘어" charset="0"/>
                <a:ea typeface="나눔스퀘어" charset="0"/>
                <a:cs typeface="Calibri" charset="0"/>
              </a:rPr>
              <a:t>국비 프로젝트 </a:t>
            </a:r>
            <a:r>
              <a:rPr lang="en-US" altLang="ko-KR" sz="1800" b="1" dirty="0">
                <a:solidFill>
                  <a:srgbClr val="DEA886"/>
                </a:solidFill>
                <a:latin typeface="나눔스퀘어" charset="0"/>
                <a:ea typeface="나눔스퀘어" charset="0"/>
                <a:cs typeface="Calibri" charset="0"/>
              </a:rPr>
              <a:t>7</a:t>
            </a:r>
            <a:r>
              <a:rPr lang="ko-KR" altLang="en-US" sz="1800" b="1" dirty="0">
                <a:solidFill>
                  <a:srgbClr val="DEA886"/>
                </a:solidFill>
                <a:latin typeface="나눔스퀘어" charset="0"/>
                <a:ea typeface="나눔스퀘어" charset="0"/>
                <a:cs typeface="Calibri" charset="0"/>
              </a:rPr>
              <a:t>조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34083" y="4724774"/>
            <a:ext cx="2701925" cy="17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>
            <a:sp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1pPr>
            <a:lvl2pPr marL="742950" indent="-28575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2pPr>
            <a:lvl3pPr marL="11430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3pPr>
            <a:lvl4pPr marL="16002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4pPr>
            <a:lvl5pPr marL="20574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5pPr>
            <a:lvl6pPr marL="25146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6pPr>
            <a:lvl7pPr marL="29718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7pPr>
            <a:lvl8pPr marL="34290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8pPr>
            <a:lvl9pPr marL="38862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 charset="0"/>
              </a:defRPr>
            </a:lvl9pPr>
          </a:lstStyle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charset="0"/>
                <a:ea typeface="나눔스퀘어 Bold" charset="0"/>
                <a:cs typeface="Calibri" charset="0"/>
              </a:rPr>
              <a:t>팀장 	  최 대 한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charset="0"/>
              <a:ea typeface="나눔스퀘어 Bold" charset="0"/>
              <a:cs typeface="Calibri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charset="0"/>
                <a:ea typeface="나눔스퀘어 Bold" charset="0"/>
                <a:cs typeface="Calibri" charset="0"/>
              </a:rPr>
              <a:t>팀원 	  이 우 </a:t>
            </a:r>
            <a:r>
              <a:rPr lang="ko-KR" altLang="en-US" sz="18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charset="0"/>
                <a:ea typeface="나눔스퀘어 Bold" charset="0"/>
                <a:cs typeface="Calibri" charset="0"/>
              </a:rPr>
              <a:t>택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charset="0"/>
              <a:ea typeface="나눔스퀘어 Bold" charset="0"/>
              <a:cs typeface="Calibri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charset="0"/>
                <a:ea typeface="나눔스퀘어 Bold" charset="0"/>
                <a:cs typeface="Calibri" charset="0"/>
              </a:rPr>
              <a:t>	  정 혜 인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charset="0"/>
              <a:ea typeface="나눔스퀘어 Bold" charset="0"/>
              <a:cs typeface="Calibri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charset="0"/>
                <a:ea typeface="나눔스퀘어 Bold" charset="0"/>
                <a:cs typeface="Calibri" charset="0"/>
              </a:rPr>
              <a:t>	  최 유 정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charset="0"/>
              <a:ea typeface="나눔스퀘어 Bold" charset="0"/>
              <a:cs typeface="Calibri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BA9075D-12F7-4CC9-B2A3-5BA1DD649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383" y="4213923"/>
            <a:ext cx="1409700" cy="153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0" y="-15875"/>
            <a:ext cx="1657985" cy="6239510"/>
          </a:xfrm>
          <a:prstGeom prst="rect">
            <a:avLst/>
          </a:prstGeom>
          <a:solidFill>
            <a:srgbClr val="EDD0B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406650" y="151131"/>
            <a:ext cx="4353560" cy="65819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 dirty="0" err="1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기능</a:t>
            </a:r>
            <a:r>
              <a:rPr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 FLOW</a:t>
            </a:r>
            <a:r>
              <a:rPr lang="en-US"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 &lt;</a:t>
            </a:r>
            <a:r>
              <a:rPr lang="en-US" sz="2800" b="1" dirty="0">
                <a:latin typeface="Nanum Brush Script" charset="0"/>
                <a:ea typeface="Nanum Brush Script" charset="0"/>
              </a:rPr>
              <a:t>ID/PW&gt;</a:t>
            </a:r>
            <a:endParaRPr lang="ko-KR" altLang="en-US" sz="2800" b="1" dirty="0">
              <a:solidFill>
                <a:schemeClr val="tx1"/>
              </a:solidFill>
              <a:latin typeface="Nanum Brush Script" charset="0"/>
              <a:ea typeface="Nanum Brush Script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2468880" y="1678306"/>
            <a:ext cx="8952230" cy="2355215"/>
          </a:xfrm>
          <a:prstGeom prst="rect">
            <a:avLst/>
          </a:prstGeom>
          <a:ln w="3175" cap="flat" cmpd="sng">
            <a:prstDash/>
            <a:miter lim="800000"/>
          </a:ln>
        </p:spPr>
        <p:txBody>
          <a:bodyPr vert="horz" wrap="square" lIns="38100" tIns="38100" rIns="38100" bIns="38100" anchor="t">
            <a:norm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68880" y="1130301"/>
            <a:ext cx="8676005" cy="127635"/>
            <a:chOff x="2468880" y="1587500"/>
            <a:chExt cx="8676005" cy="127635"/>
          </a:xfrm>
        </p:grpSpPr>
        <p:cxnSp>
          <p:nvCxnSpPr>
            <p:cNvPr id="12" name="도형 11"/>
            <p:cNvCxnSpPr/>
            <p:nvPr/>
          </p:nvCxnSpPr>
          <p:spPr>
            <a:xfrm>
              <a:off x="2468880" y="1714500"/>
              <a:ext cx="8676005" cy="635"/>
            </a:xfrm>
            <a:prstGeom prst="line">
              <a:avLst/>
            </a:prstGeom>
            <a:noFill/>
            <a:ln w="25400" cap="flat" cmpd="sng">
              <a:solidFill>
                <a:srgbClr val="E5E5E5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도형 12"/>
            <p:cNvCxnSpPr/>
            <p:nvPr/>
          </p:nvCxnSpPr>
          <p:spPr>
            <a:xfrm>
              <a:off x="2478405" y="1714500"/>
              <a:ext cx="1084580" cy="635"/>
            </a:xfrm>
            <a:prstGeom prst="line">
              <a:avLst/>
            </a:prstGeom>
            <a:noFill/>
            <a:ln w="2540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 descr="/Users/mac/Library/Group Containers/L48J367XN4.com.infraware.PolarisOffice/EngineTemp/768/fImage17716233113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1333818"/>
            <a:ext cx="6562166" cy="4789076"/>
          </a:xfrm>
          <a:prstGeom prst="rect">
            <a:avLst/>
          </a:prstGeom>
          <a:noFill/>
        </p:spPr>
      </p:pic>
      <p:sp>
        <p:nvSpPr>
          <p:cNvPr id="15" name="Rectangle 14"/>
          <p:cNvSpPr>
            <a:spLocks/>
          </p:cNvSpPr>
          <p:nvPr/>
        </p:nvSpPr>
        <p:spPr>
          <a:xfrm>
            <a:off x="4128516" y="3630708"/>
            <a:ext cx="1602050" cy="299051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angle 14"/>
          <p:cNvSpPr>
            <a:spLocks/>
          </p:cNvSpPr>
          <p:nvPr/>
        </p:nvSpPr>
        <p:spPr>
          <a:xfrm>
            <a:off x="6530283" y="3454120"/>
            <a:ext cx="2436207" cy="718466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V="1">
            <a:off x="4128516" y="1108376"/>
            <a:ext cx="2401767" cy="25223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 flipH="1" flipV="1">
            <a:off x="8478502" y="1108376"/>
            <a:ext cx="487988" cy="234574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4"/>
          <p:cNvSpPr>
            <a:spLocks/>
          </p:cNvSpPr>
          <p:nvPr/>
        </p:nvSpPr>
        <p:spPr>
          <a:xfrm>
            <a:off x="6539248" y="419549"/>
            <a:ext cx="1939254" cy="68059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DB</a:t>
            </a:r>
            <a:r>
              <a:rPr lang="ko-KR" altLang="en-US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와 연동하여 </a:t>
            </a:r>
            <a:r>
              <a:rPr lang="en-US" altLang="ko-KR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ID/PW </a:t>
            </a:r>
            <a:r>
              <a:rPr lang="ko-KR" altLang="en-US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검색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0" y="-15875"/>
            <a:ext cx="1657985" cy="6239510"/>
          </a:xfrm>
          <a:prstGeom prst="rect">
            <a:avLst/>
          </a:prstGeom>
          <a:solidFill>
            <a:srgbClr val="EDD0B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362154" y="161339"/>
            <a:ext cx="4353560" cy="65819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 dirty="0" err="1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기능</a:t>
            </a:r>
            <a:r>
              <a:rPr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 FLOW</a:t>
            </a:r>
            <a:r>
              <a:rPr lang="en-US"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 &lt;MAIN&gt;</a:t>
            </a:r>
            <a:endParaRPr lang="ko-KR" altLang="en-US" sz="2800" b="1" dirty="0">
              <a:solidFill>
                <a:schemeClr val="tx1"/>
              </a:solidFill>
              <a:latin typeface="Nanum Brush Script" charset="0"/>
              <a:ea typeface="Nanum Brush Script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2478404" y="1616797"/>
            <a:ext cx="8952230" cy="2355215"/>
          </a:xfrm>
          <a:prstGeom prst="rect">
            <a:avLst/>
          </a:prstGeom>
          <a:ln w="3175" cap="flat" cmpd="sng">
            <a:prstDash/>
            <a:miter lim="800000"/>
          </a:ln>
        </p:spPr>
        <p:txBody>
          <a:bodyPr vert="horz" wrap="square" lIns="38100" tIns="38100" rIns="38100" bIns="38100" anchor="t">
            <a:norm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68880" y="1013758"/>
            <a:ext cx="8676005" cy="127635"/>
            <a:chOff x="2468880" y="1587500"/>
            <a:chExt cx="8676005" cy="127635"/>
          </a:xfrm>
        </p:grpSpPr>
        <p:cxnSp>
          <p:nvCxnSpPr>
            <p:cNvPr id="12" name="도형 11"/>
            <p:cNvCxnSpPr/>
            <p:nvPr/>
          </p:nvCxnSpPr>
          <p:spPr>
            <a:xfrm>
              <a:off x="2468880" y="1714500"/>
              <a:ext cx="8676005" cy="635"/>
            </a:xfrm>
            <a:prstGeom prst="line">
              <a:avLst/>
            </a:prstGeom>
            <a:noFill/>
            <a:ln w="25400" cap="flat" cmpd="sng">
              <a:solidFill>
                <a:srgbClr val="E5E5E5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도형 12"/>
            <p:cNvCxnSpPr/>
            <p:nvPr/>
          </p:nvCxnSpPr>
          <p:spPr>
            <a:xfrm>
              <a:off x="2478405" y="1714500"/>
              <a:ext cx="1084580" cy="635"/>
            </a:xfrm>
            <a:prstGeom prst="line">
              <a:avLst/>
            </a:prstGeom>
            <a:noFill/>
            <a:ln w="2540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 descr="/Users/mac/Library/Group Containers/L48J367XN4.com.infraware.PolarisOffice/EngineTemp/768/fImage307580238815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04" y="1218862"/>
            <a:ext cx="8458537" cy="5003501"/>
          </a:xfrm>
          <a:prstGeom prst="rect">
            <a:avLst/>
          </a:prstGeom>
          <a:noFill/>
        </p:spPr>
      </p:pic>
      <p:sp>
        <p:nvSpPr>
          <p:cNvPr id="9" name="Rectangle 14"/>
          <p:cNvSpPr>
            <a:spLocks/>
          </p:cNvSpPr>
          <p:nvPr/>
        </p:nvSpPr>
        <p:spPr>
          <a:xfrm>
            <a:off x="6555631" y="2649978"/>
            <a:ext cx="4327760" cy="2998686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2451146" y="1935859"/>
            <a:ext cx="4264568" cy="404944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angle 14"/>
          <p:cNvSpPr>
            <a:spLocks/>
          </p:cNvSpPr>
          <p:nvPr/>
        </p:nvSpPr>
        <p:spPr>
          <a:xfrm>
            <a:off x="8454054" y="1530887"/>
            <a:ext cx="2519083" cy="289711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5892926" y="1121014"/>
            <a:ext cx="411455" cy="81484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4"/>
          <p:cNvSpPr>
            <a:spLocks/>
          </p:cNvSpPr>
          <p:nvPr/>
        </p:nvSpPr>
        <p:spPr>
          <a:xfrm>
            <a:off x="6304381" y="122718"/>
            <a:ext cx="2292333" cy="1065847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NetBeans</a:t>
            </a:r>
            <a:r>
              <a:rPr lang="ko-KR" altLang="en-US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의 </a:t>
            </a:r>
            <a:r>
              <a:rPr lang="en-US" altLang="ko-KR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Tabbed </a:t>
            </a:r>
            <a:r>
              <a:rPr lang="en-US" altLang="ko-KR" b="1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Panel</a:t>
            </a:r>
            <a:r>
              <a:rPr lang="ko-KR" altLang="en-US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사용</a:t>
            </a:r>
            <a:endParaRPr lang="ko-KR" altLang="en-US" sz="1800" b="1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9072282" y="944106"/>
            <a:ext cx="344851" cy="70157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4"/>
          <p:cNvSpPr>
            <a:spLocks/>
          </p:cNvSpPr>
          <p:nvPr/>
        </p:nvSpPr>
        <p:spPr>
          <a:xfrm>
            <a:off x="8975537" y="179292"/>
            <a:ext cx="2292333" cy="728043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DB</a:t>
            </a: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와 연동하여 회원 이름 </a:t>
            </a:r>
            <a:r>
              <a:rPr lang="en-US" altLang="ko-KR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+ </a:t>
            </a:r>
            <a:r>
              <a:rPr lang="ko-KR" altLang="en-US" sz="1500" b="1" dirty="0" err="1">
                <a:solidFill>
                  <a:schemeClr val="tx1"/>
                </a:solidFill>
                <a:latin typeface="나눔고딕" charset="0"/>
                <a:ea typeface="나눔고딕" charset="0"/>
              </a:rPr>
              <a:t>마이페이지</a:t>
            </a: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/ </a:t>
            </a:r>
            <a:r>
              <a:rPr lang="ko-KR" altLang="en-US" sz="1500" b="1" dirty="0" err="1">
                <a:solidFill>
                  <a:schemeClr val="tx1"/>
                </a:solidFill>
                <a:latin typeface="나눔고딕" charset="0"/>
                <a:ea typeface="나눔고딕" charset="0"/>
              </a:rPr>
              <a:t>연필충전</a:t>
            </a: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/ </a:t>
            </a: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로그아웃 구현</a:t>
            </a: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627529" y="608330"/>
            <a:ext cx="2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>
            <a:off x="8975537" y="5639138"/>
            <a:ext cx="0" cy="5825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4"/>
          <p:cNvSpPr>
            <a:spLocks/>
          </p:cNvSpPr>
          <p:nvPr/>
        </p:nvSpPr>
        <p:spPr>
          <a:xfrm>
            <a:off x="7083452" y="6240316"/>
            <a:ext cx="3977659" cy="575642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err="1">
                <a:solidFill>
                  <a:schemeClr val="tx1"/>
                </a:solidFill>
                <a:latin typeface="나눔고딕" charset="0"/>
                <a:ea typeface="나눔고딕" charset="0"/>
              </a:rPr>
              <a:t>MouseListener</a:t>
            </a:r>
            <a:r>
              <a:rPr lang="ko-KR" altLang="en-US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의 </a:t>
            </a:r>
            <a:r>
              <a:rPr lang="en-US" altLang="ko-KR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Entered method</a:t>
            </a:r>
            <a:r>
              <a:rPr lang="ko-KR" altLang="en-US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를 이용하여 기능 구현</a:t>
            </a:r>
            <a:endParaRPr lang="ko-KR" altLang="en-US" sz="1800" b="1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C969AD6-2A7D-413B-901A-3217E6939156}"/>
              </a:ext>
            </a:extLst>
          </p:cNvPr>
          <p:cNvSpPr/>
          <p:nvPr/>
        </p:nvSpPr>
        <p:spPr>
          <a:xfrm>
            <a:off x="8634322" y="1568727"/>
            <a:ext cx="1140267" cy="2476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최유정 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2ABA82F-B58C-4BCE-8CFD-62CF40086AB7}"/>
              </a:ext>
            </a:extLst>
          </p:cNvPr>
          <p:cNvSpPr/>
          <p:nvPr/>
        </p:nvSpPr>
        <p:spPr>
          <a:xfrm>
            <a:off x="9870141" y="1616797"/>
            <a:ext cx="724867" cy="119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메인으로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0" y="-15875"/>
            <a:ext cx="1657985" cy="6239510"/>
          </a:xfrm>
          <a:prstGeom prst="rect">
            <a:avLst/>
          </a:prstGeom>
          <a:solidFill>
            <a:srgbClr val="EDD0B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406650" y="151131"/>
            <a:ext cx="7275232" cy="73866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 dirty="0" err="1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기능</a:t>
            </a:r>
            <a:r>
              <a:rPr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 FLOW</a:t>
            </a:r>
            <a:r>
              <a:rPr lang="en-US"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 &lt;</a:t>
            </a:r>
            <a:r>
              <a:rPr lang="en-US" sz="2800" b="1" dirty="0">
                <a:latin typeface="Nanum Brush Script" charset="0"/>
                <a:ea typeface="Nanum Brush Script" charset="0"/>
              </a:rPr>
              <a:t>SEAT RESERVATION</a:t>
            </a:r>
            <a:r>
              <a:rPr lang="en-US"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&gt;</a:t>
            </a:r>
            <a:endParaRPr lang="ko-KR" altLang="en-US" sz="2800" b="1" dirty="0">
              <a:solidFill>
                <a:schemeClr val="tx1"/>
              </a:solidFill>
              <a:latin typeface="Nanum Brush Script" charset="0"/>
              <a:ea typeface="Nanum Brush Script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2468880" y="1678306"/>
            <a:ext cx="8952230" cy="2355215"/>
          </a:xfrm>
          <a:prstGeom prst="rect">
            <a:avLst/>
          </a:prstGeom>
          <a:ln w="3175" cap="flat" cmpd="sng">
            <a:prstDash/>
            <a:miter lim="800000"/>
          </a:ln>
        </p:spPr>
        <p:txBody>
          <a:bodyPr vert="horz" wrap="square" lIns="38100" tIns="38100" rIns="38100" bIns="38100" anchor="t">
            <a:norm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68880" y="1130301"/>
            <a:ext cx="8676005" cy="127635"/>
            <a:chOff x="2468880" y="1587500"/>
            <a:chExt cx="8676005" cy="127635"/>
          </a:xfrm>
        </p:grpSpPr>
        <p:cxnSp>
          <p:nvCxnSpPr>
            <p:cNvPr id="12" name="도형 11"/>
            <p:cNvCxnSpPr/>
            <p:nvPr/>
          </p:nvCxnSpPr>
          <p:spPr>
            <a:xfrm>
              <a:off x="2468880" y="1714500"/>
              <a:ext cx="8676005" cy="635"/>
            </a:xfrm>
            <a:prstGeom prst="line">
              <a:avLst/>
            </a:prstGeom>
            <a:noFill/>
            <a:ln w="25400" cap="flat" cmpd="sng">
              <a:solidFill>
                <a:srgbClr val="E5E5E5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도형 12"/>
            <p:cNvCxnSpPr/>
            <p:nvPr/>
          </p:nvCxnSpPr>
          <p:spPr>
            <a:xfrm>
              <a:off x="2478405" y="1714500"/>
              <a:ext cx="1084580" cy="635"/>
            </a:xfrm>
            <a:prstGeom prst="line">
              <a:avLst/>
            </a:prstGeom>
            <a:noFill/>
            <a:ln w="2540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18" y="1272034"/>
            <a:ext cx="7709647" cy="4947785"/>
          </a:xfrm>
          <a:prstGeom prst="rect">
            <a:avLst/>
          </a:prstGeom>
        </p:spPr>
      </p:pic>
      <p:sp>
        <p:nvSpPr>
          <p:cNvPr id="14" name="Rectangle 14"/>
          <p:cNvSpPr>
            <a:spLocks/>
          </p:cNvSpPr>
          <p:nvPr/>
        </p:nvSpPr>
        <p:spPr>
          <a:xfrm>
            <a:off x="6845103" y="2994212"/>
            <a:ext cx="3159510" cy="289560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4052047" y="2994212"/>
            <a:ext cx="2793055" cy="1541929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 flipH="1">
            <a:off x="2478405" y="3410774"/>
            <a:ext cx="1555716" cy="86539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4"/>
          <p:cNvSpPr>
            <a:spLocks/>
          </p:cNvSpPr>
          <p:nvPr/>
        </p:nvSpPr>
        <p:spPr>
          <a:xfrm>
            <a:off x="147581" y="3438749"/>
            <a:ext cx="2330824" cy="2323988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Radio </a:t>
            </a:r>
            <a:r>
              <a:rPr lang="en-US" altLang="ko-KR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Button</a:t>
            </a:r>
            <a:r>
              <a:rPr lang="ko-KR" altLang="en-US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과 </a:t>
            </a:r>
            <a:r>
              <a:rPr lang="en-US" altLang="ko-KR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Button Group</a:t>
            </a:r>
            <a:r>
              <a:rPr lang="ko-KR" altLang="en-US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으로</a:t>
            </a:r>
            <a:r>
              <a:rPr lang="ko-KR" altLang="en-US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 날짜 구현</a:t>
            </a:r>
            <a:r>
              <a:rPr lang="en-US" altLang="ko-KR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Default </a:t>
            </a:r>
            <a:r>
              <a:rPr lang="ko-KR" altLang="en-US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값은 </a:t>
            </a:r>
            <a:r>
              <a:rPr lang="en-US" altLang="ko-KR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개월</a:t>
            </a:r>
            <a:r>
              <a:rPr lang="en-US" altLang="ko-KR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“</a:t>
            </a:r>
            <a:r>
              <a:rPr lang="ko-KR" altLang="en-US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월 </a:t>
            </a:r>
            <a:r>
              <a:rPr lang="en-US" altLang="ko-KR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+ n”, “</a:t>
            </a:r>
            <a:r>
              <a:rPr lang="ko-KR" altLang="en-US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일 </a:t>
            </a:r>
            <a:r>
              <a:rPr lang="en-US" altLang="ko-KR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- 1”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해를 넘어갈 시 </a:t>
            </a:r>
            <a:endParaRPr lang="en-US" altLang="ko-KR" sz="1800" b="1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“</a:t>
            </a:r>
            <a:r>
              <a:rPr lang="ko-KR" altLang="en-US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년 </a:t>
            </a:r>
            <a:r>
              <a:rPr lang="en-US" altLang="ko-KR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+ 1”</a:t>
            </a:r>
            <a:endParaRPr lang="ko-KR" altLang="en-US" sz="1800" b="1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7864216" y="1435662"/>
            <a:ext cx="867408" cy="15585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4"/>
          <p:cNvSpPr>
            <a:spLocks/>
          </p:cNvSpPr>
          <p:nvPr/>
        </p:nvSpPr>
        <p:spPr>
          <a:xfrm>
            <a:off x="8424858" y="67609"/>
            <a:ext cx="3614532" cy="1368053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Room</a:t>
            </a:r>
            <a:r>
              <a:rPr lang="ko-KR" altLang="en-US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의 예약 버튼 클릭 시 </a:t>
            </a:r>
            <a:r>
              <a:rPr lang="en-US" altLang="ko-KR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DB</a:t>
            </a:r>
            <a:r>
              <a:rPr lang="ko-KR" altLang="en-US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의 </a:t>
            </a:r>
            <a:r>
              <a:rPr lang="en-US" altLang="ko-KR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Reserve Table</a:t>
            </a:r>
            <a:r>
              <a:rPr lang="ko-KR" altLang="en-US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의 좌석 번호와 좌석 배치도의 좌석 번호를 </a:t>
            </a:r>
            <a:r>
              <a:rPr lang="en-US" altLang="ko-KR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Equals</a:t>
            </a:r>
            <a:r>
              <a:rPr lang="ko-KR" altLang="en-US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를 통해 비교</a:t>
            </a:r>
            <a:r>
              <a:rPr lang="en-US" altLang="ko-KR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일치 시 </a:t>
            </a:r>
            <a:r>
              <a:rPr lang="en-US" altLang="ko-KR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Enabled(false)</a:t>
            </a:r>
            <a:r>
              <a:rPr lang="ko-KR" altLang="en-US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로</a:t>
            </a:r>
            <a:r>
              <a:rPr lang="en-US" altLang="ko-KR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44732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0" y="-15875"/>
            <a:ext cx="1657985" cy="6239510"/>
          </a:xfrm>
          <a:prstGeom prst="rect">
            <a:avLst/>
          </a:prstGeom>
          <a:solidFill>
            <a:srgbClr val="EDD0B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352862" y="238150"/>
            <a:ext cx="7275232" cy="66838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 dirty="0" err="1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기능</a:t>
            </a:r>
            <a:r>
              <a:rPr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 FLOW</a:t>
            </a:r>
            <a:r>
              <a:rPr lang="en-US"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 &lt;</a:t>
            </a:r>
            <a:r>
              <a:rPr lang="en-US" sz="2800" b="1" dirty="0">
                <a:latin typeface="Nanum Brush Script" charset="0"/>
                <a:ea typeface="Nanum Brush Script" charset="0"/>
              </a:rPr>
              <a:t>MY PAGE </a:t>
            </a:r>
            <a:r>
              <a:rPr lang="en-US"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&gt;</a:t>
            </a:r>
            <a:endParaRPr lang="ko-KR" altLang="en-US" sz="2800" b="1" dirty="0">
              <a:solidFill>
                <a:schemeClr val="tx1"/>
              </a:solidFill>
              <a:latin typeface="Nanum Brush Script" charset="0"/>
              <a:ea typeface="Nanum Brush Script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2468880" y="2135505"/>
            <a:ext cx="8952230" cy="2355215"/>
          </a:xfrm>
          <a:prstGeom prst="rect">
            <a:avLst/>
          </a:prstGeom>
          <a:ln w="3175" cap="flat" cmpd="sng">
            <a:prstDash/>
            <a:miter lim="800000"/>
          </a:ln>
        </p:spPr>
        <p:txBody>
          <a:bodyPr vert="horz" wrap="square" lIns="38100" tIns="38100" rIns="38100" bIns="38100" anchor="t">
            <a:norm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68880" y="842720"/>
            <a:ext cx="8676005" cy="127635"/>
            <a:chOff x="2468880" y="1587500"/>
            <a:chExt cx="8676005" cy="127635"/>
          </a:xfrm>
        </p:grpSpPr>
        <p:cxnSp>
          <p:nvCxnSpPr>
            <p:cNvPr id="12" name="도형 11"/>
            <p:cNvCxnSpPr/>
            <p:nvPr/>
          </p:nvCxnSpPr>
          <p:spPr>
            <a:xfrm>
              <a:off x="2468880" y="1714500"/>
              <a:ext cx="8676005" cy="635"/>
            </a:xfrm>
            <a:prstGeom prst="line">
              <a:avLst/>
            </a:prstGeom>
            <a:noFill/>
            <a:ln w="25400" cap="flat" cmpd="sng">
              <a:solidFill>
                <a:srgbClr val="E5E5E5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도형 12"/>
            <p:cNvCxnSpPr/>
            <p:nvPr/>
          </p:nvCxnSpPr>
          <p:spPr>
            <a:xfrm>
              <a:off x="2478405" y="1714500"/>
              <a:ext cx="1084580" cy="635"/>
            </a:xfrm>
            <a:prstGeom prst="line">
              <a:avLst/>
            </a:prstGeom>
            <a:noFill/>
            <a:ln w="2540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54" y="1113532"/>
            <a:ext cx="7106640" cy="5179056"/>
          </a:xfrm>
          <a:prstGeom prst="rect">
            <a:avLst/>
          </a:prstGeom>
        </p:spPr>
      </p:pic>
      <p:sp>
        <p:nvSpPr>
          <p:cNvPr id="14" name="Rectangle 14"/>
          <p:cNvSpPr>
            <a:spLocks/>
          </p:cNvSpPr>
          <p:nvPr/>
        </p:nvSpPr>
        <p:spPr>
          <a:xfrm>
            <a:off x="7400127" y="3132547"/>
            <a:ext cx="2322993" cy="238014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849742" y="4779112"/>
            <a:ext cx="2981364" cy="349623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angle 14"/>
          <p:cNvSpPr>
            <a:spLocks/>
          </p:cNvSpPr>
          <p:nvPr/>
        </p:nvSpPr>
        <p:spPr>
          <a:xfrm>
            <a:off x="3849742" y="2628293"/>
            <a:ext cx="1869379" cy="666889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 flipV="1">
            <a:off x="2630805" y="2135505"/>
            <a:ext cx="1218937" cy="4927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7424002" y="1631221"/>
            <a:ext cx="0" cy="147265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745560" y="4758712"/>
            <a:ext cx="1103421" cy="60473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4"/>
          <p:cNvSpPr>
            <a:spLocks/>
          </p:cNvSpPr>
          <p:nvPr/>
        </p:nvSpPr>
        <p:spPr>
          <a:xfrm>
            <a:off x="748514" y="1113532"/>
            <a:ext cx="1869379" cy="1027193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DB</a:t>
            </a:r>
            <a:r>
              <a:rPr lang="ko-KR" altLang="en-US" sz="1800" b="1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와 연동하여 회원 정보 표시</a:t>
            </a:r>
            <a:endParaRPr lang="ko-KR" altLang="en-US" sz="1800" b="1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angle 14"/>
          <p:cNvSpPr>
            <a:spLocks/>
          </p:cNvSpPr>
          <p:nvPr/>
        </p:nvSpPr>
        <p:spPr>
          <a:xfrm>
            <a:off x="875420" y="5340638"/>
            <a:ext cx="1869379" cy="1027193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연필 수를 실시간으로 계산</a:t>
            </a:r>
            <a:endParaRPr lang="ko-KR" altLang="en-US" sz="1800" b="1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angle 14"/>
          <p:cNvSpPr>
            <a:spLocks/>
          </p:cNvSpPr>
          <p:nvPr/>
        </p:nvSpPr>
        <p:spPr>
          <a:xfrm>
            <a:off x="7424002" y="851324"/>
            <a:ext cx="3618741" cy="765563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현재 나의 좌석을  </a:t>
            </a:r>
            <a:r>
              <a:rPr lang="en-US" altLang="ko-KR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Enabled(false</a:t>
            </a:r>
            <a:r>
              <a:rPr lang="en-US" altLang="ko-KR" b="1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를 이용해 표현</a:t>
            </a:r>
            <a:endParaRPr lang="ko-KR" altLang="en-US" b="1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0" y="-15875"/>
            <a:ext cx="1657985" cy="6239510"/>
          </a:xfrm>
          <a:prstGeom prst="rect">
            <a:avLst/>
          </a:prstGeom>
          <a:solidFill>
            <a:srgbClr val="EDD0B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2468880" y="2135505"/>
            <a:ext cx="8952230" cy="2355215"/>
          </a:xfrm>
          <a:prstGeom prst="rect">
            <a:avLst/>
          </a:prstGeom>
          <a:ln w="3175" cap="flat" cmpd="sng">
            <a:prstDash/>
            <a:miter lim="800000"/>
          </a:ln>
        </p:spPr>
        <p:txBody>
          <a:bodyPr vert="horz" wrap="square" lIns="38100" tIns="38100" rIns="38100" bIns="38100" anchor="t">
            <a:norm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0681" y="2248929"/>
            <a:ext cx="479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/>
              <a:t>프로그램 시연</a:t>
            </a:r>
            <a:endParaRPr lang="ko-KR" altLang="en-US" sz="5400" b="1" dirty="0"/>
          </a:p>
        </p:txBody>
      </p:sp>
      <p:pic>
        <p:nvPicPr>
          <p:cNvPr id="1026" name="Picture 2" descr="C:\Users\Administrator\Desktop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225" y="2222866"/>
            <a:ext cx="975456" cy="9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1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5875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>
          <a:xfrm>
            <a:off x="120650" y="269091"/>
            <a:ext cx="1409700" cy="15302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7200" spc="-150">
                <a:solidFill>
                  <a:schemeClr val="bg1"/>
                </a:solidFill>
                <a:latin typeface="나눔스퀘어 ExtraBold"/>
                <a:ea typeface="나눔스퀘어 ExtraBold"/>
                <a:cs typeface="Calibri"/>
              </a:rPr>
              <a:t>05</a:t>
            </a:r>
            <a:endParaRPr lang="ru-RU" altLang="ko-KR" sz="7200" spc="-150">
              <a:solidFill>
                <a:schemeClr val="bg1"/>
              </a:solidFill>
              <a:latin typeface="나눔스퀘어 ExtraBold"/>
              <a:ea typeface="나눔스퀘어 ExtraBold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1835" y="851647"/>
            <a:ext cx="5531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/>
              <a:t>보완해야 할 기능</a:t>
            </a:r>
            <a:endParaRPr lang="ko-KR" altLang="en-US" sz="3600" b="1"/>
          </a:p>
        </p:txBody>
      </p:sp>
      <p:sp>
        <p:nvSpPr>
          <p:cNvPr id="5" name="타원 4"/>
          <p:cNvSpPr/>
          <p:nvPr/>
        </p:nvSpPr>
        <p:spPr>
          <a:xfrm>
            <a:off x="2070847" y="1799318"/>
            <a:ext cx="2456330" cy="1739154"/>
          </a:xfrm>
          <a:prstGeom prst="ellipse">
            <a:avLst/>
          </a:prstGeom>
          <a:solidFill>
            <a:srgbClr val="e4b7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환불 처리 </a:t>
            </a:r>
            <a:r>
              <a:rPr lang="en-US" altLang="ko-KR" sz="2400" b="1">
                <a:solidFill>
                  <a:schemeClr val="tx1"/>
                </a:solidFill>
              </a:rPr>
              <a:t>Method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70847" y="4067388"/>
            <a:ext cx="2456330" cy="1739154"/>
          </a:xfrm>
          <a:prstGeom prst="ellipse">
            <a:avLst/>
          </a:prstGeom>
          <a:solidFill>
            <a:srgbClr val="e4b7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관리자 </a:t>
            </a:r>
            <a:r>
              <a:rPr lang="en-US" altLang="ko-KR" sz="2400" b="1">
                <a:solidFill>
                  <a:schemeClr val="tx1"/>
                </a:solidFill>
              </a:rPr>
              <a:t>Mode Login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065059" y="2214282"/>
            <a:ext cx="1595717" cy="7261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065059" y="4491318"/>
            <a:ext cx="1595717" cy="7261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1106" y="1936376"/>
            <a:ext cx="4701092" cy="1258645"/>
          </a:xfrm>
          <a:prstGeom prst="rect">
            <a:avLst/>
          </a:prstGeom>
          <a:solidFill>
            <a:srgbClr val="e4b7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 b="1">
                <a:solidFill>
                  <a:schemeClr val="tx1"/>
                </a:solidFill>
              </a:rPr>
              <a:t>회원의 좌석 환불 요청 및 관리자의 환불 처리 </a:t>
            </a:r>
            <a:r>
              <a:rPr lang="en-US" altLang="ko-KR" sz="2200" b="1">
                <a:solidFill>
                  <a:schemeClr val="tx1"/>
                </a:solidFill>
              </a:rPr>
              <a:t>Method</a:t>
            </a:r>
            <a:endParaRPr lang="ko-KR" altLang="en-US" sz="2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1106" y="4174966"/>
            <a:ext cx="4701092" cy="1258645"/>
          </a:xfrm>
          <a:prstGeom prst="rect">
            <a:avLst/>
          </a:prstGeom>
          <a:solidFill>
            <a:srgbClr val="e4b7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 b="1">
                <a:solidFill>
                  <a:schemeClr val="tx1"/>
                </a:solidFill>
              </a:rPr>
              <a:t>관리자 </a:t>
            </a:r>
            <a:r>
              <a:rPr lang="en-US" altLang="ko-KR" sz="2200" b="1">
                <a:solidFill>
                  <a:schemeClr val="tx1"/>
                </a:solidFill>
              </a:rPr>
              <a:t>Mode Login </a:t>
            </a:r>
            <a:r>
              <a:rPr lang="ko-KR" altLang="en-US" sz="2200" b="1">
                <a:solidFill>
                  <a:schemeClr val="tx1"/>
                </a:solidFill>
              </a:rPr>
              <a:t>기능을 구현하지 않아서 회원 관리를 불가능 </a:t>
            </a:r>
            <a:endParaRPr lang="ko-KR" altLang="en-US" sz="22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875"/>
            <a:ext cx="1657985" cy="6239510"/>
          </a:xfrm>
          <a:prstGeom prst="rect">
            <a:avLst/>
          </a:prstGeom>
          <a:solidFill>
            <a:srgbClr val="edd0b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8880" y="2135505"/>
            <a:ext cx="8952230" cy="2355215"/>
          </a:xfrm>
          <a:prstGeom prst="rect">
            <a:avLst/>
          </a:prstGeom>
          <a:ln w="3175" cap="flat" cmpd="sng">
            <a:miter/>
          </a:ln>
        </p:spPr>
        <p:txBody>
          <a:bodyPr vert="horz" wrap="square" lIns="38100" tIns="38100" rIns="38100" bIns="38100" anchor="t">
            <a:norm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3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solidFill>
                <a:srgbClr val="000000"/>
              </a:solidFill>
              <a:latin typeface="맑은 고딕"/>
              <a:ea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58381" y="2496579"/>
            <a:ext cx="4794421" cy="901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400" b="1"/>
              <a:t>감사합니다</a:t>
            </a:r>
            <a:endParaRPr lang="ko-KR" altLang="en-US" sz="5400" b="1"/>
          </a:p>
        </p:txBody>
      </p:sp>
      <p:pic>
        <p:nvPicPr>
          <p:cNvPr id="1026" name="Picture 2" descr="C:\Users\Administrator\Desktop\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782925" y="2470516"/>
            <a:ext cx="975456" cy="97545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5875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0650" y="269091"/>
            <a:ext cx="1409700" cy="153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02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DAE92C-745E-4E05-9BBF-9BA21560636E}"/>
              </a:ext>
            </a:extLst>
          </p:cNvPr>
          <p:cNvSpPr txBox="1"/>
          <p:nvPr/>
        </p:nvSpPr>
        <p:spPr>
          <a:xfrm>
            <a:off x="2581835" y="851647"/>
            <a:ext cx="553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PROJECT ROLE</a:t>
            </a:r>
            <a:endParaRPr lang="ko-KR" altLang="en-US" sz="3600" b="1" dirty="0"/>
          </a:p>
        </p:txBody>
      </p:sp>
      <p:sp>
        <p:nvSpPr>
          <p:cNvPr id="2" name="직사각형 1"/>
          <p:cNvSpPr/>
          <p:nvPr/>
        </p:nvSpPr>
        <p:spPr>
          <a:xfrm>
            <a:off x="2065470" y="1799318"/>
            <a:ext cx="3420930" cy="1976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최 대 한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</a:rPr>
              <a:t>조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장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MAIN –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b="1" dirty="0" smtClean="0">
                <a:solidFill>
                  <a:schemeClr val="tx1"/>
                </a:solidFill>
              </a:rPr>
              <a:t>, logout, Layout /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결체창</a:t>
            </a:r>
            <a:r>
              <a:rPr lang="ko-KR" altLang="en-US" b="1" dirty="0" smtClean="0">
                <a:solidFill>
                  <a:schemeClr val="tx1"/>
                </a:solidFill>
              </a:rPr>
              <a:t> 관리 </a:t>
            </a:r>
            <a:r>
              <a:rPr lang="en-US" altLang="ko-KR" b="1" dirty="0" smtClean="0">
                <a:solidFill>
                  <a:schemeClr val="tx1"/>
                </a:solidFill>
              </a:rPr>
              <a:t>/  </a:t>
            </a:r>
            <a:r>
              <a:rPr lang="ko-KR" altLang="en-US" b="1" dirty="0" smtClean="0">
                <a:solidFill>
                  <a:schemeClr val="tx1"/>
                </a:solidFill>
              </a:rPr>
              <a:t>코딩 관리 및 오류 수정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65470" y="4077274"/>
            <a:ext cx="3420930" cy="2145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최 유 정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MAIN – </a:t>
            </a:r>
            <a:r>
              <a:rPr lang="ko-KR" altLang="en-US" b="1" dirty="0" smtClean="0">
                <a:solidFill>
                  <a:schemeClr val="tx1"/>
                </a:solidFill>
              </a:rPr>
              <a:t>이용안내 </a:t>
            </a:r>
            <a:r>
              <a:rPr lang="en-US" altLang="ko-KR" b="1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대여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주문 </a:t>
            </a:r>
            <a:r>
              <a:rPr lang="en-US" altLang="ko-KR" b="1" dirty="0" smtClean="0">
                <a:solidFill>
                  <a:schemeClr val="tx1"/>
                </a:solidFill>
              </a:rPr>
              <a:t>/ DB </a:t>
            </a:r>
            <a:r>
              <a:rPr lang="ko-KR" altLang="en-US" b="1" dirty="0" smtClean="0">
                <a:solidFill>
                  <a:schemeClr val="tx1"/>
                </a:solidFill>
              </a:rPr>
              <a:t>관리 </a:t>
            </a:r>
            <a:r>
              <a:rPr lang="en-US" altLang="ko-KR" b="1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코딩 오류 수정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81541" y="1799318"/>
            <a:ext cx="3420930" cy="1976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정 혜 인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MAIN – </a:t>
            </a:r>
            <a:r>
              <a:rPr lang="ko-KR" altLang="en-US" b="1" dirty="0" smtClean="0">
                <a:solidFill>
                  <a:schemeClr val="tx1"/>
                </a:solidFill>
              </a:rPr>
              <a:t>좌석 예약 </a:t>
            </a:r>
            <a:r>
              <a:rPr lang="en-US" altLang="ko-KR" b="1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좌석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결제창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/  </a:t>
            </a:r>
            <a:r>
              <a:rPr lang="ko-KR" altLang="en-US" b="1" dirty="0" smtClean="0">
                <a:solidFill>
                  <a:schemeClr val="tx1"/>
                </a:solidFill>
              </a:rPr>
              <a:t>관리자 문의 </a:t>
            </a:r>
            <a:r>
              <a:rPr lang="en-US" altLang="ko-KR" b="1" dirty="0" smtClean="0">
                <a:solidFill>
                  <a:schemeClr val="tx1"/>
                </a:solidFill>
              </a:rPr>
              <a:t>/ DB </a:t>
            </a:r>
            <a:r>
              <a:rPr lang="ko-KR" altLang="en-US" b="1" dirty="0" smtClean="0">
                <a:solidFill>
                  <a:schemeClr val="tx1"/>
                </a:solidFill>
              </a:rPr>
              <a:t>관리 </a:t>
            </a:r>
            <a:r>
              <a:rPr lang="en-US" altLang="ko-KR" b="1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코딩 오류 수정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/ PPT </a:t>
            </a:r>
            <a:r>
              <a:rPr lang="ko-KR" altLang="en-US" b="1" dirty="0" smtClean="0">
                <a:solidFill>
                  <a:schemeClr val="tx1"/>
                </a:solidFill>
              </a:rPr>
              <a:t>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1541" y="4077274"/>
            <a:ext cx="3420930" cy="2145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이 우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택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LOGIN – </a:t>
            </a:r>
            <a:r>
              <a:rPr lang="ko-KR" altLang="en-US" b="1" dirty="0" smtClean="0">
                <a:solidFill>
                  <a:schemeClr val="tx1"/>
                </a:solidFill>
              </a:rPr>
              <a:t>회원가입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/ ID,PW </a:t>
            </a:r>
            <a:r>
              <a:rPr lang="ko-KR" altLang="en-US" b="1" dirty="0" smtClean="0">
                <a:solidFill>
                  <a:schemeClr val="tx1"/>
                </a:solidFill>
              </a:rPr>
              <a:t>검색 </a:t>
            </a:r>
            <a:r>
              <a:rPr lang="en-US" altLang="ko-KR" b="1" dirty="0" smtClean="0">
                <a:solidFill>
                  <a:schemeClr val="tx1"/>
                </a:solidFill>
              </a:rPr>
              <a:t>/ LOGIN / PPT </a:t>
            </a:r>
            <a:r>
              <a:rPr lang="ko-KR" altLang="en-US" b="1" dirty="0" smtClean="0">
                <a:solidFill>
                  <a:schemeClr val="tx1"/>
                </a:solidFill>
              </a:rPr>
              <a:t>제작 및 발표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7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10530840" cy="622300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0" y="-15875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0650" y="269091"/>
            <a:ext cx="1409700" cy="153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03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" y="0"/>
            <a:ext cx="6273800" cy="6910705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45" y="10160"/>
            <a:ext cx="5871845" cy="6817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55" y="0"/>
            <a:ext cx="7463790" cy="6817360"/>
          </a:xfrm>
          <a:prstGeom prst="rect">
            <a:avLst/>
          </a:prstGeom>
          <a:noFill/>
        </p:spPr>
      </p:pic>
      <p:sp>
        <p:nvSpPr>
          <p:cNvPr id="47" name="직사각형 46"/>
          <p:cNvSpPr/>
          <p:nvPr/>
        </p:nvSpPr>
        <p:spPr>
          <a:xfrm>
            <a:off x="7580630" y="5080"/>
            <a:ext cx="4610735" cy="6864350"/>
          </a:xfrm>
          <a:prstGeom prst="rect">
            <a:avLst/>
          </a:prstGeom>
          <a:solidFill>
            <a:srgbClr val="edd0b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5" name="Group 503"/>
          <p:cNvGrpSpPr/>
          <p:nvPr/>
        </p:nvGrpSpPr>
        <p:grpSpPr>
          <a:xfrm rot="0">
            <a:off x="8258810" y="145415"/>
            <a:ext cx="2959735" cy="518160"/>
            <a:chOff x="8258810" y="145415"/>
            <a:chExt cx="2959735" cy="518160"/>
          </a:xfrm>
        </p:grpSpPr>
        <p:sp>
          <p:nvSpPr>
            <p:cNvPr id="26" name="Shape 498"/>
            <p:cNvSpPr/>
            <p:nvPr/>
          </p:nvSpPr>
          <p:spPr>
            <a:xfrm>
              <a:off x="8688070" y="145415"/>
              <a:ext cx="2531110" cy="42481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38100" tIns="38100" rIns="38100" bIns="38100" anchor="t">
              <a:normAutofit fontScale="85000" lnSpcReduction="20000"/>
            </a:bodyPr>
            <a:lstStyle>
              <a:lvl1pPr marL="0" indent="0" algn="l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</a:defRPr>
              </a:lvl1pPr>
            </a:lstStyle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sz="2200" b="1">
                  <a:solidFill>
                    <a:srgbClr val="000000"/>
                  </a:solidFill>
                  <a:latin typeface="나눔스퀘어 Bold"/>
                  <a:ea typeface="나눔스퀘어 Bold"/>
                  <a:cs typeface="나눔고딕"/>
                </a:rPr>
                <a:t>자기계발 강박증 84.2%</a:t>
              </a:r>
              <a:endParaRPr lang="ko-KR" altLang="en-US" sz="2200" b="1">
                <a:solidFill>
                  <a:srgbClr val="000000"/>
                </a:solidFill>
                <a:latin typeface="나눔스퀘어 Bold"/>
                <a:ea typeface="나눔스퀘어 Bold"/>
                <a:cs typeface="나눔고딕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 rot="0">
              <a:off x="8258810" y="663575"/>
              <a:ext cx="2272030" cy="0"/>
              <a:chOff x="8258810" y="663575"/>
              <a:chExt cx="2272030" cy="0"/>
            </a:xfrm>
          </p:grpSpPr>
          <p:cxnSp>
            <p:nvCxnSpPr>
              <p:cNvPr id="29" name="Shape 500"/>
              <p:cNvCxnSpPr/>
              <p:nvPr/>
            </p:nvCxnSpPr>
            <p:spPr>
              <a:xfrm>
                <a:off x="8258810" y="663575"/>
                <a:ext cx="2272665" cy="635"/>
              </a:xfrm>
              <a:prstGeom prst="line">
                <a:avLst/>
              </a:prstGeom>
              <a:noFill/>
              <a:ln w="25400" cap="flat" cmpd="sng">
                <a:solidFill>
                  <a:srgbClr val="e5e5e5">
                    <a:alpha val="100000"/>
                  </a:srgbClr>
                </a:solidFill>
                <a:prstDash val="solid"/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hape 501"/>
              <p:cNvCxnSpPr/>
              <p:nvPr/>
            </p:nvCxnSpPr>
            <p:spPr>
              <a:xfrm>
                <a:off x="8265160" y="663575"/>
                <a:ext cx="459105" cy="635"/>
              </a:xfrm>
              <a:prstGeom prst="line">
                <a:avLst/>
              </a:prstGeom>
              <a:noFill/>
              <a:ln w="25400" cap="flat" cmpd="sng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58735" y="910590"/>
            <a:ext cx="4456430" cy="588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/Users/mac/Library/Group Containers/L48J367XN4.com.infraware.PolarisOffice/EngineTemp/768/fImage84551862420.jpeg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47410" y="17780"/>
            <a:ext cx="6239510" cy="5363845"/>
          </a:xfrm>
          <a:prstGeom prst="rect">
            <a:avLst/>
          </a:prstGeom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5080" y="1951355"/>
            <a:ext cx="5946140" cy="488378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621665" y="997585"/>
            <a:ext cx="2237740" cy="77470"/>
          </a:xfrm>
          <a:prstGeom prst="rect">
            <a:avLst/>
          </a:prstGeom>
          <a:solidFill>
            <a:srgbClr val="edd0b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aseline="-25000"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0380" y="103505"/>
            <a:ext cx="4716145" cy="6464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1pPr>
            <a:lvl2pPr marL="742950" indent="-28575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2pPr>
            <a:lvl3pPr marL="11430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3pPr>
            <a:lvl4pPr marL="16002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4pPr>
            <a:lvl5pPr marL="20574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600" b="1" spc="300">
                <a:solidFill>
                  <a:schemeClr val="tx1"/>
                </a:solidFill>
                <a:latin typeface="나눔스퀘어 Bold"/>
                <a:ea typeface="나눔스퀘어 Bold"/>
                <a:cs typeface="Calibri"/>
              </a:rPr>
              <a:t>StudyCafe?</a:t>
            </a:r>
            <a:endParaRPr lang="ko-KR" altLang="en-US" sz="3600" b="1">
              <a:solidFill>
                <a:schemeClr val="tx1"/>
              </a:solidFill>
              <a:latin typeface="나눔스퀘어 Bold"/>
              <a:ea typeface="나눔스퀘어 Bold"/>
              <a:cs typeface="Calibri"/>
            </a:endParaRPr>
          </a:p>
        </p:txBody>
      </p:sp>
      <p:grpSp>
        <p:nvGrpSpPr>
          <p:cNvPr id="12" name="Group 508"/>
          <p:cNvGrpSpPr/>
          <p:nvPr/>
        </p:nvGrpSpPr>
        <p:grpSpPr>
          <a:xfrm rot="0">
            <a:off x="5076190" y="-546100"/>
            <a:ext cx="1722755" cy="4650740"/>
            <a:chOff x="5076190" y="-546100"/>
            <a:chExt cx="1722755" cy="4650740"/>
          </a:xfrm>
        </p:grpSpPr>
        <p:cxnSp>
          <p:nvCxnSpPr>
            <p:cNvPr id="13" name="Shape 505"/>
            <p:cNvCxnSpPr/>
            <p:nvPr/>
          </p:nvCxnSpPr>
          <p:spPr>
            <a:xfrm>
              <a:off x="5920740" y="-546100"/>
              <a:ext cx="635" cy="4271010"/>
            </a:xfrm>
            <a:prstGeom prst="line">
              <a:avLst/>
            </a:prstGeom>
            <a:noFill/>
            <a:ln w="25400" cap="flat" cmpd="sng">
              <a:solidFill>
                <a:srgbClr val="565656">
                  <a:alpha val="100000"/>
                </a:srgbClr>
              </a:solidFill>
              <a:prstDash val="solid"/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hape 506"/>
            <p:cNvSpPr/>
            <p:nvPr/>
          </p:nvSpPr>
          <p:spPr>
            <a:xfrm>
              <a:off x="5078095" y="2454910"/>
              <a:ext cx="1666875" cy="1650365"/>
            </a:xfrm>
            <a:prstGeom prst="ellipse">
              <a:avLst/>
            </a:prstGeom>
            <a:solidFill>
              <a:srgbClr val="565656"/>
            </a:solidFill>
            <a:ln w="0">
              <a:noFill/>
            </a:ln>
          </p:spPr>
          <p:txBody>
            <a:bodyPr vert="horz" wrap="square" lIns="38100" tIns="38100" rIns="38100" bIns="3810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</a:defRPr>
              </a:pPr>
              <a:endParaRPr lang="ko-KR" altLang="en-US" sz="3000">
                <a:latin typeface="맑은 고딕"/>
                <a:ea typeface="Arial"/>
                <a:cs typeface="+mn-cs"/>
              </a:endParaRPr>
            </a:p>
          </p:txBody>
        </p:sp>
        <p:sp>
          <p:nvSpPr>
            <p:cNvPr id="15" name="Shape 507"/>
            <p:cNvSpPr/>
            <p:nvPr/>
          </p:nvSpPr>
          <p:spPr>
            <a:xfrm>
              <a:off x="5076190" y="3056255"/>
              <a:ext cx="1723390" cy="445770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38100" tIns="38100" rIns="38100" bIns="38100" anchor="ctr">
              <a:spAutoFit/>
            </a:bodyPr>
            <a:lstStyle>
              <a:lvl1pPr marL="0" indent="0" algn="ct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</a:defRPr>
              </a:lvl1pPr>
            </a:lstStyle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400">
                  <a:solidFill>
                    <a:srgbClr val="ffffff"/>
                  </a:solidFill>
                  <a:latin typeface="나눔스퀘어 Bold"/>
                  <a:ea typeface="나눔스퀘어 Bold"/>
                  <a:cs typeface="나눔고딕"/>
                </a:rPr>
                <a:t>CONCEPT</a:t>
              </a:r>
              <a:endParaRPr lang="ko-KR" altLang="en-US" sz="2400">
                <a:solidFill>
                  <a:srgbClr val="ffffff"/>
                </a:solidFill>
                <a:latin typeface="나눔스퀘어 Bold"/>
                <a:ea typeface="나눔스퀘어 Bold"/>
                <a:cs typeface="나눔고딕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071995" y="6492875"/>
            <a:ext cx="2237105" cy="76835"/>
          </a:xfrm>
          <a:prstGeom prst="rect">
            <a:avLst/>
          </a:prstGeom>
          <a:solidFill>
            <a:srgbClr val="edd0b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aseline="-25000"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0710" y="5659120"/>
            <a:ext cx="4716145" cy="6464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1pPr>
            <a:lvl2pPr marL="742950" indent="-28575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2pPr>
            <a:lvl3pPr marL="11430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3pPr>
            <a:lvl4pPr marL="16002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4pPr>
            <a:lvl5pPr marL="2057400" indent="-22860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53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Lato Light"/>
              </a:defRPr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600" b="1" spc="300">
                <a:solidFill>
                  <a:schemeClr val="tx1"/>
                </a:solidFill>
                <a:latin typeface="나눔스퀘어 Bold"/>
                <a:ea typeface="나눔스퀘어 Bold"/>
                <a:cs typeface="Calibri"/>
              </a:rPr>
              <a:t>StudyRoom?</a:t>
            </a:r>
            <a:endParaRPr lang="ko-KR" altLang="en-US" sz="3600" b="1">
              <a:solidFill>
                <a:schemeClr val="tx1"/>
              </a:solidFill>
              <a:latin typeface="나눔스퀘어 Bold"/>
              <a:ea typeface="나눔스퀘어 Bold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5875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8572" y="2139409"/>
            <a:ext cx="3852374" cy="2118806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17" name=""/>
          <p:cNvSpPr/>
          <p:nvPr/>
        </p:nvSpPr>
        <p:spPr>
          <a:xfrm>
            <a:off x="7047580" y="2139409"/>
            <a:ext cx="4666237" cy="2118805"/>
          </a:xfrm>
          <a:prstGeom prst="rect">
            <a:avLst/>
          </a:prstGeom>
          <a:solidFill>
            <a:schemeClr val="lt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3173" y="2705894"/>
            <a:ext cx="4195052" cy="985837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2361997" y="389106"/>
            <a:ext cx="3840399" cy="607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100" b="1">
                <a:solidFill>
                  <a:schemeClr val="tx1"/>
                </a:solidFill>
              </a:rPr>
              <a:t>넷빈즈 </a:t>
            </a:r>
            <a:r>
              <a:rPr lang="en-US" altLang="ko-KR" sz="3100" b="1">
                <a:solidFill>
                  <a:schemeClr val="tx1"/>
                </a:solidFill>
              </a:rPr>
              <a:t>vs </a:t>
            </a:r>
            <a:r>
              <a:rPr lang="ko-KR" altLang="en-US" sz="3100" b="1">
                <a:solidFill>
                  <a:schemeClr val="tx1"/>
                </a:solidFill>
              </a:rPr>
              <a:t>이클립스</a:t>
            </a:r>
            <a:endParaRPr lang="ko-KR" altLang="en-US" sz="3100" b="1">
              <a:solidFill>
                <a:schemeClr val="tx1"/>
              </a:solidFill>
            </a:endParaRPr>
          </a:p>
        </p:txBody>
      </p:sp>
      <p:grpSp>
        <p:nvGrpSpPr>
          <p:cNvPr id="22" name="그룹 10"/>
          <p:cNvGrpSpPr/>
          <p:nvPr/>
        </p:nvGrpSpPr>
        <p:grpSpPr>
          <a:xfrm rot="0">
            <a:off x="2361997" y="1243681"/>
            <a:ext cx="8676005" cy="635"/>
            <a:chOff x="2468880" y="1714500"/>
            <a:chExt cx="8676005" cy="635"/>
          </a:xfrm>
        </p:grpSpPr>
        <p:cxnSp>
          <p:nvCxnSpPr>
            <p:cNvPr id="23" name="도형 11"/>
            <p:cNvCxnSpPr/>
            <p:nvPr/>
          </p:nvCxnSpPr>
          <p:spPr>
            <a:xfrm>
              <a:off x="2468880" y="1714500"/>
              <a:ext cx="8676005" cy="635"/>
            </a:xfrm>
            <a:prstGeom prst="line">
              <a:avLst/>
            </a:prstGeom>
            <a:noFill/>
            <a:ln w="25400" cap="flat" cmpd="sng">
              <a:solidFill>
                <a:srgbClr val="e5e5e5">
                  <a:alpha val="100000"/>
                </a:srgbClr>
              </a:solidFill>
              <a:prstDash val="solid"/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도형 12"/>
            <p:cNvCxnSpPr/>
            <p:nvPr/>
          </p:nvCxnSpPr>
          <p:spPr>
            <a:xfrm>
              <a:off x="2478405" y="1714500"/>
              <a:ext cx="1084580" cy="635"/>
            </a:xfrm>
            <a:prstGeom prst="line">
              <a:avLst/>
            </a:prstGeom>
            <a:noFill/>
            <a:ln w="25400" cap="flat" cmpd="sng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"/>
          <p:cNvSpPr/>
          <p:nvPr/>
        </p:nvSpPr>
        <p:spPr>
          <a:xfrm>
            <a:off x="6096000" y="2916271"/>
            <a:ext cx="1074621" cy="607978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vs</a:t>
            </a:r>
            <a:endPara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2139072" y="4705756"/>
            <a:ext cx="3571875" cy="88156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300" b="1">
                <a:solidFill>
                  <a:schemeClr val="tx1"/>
                </a:solidFill>
              </a:rPr>
              <a:t>gui </a:t>
            </a:r>
            <a:r>
              <a:rPr lang="ko-KR" altLang="en-US" sz="2300" b="1">
                <a:solidFill>
                  <a:schemeClr val="tx1"/>
                </a:solidFill>
              </a:rPr>
              <a:t>화면 구현하는데 용이</a:t>
            </a:r>
            <a:endParaRPr lang="ko-KR" altLang="en-US" sz="2300" b="1">
              <a:solidFill>
                <a:schemeClr val="tx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7283174" y="4705756"/>
            <a:ext cx="4195052" cy="88156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클래스별 코드 설계에 용이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4" y="1586668"/>
            <a:ext cx="6598024" cy="4439740"/>
          </a:xfrm>
          <a:prstGeom prst="rect">
            <a:avLst/>
          </a:prstGeom>
        </p:spPr>
      </p:pic>
      <p:sp>
        <p:nvSpPr>
          <p:cNvPr id="4" name="Rectangle 3"/>
          <p:cNvSpPr>
            <a:spLocks/>
          </p:cNvSpPr>
          <p:nvPr/>
        </p:nvSpPr>
        <p:spPr>
          <a:xfrm>
            <a:off x="0" y="-15875"/>
            <a:ext cx="1657985" cy="6239510"/>
          </a:xfrm>
          <a:prstGeom prst="rect">
            <a:avLst/>
          </a:prstGeom>
          <a:solidFill>
            <a:srgbClr val="EDD0B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406650" y="291823"/>
            <a:ext cx="4353560" cy="73866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 dirty="0" err="1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기능</a:t>
            </a:r>
            <a:r>
              <a:rPr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 FLOW</a:t>
            </a:r>
            <a:r>
              <a:rPr lang="en-US"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 &lt;</a:t>
            </a:r>
            <a:r>
              <a:rPr lang="en-US" sz="2800" b="1" dirty="0">
                <a:latin typeface="Nanum Brush Script" charset="0"/>
                <a:ea typeface="Nanum Brush Script" charset="0"/>
              </a:rPr>
              <a:t>LOGIN</a:t>
            </a:r>
            <a:r>
              <a:rPr lang="en-US" altLang="ko-KR"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&gt;</a:t>
            </a:r>
            <a:endParaRPr lang="ko-KR" altLang="en-US" sz="2800" b="1" dirty="0">
              <a:solidFill>
                <a:schemeClr val="tx1"/>
              </a:solidFill>
              <a:latin typeface="Nanum Brush Script" charset="0"/>
              <a:ea typeface="Nanum Brush Script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2468880" y="1938277"/>
            <a:ext cx="8952230" cy="2355215"/>
          </a:xfrm>
          <a:prstGeom prst="rect">
            <a:avLst/>
          </a:prstGeom>
          <a:ln w="3175" cap="flat" cmpd="sng">
            <a:prstDash/>
            <a:miter lim="800000"/>
          </a:ln>
        </p:spPr>
        <p:txBody>
          <a:bodyPr vert="horz" wrap="square" lIns="38100" tIns="38100" rIns="38100" bIns="38100" anchor="t">
            <a:norm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68880" y="1390272"/>
            <a:ext cx="8676005" cy="127635"/>
            <a:chOff x="2468880" y="1587500"/>
            <a:chExt cx="8676005" cy="127635"/>
          </a:xfrm>
        </p:grpSpPr>
        <p:cxnSp>
          <p:nvCxnSpPr>
            <p:cNvPr id="12" name="도형 11"/>
            <p:cNvCxnSpPr/>
            <p:nvPr/>
          </p:nvCxnSpPr>
          <p:spPr>
            <a:xfrm>
              <a:off x="2468880" y="1714500"/>
              <a:ext cx="8676005" cy="635"/>
            </a:xfrm>
            <a:prstGeom prst="line">
              <a:avLst/>
            </a:prstGeom>
            <a:noFill/>
            <a:ln w="25400" cap="flat" cmpd="sng">
              <a:solidFill>
                <a:srgbClr val="E5E5E5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도형 12"/>
            <p:cNvCxnSpPr/>
            <p:nvPr/>
          </p:nvCxnSpPr>
          <p:spPr>
            <a:xfrm>
              <a:off x="2478405" y="1714500"/>
              <a:ext cx="1084580" cy="635"/>
            </a:xfrm>
            <a:prstGeom prst="line">
              <a:avLst/>
            </a:prstGeom>
            <a:noFill/>
            <a:ln w="2540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>
            <a:spLocks/>
          </p:cNvSpPr>
          <p:nvPr/>
        </p:nvSpPr>
        <p:spPr>
          <a:xfrm>
            <a:off x="5550946" y="2864423"/>
            <a:ext cx="3044414" cy="1268301"/>
          </a:xfrm>
          <a:prstGeom prst="rect">
            <a:avLst/>
          </a:prstGeom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965576" y="1149766"/>
            <a:ext cx="1497106" cy="171465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4"/>
          <p:cNvSpPr>
            <a:spLocks/>
          </p:cNvSpPr>
          <p:nvPr/>
        </p:nvSpPr>
        <p:spPr>
          <a:xfrm>
            <a:off x="8462682" y="197224"/>
            <a:ext cx="2682204" cy="1159408"/>
          </a:xfrm>
          <a:prstGeom prst="rect">
            <a:avLst/>
          </a:prstGeom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DB</a:t>
            </a:r>
            <a:r>
              <a:rPr lang="ko-KR" altLang="en-US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와 연동하여 </a:t>
            </a:r>
            <a:r>
              <a:rPr lang="en-US" altLang="ko-KR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ID </a:t>
            </a:r>
            <a:r>
              <a:rPr lang="ko-KR" altLang="en-US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존재 여부 및 </a:t>
            </a:r>
            <a:r>
              <a:rPr lang="en-US" altLang="ko-KR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PW </a:t>
            </a:r>
            <a:r>
              <a:rPr lang="ko-KR" altLang="en-US" sz="18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일치 여부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E584F17-A967-4735-B783-5B2B3C691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269091"/>
            <a:ext cx="1409700" cy="153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04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78" y="1401946"/>
            <a:ext cx="9183382" cy="4781449"/>
          </a:xfrm>
          <a:prstGeom prst="rect">
            <a:avLst/>
          </a:prstGeom>
        </p:spPr>
      </p:pic>
      <p:sp>
        <p:nvSpPr>
          <p:cNvPr id="4" name="Rectangle 3"/>
          <p:cNvSpPr>
            <a:spLocks/>
          </p:cNvSpPr>
          <p:nvPr/>
        </p:nvSpPr>
        <p:spPr>
          <a:xfrm>
            <a:off x="0" y="-15875"/>
            <a:ext cx="1657985" cy="6239510"/>
          </a:xfrm>
          <a:prstGeom prst="rect">
            <a:avLst/>
          </a:prstGeom>
          <a:solidFill>
            <a:srgbClr val="EDD0B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2406649" y="249749"/>
            <a:ext cx="4738221" cy="73866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 dirty="0" err="1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기능</a:t>
            </a:r>
            <a:r>
              <a:rPr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 FLOW</a:t>
            </a:r>
            <a:r>
              <a:rPr lang="en-US"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 &lt;</a:t>
            </a:r>
            <a:r>
              <a:rPr lang="en-US" sz="2800" b="1" dirty="0">
                <a:latin typeface="Nanum Brush Script" charset="0"/>
                <a:ea typeface="Nanum Brush Script" charset="0"/>
              </a:rPr>
              <a:t>REGISTER</a:t>
            </a:r>
            <a:r>
              <a:rPr lang="en-US" altLang="ko-KR" sz="2800" b="1" dirty="0">
                <a:solidFill>
                  <a:schemeClr val="tx1"/>
                </a:solidFill>
                <a:latin typeface="Nanum Brush Script" charset="0"/>
                <a:ea typeface="Nanum Brush Script" charset="0"/>
              </a:rPr>
              <a:t>&gt;</a:t>
            </a:r>
            <a:endParaRPr lang="ko-KR" altLang="en-US" sz="2800" b="1" dirty="0">
              <a:solidFill>
                <a:schemeClr val="tx1"/>
              </a:solidFill>
              <a:latin typeface="Nanum Brush Script" charset="0"/>
              <a:ea typeface="Nanum Brush Script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2468880" y="1776924"/>
            <a:ext cx="8952230" cy="2355215"/>
          </a:xfrm>
          <a:prstGeom prst="rect">
            <a:avLst/>
          </a:prstGeom>
          <a:ln w="3175" cap="flat" cmpd="sng">
            <a:prstDash/>
            <a:miter lim="800000"/>
          </a:ln>
        </p:spPr>
        <p:txBody>
          <a:bodyPr vert="horz" wrap="square" lIns="38100" tIns="38100" rIns="38100" bIns="38100" anchor="t">
            <a:norm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57578" y="1067862"/>
            <a:ext cx="8676005" cy="127635"/>
            <a:chOff x="2468880" y="1587500"/>
            <a:chExt cx="8676005" cy="127635"/>
          </a:xfrm>
        </p:grpSpPr>
        <p:cxnSp>
          <p:nvCxnSpPr>
            <p:cNvPr id="12" name="도형 11"/>
            <p:cNvCxnSpPr/>
            <p:nvPr/>
          </p:nvCxnSpPr>
          <p:spPr>
            <a:xfrm>
              <a:off x="2468880" y="1714500"/>
              <a:ext cx="8676005" cy="635"/>
            </a:xfrm>
            <a:prstGeom prst="line">
              <a:avLst/>
            </a:prstGeom>
            <a:noFill/>
            <a:ln w="25400" cap="flat" cmpd="sng">
              <a:solidFill>
                <a:srgbClr val="E5E5E5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도형 12"/>
            <p:cNvCxnSpPr/>
            <p:nvPr/>
          </p:nvCxnSpPr>
          <p:spPr>
            <a:xfrm>
              <a:off x="2478405" y="1714500"/>
              <a:ext cx="1084580" cy="635"/>
            </a:xfrm>
            <a:prstGeom prst="line">
              <a:avLst/>
            </a:prstGeom>
            <a:noFill/>
            <a:ln w="2540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14"/>
          <p:cNvSpPr>
            <a:spLocks/>
          </p:cNvSpPr>
          <p:nvPr/>
        </p:nvSpPr>
        <p:spPr>
          <a:xfrm>
            <a:off x="7906870" y="2348461"/>
            <a:ext cx="1021977" cy="379840"/>
          </a:xfrm>
          <a:prstGeom prst="rect">
            <a:avLst/>
          </a:prstGeom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4" name="Rectangle 14"/>
          <p:cNvSpPr>
            <a:spLocks/>
          </p:cNvSpPr>
          <p:nvPr/>
        </p:nvSpPr>
        <p:spPr>
          <a:xfrm>
            <a:off x="5369858" y="2924170"/>
            <a:ext cx="2294965" cy="218013"/>
          </a:xfrm>
          <a:prstGeom prst="rect">
            <a:avLst/>
          </a:prstGeom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5369857" y="4215312"/>
            <a:ext cx="2294966" cy="293797"/>
          </a:xfrm>
          <a:prstGeom prst="rect">
            <a:avLst/>
          </a:prstGeom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angle 14"/>
          <p:cNvSpPr>
            <a:spLocks/>
          </p:cNvSpPr>
          <p:nvPr/>
        </p:nvSpPr>
        <p:spPr>
          <a:xfrm>
            <a:off x="5369857" y="4715558"/>
            <a:ext cx="2280653" cy="286512"/>
          </a:xfrm>
          <a:prstGeom prst="rect">
            <a:avLst/>
          </a:prstGeom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7650510" y="3128052"/>
            <a:ext cx="1540961" cy="9329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4"/>
          <p:cNvSpPr>
            <a:spLocks/>
          </p:cNvSpPr>
          <p:nvPr/>
        </p:nvSpPr>
        <p:spPr>
          <a:xfrm>
            <a:off x="9186525" y="4057138"/>
            <a:ext cx="1562505" cy="856881"/>
          </a:xfrm>
          <a:prstGeom prst="rect">
            <a:avLst/>
          </a:prstGeom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Pattern method</a:t>
            </a: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를 사용</a:t>
            </a:r>
            <a:r>
              <a:rPr lang="en-US" altLang="ko-KR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비밀번호 정규식 설정 </a:t>
            </a:r>
          </a:p>
        </p:txBody>
      </p:sp>
      <p:cxnSp>
        <p:nvCxnSpPr>
          <p:cNvPr id="21" name="직선 연결선 20"/>
          <p:cNvCxnSpPr>
            <a:cxnSpLocks/>
            <a:stCxn id="3" idx="0"/>
          </p:cNvCxnSpPr>
          <p:nvPr/>
        </p:nvCxnSpPr>
        <p:spPr>
          <a:xfrm>
            <a:off x="7049269" y="1401946"/>
            <a:ext cx="888637" cy="94651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4"/>
          <p:cNvSpPr>
            <a:spLocks/>
          </p:cNvSpPr>
          <p:nvPr/>
        </p:nvSpPr>
        <p:spPr>
          <a:xfrm>
            <a:off x="4979794" y="971064"/>
            <a:ext cx="2093670" cy="453774"/>
          </a:xfrm>
          <a:prstGeom prst="rect">
            <a:avLst/>
          </a:prstGeom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중복 확인 미 체크 시 </a:t>
            </a:r>
            <a:r>
              <a:rPr lang="en-US" altLang="ko-KR" sz="1400" b="1" dirty="0" err="1">
                <a:solidFill>
                  <a:schemeClr val="tx1"/>
                </a:solidFill>
                <a:latin typeface="나눔고딕" charset="0"/>
                <a:ea typeface="나눔고딕" charset="0"/>
              </a:rPr>
              <a:t>JoptionPane</a:t>
            </a:r>
            <a:r>
              <a:rPr lang="en-US" altLang="ko-KR" sz="14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창 생성</a:t>
            </a: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7650510" y="4509109"/>
            <a:ext cx="2317267" cy="97415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4"/>
          <p:cNvSpPr>
            <a:spLocks/>
          </p:cNvSpPr>
          <p:nvPr/>
        </p:nvSpPr>
        <p:spPr>
          <a:xfrm>
            <a:off x="9967777" y="5494414"/>
            <a:ext cx="1773967" cy="856881"/>
          </a:xfrm>
          <a:prstGeom prst="rect">
            <a:avLst/>
          </a:prstGeom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윤년</a:t>
            </a:r>
            <a:r>
              <a:rPr lang="en-US" altLang="ko-KR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/</a:t>
            </a: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평년 계산하여 년</a:t>
            </a:r>
            <a:r>
              <a:rPr lang="en-US" altLang="ko-KR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월</a:t>
            </a:r>
            <a:r>
              <a:rPr lang="en-US" altLang="ko-KR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일 설정</a:t>
            </a:r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>
            <a:off x="6647328" y="5002070"/>
            <a:ext cx="0" cy="122156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4"/>
          <p:cNvSpPr>
            <a:spLocks/>
          </p:cNvSpPr>
          <p:nvPr/>
        </p:nvSpPr>
        <p:spPr>
          <a:xfrm>
            <a:off x="6364665" y="6184867"/>
            <a:ext cx="3246364" cy="708552"/>
          </a:xfrm>
          <a:prstGeom prst="rect">
            <a:avLst/>
          </a:prstGeom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consume(); </a:t>
            </a: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method</a:t>
            </a: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를 사용하여 </a:t>
            </a:r>
            <a:r>
              <a:rPr lang="en-US" altLang="ko-KR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자리 초과 하는 숫자 제한 </a:t>
            </a:r>
            <a:r>
              <a:rPr lang="en-US" altLang="ko-KR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/ </a:t>
            </a:r>
            <a:r>
              <a:rPr lang="ko-KR" altLang="en-US" sz="1500" b="1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정규식 활용하여 숫자 이외의 문자 제한</a:t>
            </a:r>
          </a:p>
        </p:txBody>
      </p:sp>
      <p:sp>
        <p:nvSpPr>
          <p:cNvPr id="29" name="Rectangle 14"/>
          <p:cNvSpPr>
            <a:spLocks/>
          </p:cNvSpPr>
          <p:nvPr/>
        </p:nvSpPr>
        <p:spPr>
          <a:xfrm>
            <a:off x="7953427" y="2913359"/>
            <a:ext cx="3698835" cy="379840"/>
          </a:xfrm>
          <a:prstGeom prst="rect">
            <a:avLst/>
          </a:prstGeom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9784631" y="2329940"/>
            <a:ext cx="8609" cy="56396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4"/>
          <p:cNvSpPr>
            <a:spLocks/>
          </p:cNvSpPr>
          <p:nvPr/>
        </p:nvSpPr>
        <p:spPr>
          <a:xfrm>
            <a:off x="8960546" y="1234046"/>
            <a:ext cx="2680414" cy="1047266"/>
          </a:xfrm>
          <a:prstGeom prst="rect">
            <a:avLst/>
          </a:prstGeom>
          <a:noFill/>
          <a:ln w="317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err="1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MouseEntered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 method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를 사용하여 마우스의 위치 값을 잡아주고 해당 부분에 설명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Label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을 표시</a:t>
            </a:r>
            <a:endParaRPr lang="ko-KR" altLang="en-US" sz="1400" b="1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6314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313</ep:Words>
  <ep:PresentationFormat>사용자 지정</ep:PresentationFormat>
  <ep:Paragraphs>59</ep:Paragraphs>
  <ep:Slides>16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ep:HeadingPairs>
  <ep:TitlesOfParts>
    <vt:vector size="18" baseType="lpstr">
      <vt:lpstr>Office 테마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qwpo8</cp:lastModifiedBy>
  <dcterms:modified xsi:type="dcterms:W3CDTF">2020-02-25T04:47:27.725</dcterms:modified>
  <cp:revision>58</cp:revision>
  <dc:title>PowerPoint 프레젠테이션</dc:title>
  <cp:version/>
</cp:coreProperties>
</file>