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K Grotesk" charset="1" panose="00000500000000000000"/>
      <p:regular r:id="rId10"/>
    </p:embeddedFont>
    <p:embeddedFont>
      <p:font typeface="HK Grotesk Bold" charset="1" panose="00000800000000000000"/>
      <p:regular r:id="rId11"/>
    </p:embeddedFont>
    <p:embeddedFont>
      <p:font typeface="HK Grotesk Italics" charset="1" panose="00000500000000000000"/>
      <p:regular r:id="rId12"/>
    </p:embeddedFont>
    <p:embeddedFont>
      <p:font typeface="HK Grotesk Bold Italics" charset="1" panose="00000800000000000000"/>
      <p:regular r:id="rId13"/>
    </p:embeddedFont>
    <p:embeddedFont>
      <p:font typeface="HK Grotesk Light" charset="1" panose="00000400000000000000"/>
      <p:regular r:id="rId14"/>
    </p:embeddedFont>
    <p:embeddedFont>
      <p:font typeface="HK Grotesk Light Italics" charset="1" panose="00000400000000000000"/>
      <p:regular r:id="rId15"/>
    </p:embeddedFont>
    <p:embeddedFont>
      <p:font typeface="HK Grotesk Medium" charset="1" panose="00000600000000000000"/>
      <p:regular r:id="rId16"/>
    </p:embeddedFont>
    <p:embeddedFont>
      <p:font typeface="HK Grotesk Medium Italics" charset="1" panose="00000600000000000000"/>
      <p:regular r:id="rId17"/>
    </p:embeddedFont>
    <p:embeddedFont>
      <p:font typeface="HK Grotesk Semi-Bold" charset="1" panose="00000700000000000000"/>
      <p:regular r:id="rId18"/>
    </p:embeddedFont>
    <p:embeddedFont>
      <p:font typeface="HK Grotesk Semi-Bold Italics" charset="1" panose="000007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842218" y="-633475"/>
            <a:ext cx="5375629" cy="4114800"/>
          </a:xfrm>
          <a:custGeom>
            <a:avLst/>
            <a:gdLst/>
            <a:ahLst/>
            <a:cxnLst/>
            <a:rect r="r" b="b" t="t" l="l"/>
            <a:pathLst>
              <a:path h="4114800" w="5375629">
                <a:moveTo>
                  <a:pt x="0" y="0"/>
                </a:moveTo>
                <a:lnTo>
                  <a:pt x="5375630" y="0"/>
                </a:lnTo>
                <a:lnTo>
                  <a:pt x="537563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66483" y="7522372"/>
            <a:ext cx="5375629" cy="4114800"/>
          </a:xfrm>
          <a:custGeom>
            <a:avLst/>
            <a:gdLst/>
            <a:ahLst/>
            <a:cxnLst/>
            <a:rect r="r" b="b" t="t" l="l"/>
            <a:pathLst>
              <a:path h="4114800" w="5375629">
                <a:moveTo>
                  <a:pt x="0" y="0"/>
                </a:moveTo>
                <a:lnTo>
                  <a:pt x="5375629" y="0"/>
                </a:lnTo>
                <a:lnTo>
                  <a:pt x="537562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21331" y="2644873"/>
            <a:ext cx="5918629" cy="5467334"/>
          </a:xfrm>
          <a:custGeom>
            <a:avLst/>
            <a:gdLst/>
            <a:ahLst/>
            <a:cxnLst/>
            <a:rect r="r" b="b" t="t" l="l"/>
            <a:pathLst>
              <a:path h="5467334" w="5918629">
                <a:moveTo>
                  <a:pt x="0" y="0"/>
                </a:moveTo>
                <a:lnTo>
                  <a:pt x="5918630" y="0"/>
                </a:lnTo>
                <a:lnTo>
                  <a:pt x="5918630" y="5467334"/>
                </a:lnTo>
                <a:lnTo>
                  <a:pt x="0" y="54673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8225865" y="3037913"/>
            <a:ext cx="9033435" cy="4211174"/>
            <a:chOff x="0" y="0"/>
            <a:chExt cx="12044580" cy="5614899"/>
          </a:xfrm>
        </p:grpSpPr>
        <p:sp>
          <p:nvSpPr>
            <p:cNvPr name="TextBox 6" id="6"/>
            <p:cNvSpPr txBox="true"/>
            <p:nvPr/>
          </p:nvSpPr>
          <p:spPr>
            <a:xfrm rot="0">
              <a:off x="0" y="1221008"/>
              <a:ext cx="12044580" cy="3260725"/>
            </a:xfrm>
            <a:prstGeom prst="rect">
              <a:avLst/>
            </a:prstGeom>
          </p:spPr>
          <p:txBody>
            <a:bodyPr anchor="t" rtlCol="false" tIns="0" lIns="0" bIns="0" rIns="0">
              <a:spAutoFit/>
            </a:bodyPr>
            <a:lstStyle/>
            <a:p>
              <a:pPr>
                <a:lnSpc>
                  <a:spcPts val="9600"/>
                </a:lnSpc>
              </a:pPr>
              <a:r>
                <a:rPr lang="en-US" sz="8000">
                  <a:solidFill>
                    <a:srgbClr val="414042"/>
                  </a:solidFill>
                  <a:latin typeface="HK Grotesk Bold"/>
                </a:rPr>
                <a:t>Laporan Tugas Kecerdasan Buatan</a:t>
              </a:r>
            </a:p>
          </p:txBody>
        </p:sp>
        <p:sp>
          <p:nvSpPr>
            <p:cNvPr name="TextBox 7" id="7"/>
            <p:cNvSpPr txBox="true"/>
            <p:nvPr/>
          </p:nvSpPr>
          <p:spPr>
            <a:xfrm rot="0">
              <a:off x="0" y="5036203"/>
              <a:ext cx="10246721" cy="578697"/>
            </a:xfrm>
            <a:prstGeom prst="rect">
              <a:avLst/>
            </a:prstGeom>
          </p:spPr>
          <p:txBody>
            <a:bodyPr anchor="t" rtlCol="false" tIns="0" lIns="0" bIns="0" rIns="0">
              <a:spAutoFit/>
            </a:bodyPr>
            <a:lstStyle/>
            <a:p>
              <a:pPr>
                <a:lnSpc>
                  <a:spcPts val="3639"/>
                </a:lnSpc>
              </a:pPr>
              <a:r>
                <a:rPr lang="en-US" sz="2599">
                  <a:solidFill>
                    <a:srgbClr val="414042"/>
                  </a:solidFill>
                  <a:latin typeface="HK Grotesk"/>
                </a:rPr>
                <a:t>Dede Rahmat - Risky Farhan - Farhan Mulya</a:t>
              </a:r>
            </a:p>
          </p:txBody>
        </p:sp>
        <p:sp>
          <p:nvSpPr>
            <p:cNvPr name="TextBox 8" id="8"/>
            <p:cNvSpPr txBox="true"/>
            <p:nvPr/>
          </p:nvSpPr>
          <p:spPr>
            <a:xfrm rot="0">
              <a:off x="0" y="-66675"/>
              <a:ext cx="11533768" cy="685588"/>
            </a:xfrm>
            <a:prstGeom prst="rect">
              <a:avLst/>
            </a:prstGeom>
          </p:spPr>
          <p:txBody>
            <a:bodyPr anchor="t" rtlCol="false" tIns="0" lIns="0" bIns="0" rIns="0">
              <a:spAutoFit/>
            </a:bodyPr>
            <a:lstStyle/>
            <a:p>
              <a:pPr>
                <a:lnSpc>
                  <a:spcPts val="4340"/>
                </a:lnSpc>
                <a:spcBef>
                  <a:spcPct val="0"/>
                </a:spcBef>
              </a:pPr>
              <a:r>
                <a:rPr lang="en-US" sz="3100">
                  <a:solidFill>
                    <a:srgbClr val="414042"/>
                  </a:solidFill>
                  <a:latin typeface="HK Grotesk"/>
                </a:rPr>
                <a:t>Artifact Inteligent</a:t>
              </a:r>
            </a:p>
          </p:txBody>
        </p:sp>
      </p:grpSp>
      <p:sp>
        <p:nvSpPr>
          <p:cNvPr name="Freeform 9" id="9"/>
          <p:cNvSpPr/>
          <p:nvPr/>
        </p:nvSpPr>
        <p:spPr>
          <a:xfrm flipH="false" flipV="false" rot="0">
            <a:off x="15270310" y="-1716790"/>
            <a:ext cx="5375629" cy="4114800"/>
          </a:xfrm>
          <a:custGeom>
            <a:avLst/>
            <a:gdLst/>
            <a:ahLst/>
            <a:cxnLst/>
            <a:rect r="r" b="b" t="t" l="l"/>
            <a:pathLst>
              <a:path h="4114800" w="5375629">
                <a:moveTo>
                  <a:pt x="0" y="0"/>
                </a:moveTo>
                <a:lnTo>
                  <a:pt x="5375629" y="0"/>
                </a:lnTo>
                <a:lnTo>
                  <a:pt x="537562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3969865" y="7870434"/>
            <a:ext cx="5375629" cy="4114800"/>
          </a:xfrm>
          <a:custGeom>
            <a:avLst/>
            <a:gdLst/>
            <a:ahLst/>
            <a:cxnLst/>
            <a:rect r="r" b="b" t="t" l="l"/>
            <a:pathLst>
              <a:path h="4114800" w="5375629">
                <a:moveTo>
                  <a:pt x="0" y="0"/>
                </a:moveTo>
                <a:lnTo>
                  <a:pt x="5375630" y="0"/>
                </a:lnTo>
                <a:lnTo>
                  <a:pt x="537563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4334430" y="6647978"/>
            <a:ext cx="11127429" cy="2610322"/>
          </a:xfrm>
          <a:custGeom>
            <a:avLst/>
            <a:gdLst/>
            <a:ahLst/>
            <a:cxnLst/>
            <a:rect r="r" b="b" t="t" l="l"/>
            <a:pathLst>
              <a:path h="2610322" w="11127429">
                <a:moveTo>
                  <a:pt x="0" y="0"/>
                </a:moveTo>
                <a:lnTo>
                  <a:pt x="11127429" y="0"/>
                </a:lnTo>
                <a:lnTo>
                  <a:pt x="11127429" y="2610322"/>
                </a:lnTo>
                <a:lnTo>
                  <a:pt x="0" y="2610322"/>
                </a:lnTo>
                <a:lnTo>
                  <a:pt x="0" y="0"/>
                </a:lnTo>
                <a:close/>
              </a:path>
            </a:pathLst>
          </a:custGeom>
          <a:blipFill>
            <a:blip r:embed="rId2"/>
            <a:stretch>
              <a:fillRect l="0" t="0" r="0" b="0"/>
            </a:stretch>
          </a:blipFill>
        </p:spPr>
      </p:sp>
      <p:sp>
        <p:nvSpPr>
          <p:cNvPr name="TextBox 3" id="3"/>
          <p:cNvSpPr txBox="true"/>
          <p:nvPr/>
        </p:nvSpPr>
        <p:spPr>
          <a:xfrm rot="0">
            <a:off x="2599834" y="1247222"/>
            <a:ext cx="13653940" cy="1066800"/>
          </a:xfrm>
          <a:prstGeom prst="rect">
            <a:avLst/>
          </a:prstGeom>
        </p:spPr>
        <p:txBody>
          <a:bodyPr anchor="t" rtlCol="false" tIns="0" lIns="0" bIns="0" rIns="0">
            <a:spAutoFit/>
          </a:bodyPr>
          <a:lstStyle/>
          <a:p>
            <a:pPr algn="ctr">
              <a:lnSpc>
                <a:spcPts val="8400"/>
              </a:lnSpc>
            </a:pPr>
            <a:r>
              <a:rPr lang="en-US" sz="7000">
                <a:solidFill>
                  <a:srgbClr val="414042"/>
                </a:solidFill>
                <a:latin typeface="HK Grotesk Semi-Bold"/>
              </a:rPr>
              <a:t>Permasalahan</a:t>
            </a:r>
          </a:p>
        </p:txBody>
      </p:sp>
      <p:sp>
        <p:nvSpPr>
          <p:cNvPr name="TextBox 4" id="4"/>
          <p:cNvSpPr txBox="true"/>
          <p:nvPr/>
        </p:nvSpPr>
        <p:spPr>
          <a:xfrm rot="0">
            <a:off x="3077611" y="3771347"/>
            <a:ext cx="13641066" cy="1362710"/>
          </a:xfrm>
          <a:prstGeom prst="rect">
            <a:avLst/>
          </a:prstGeom>
        </p:spPr>
        <p:txBody>
          <a:bodyPr anchor="t" rtlCol="false" tIns="0" lIns="0" bIns="0" rIns="0">
            <a:spAutoFit/>
          </a:bodyPr>
          <a:lstStyle/>
          <a:p>
            <a:pPr algn="just">
              <a:lnSpc>
                <a:spcPts val="3640"/>
              </a:lnSpc>
            </a:pPr>
            <a:r>
              <a:rPr lang="en-US" sz="2600">
                <a:solidFill>
                  <a:srgbClr val="414042"/>
                </a:solidFill>
                <a:latin typeface="HK Grotesk"/>
              </a:rPr>
              <a:t>Permasalahan yang diangkat yaitu bagaimana cara menemukan best kromosom yang berisi nilai x1 dan x2  yang pas dengan permasalahan persamaan matematika yang terdapat disoal dengan batas atas dan batas bawah yang telah ditentukan dengan menggunakan algoritma genetikan.</a:t>
            </a:r>
          </a:p>
        </p:txBody>
      </p:sp>
      <p:sp>
        <p:nvSpPr>
          <p:cNvPr name="TextBox 5" id="5"/>
          <p:cNvSpPr txBox="true"/>
          <p:nvPr/>
        </p:nvSpPr>
        <p:spPr>
          <a:xfrm rot="0">
            <a:off x="3605360" y="6624675"/>
            <a:ext cx="11252942" cy="448310"/>
          </a:xfrm>
          <a:prstGeom prst="rect">
            <a:avLst/>
          </a:prstGeom>
        </p:spPr>
        <p:txBody>
          <a:bodyPr anchor="t" rtlCol="false" tIns="0" lIns="0" bIns="0" rIns="0">
            <a:spAutoFit/>
          </a:bodyPr>
          <a:lstStyle/>
          <a:p>
            <a:pPr>
              <a:lnSpc>
                <a:spcPts val="364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8447774" y="2053819"/>
            <a:ext cx="8811526" cy="6179361"/>
            <a:chOff x="0" y="0"/>
            <a:chExt cx="11748701" cy="8239148"/>
          </a:xfrm>
        </p:grpSpPr>
        <p:sp>
          <p:nvSpPr>
            <p:cNvPr name="TextBox 3" id="3"/>
            <p:cNvSpPr txBox="true"/>
            <p:nvPr/>
          </p:nvSpPr>
          <p:spPr>
            <a:xfrm rot="0">
              <a:off x="0" y="0"/>
              <a:ext cx="11748701" cy="1409700"/>
            </a:xfrm>
            <a:prstGeom prst="rect">
              <a:avLst/>
            </a:prstGeom>
          </p:spPr>
          <p:txBody>
            <a:bodyPr anchor="t" rtlCol="false" tIns="0" lIns="0" bIns="0" rIns="0">
              <a:spAutoFit/>
            </a:bodyPr>
            <a:lstStyle/>
            <a:p>
              <a:pPr>
                <a:lnSpc>
                  <a:spcPts val="8399"/>
                </a:lnSpc>
              </a:pPr>
              <a:r>
                <a:rPr lang="en-US" sz="6999">
                  <a:solidFill>
                    <a:srgbClr val="222A9B"/>
                  </a:solidFill>
                  <a:latin typeface="HK Grotesk Semi-Bold"/>
                </a:rPr>
                <a:t>Tujuan</a:t>
              </a:r>
            </a:p>
          </p:txBody>
        </p:sp>
        <p:sp>
          <p:nvSpPr>
            <p:cNvPr name="TextBox 4" id="4"/>
            <p:cNvSpPr txBox="true"/>
            <p:nvPr/>
          </p:nvSpPr>
          <p:spPr>
            <a:xfrm rot="0">
              <a:off x="0" y="1956963"/>
              <a:ext cx="9452747" cy="1456902"/>
            </a:xfrm>
            <a:prstGeom prst="rect">
              <a:avLst/>
            </a:prstGeom>
          </p:spPr>
          <p:txBody>
            <a:bodyPr anchor="t" rtlCol="false" tIns="0" lIns="0" bIns="0" rIns="0">
              <a:spAutoFit/>
            </a:bodyPr>
            <a:lstStyle/>
            <a:p>
              <a:pPr>
                <a:lnSpc>
                  <a:spcPts val="4480"/>
                </a:lnSpc>
              </a:pPr>
              <a:r>
                <a:rPr lang="en-US" sz="3200">
                  <a:solidFill>
                    <a:srgbClr val="414042"/>
                  </a:solidFill>
                  <a:latin typeface="HK Grotesk Bold"/>
                </a:rPr>
                <a:t>mencari nilai x1 dan x2 yang nantinya akan menghasilkan best kromosom</a:t>
              </a:r>
            </a:p>
          </p:txBody>
        </p:sp>
        <p:sp>
          <p:nvSpPr>
            <p:cNvPr name="TextBox 5" id="5"/>
            <p:cNvSpPr txBox="true"/>
            <p:nvPr/>
          </p:nvSpPr>
          <p:spPr>
            <a:xfrm rot="0">
              <a:off x="0" y="4002851"/>
              <a:ext cx="9452747" cy="4236297"/>
            </a:xfrm>
            <a:prstGeom prst="rect">
              <a:avLst/>
            </a:prstGeom>
          </p:spPr>
          <p:txBody>
            <a:bodyPr anchor="t" rtlCol="false" tIns="0" lIns="0" bIns="0" rIns="0">
              <a:spAutoFit/>
            </a:bodyPr>
            <a:lstStyle/>
            <a:p>
              <a:pPr algn="just">
                <a:lnSpc>
                  <a:spcPts val="3640"/>
                </a:lnSpc>
              </a:pPr>
              <a:r>
                <a:rPr lang="en-US" sz="2600">
                  <a:solidFill>
                    <a:srgbClr val="414042"/>
                  </a:solidFill>
                  <a:latin typeface="HK Grotesk"/>
                </a:rPr>
                <a:t>disini kami akan menggunakan algoritma genetika untuk  mencari solusi optimal yang nantinya akan  menghasilkan populasi kromosom (individu), menggabungkan kromosom (crossover), menerapkan mutasi pada kromosom, dan memilih kromosom terbaik berdasarkan nilai fitness (nilai fungsi yang akan dioptimalkan).</a:t>
              </a:r>
            </a:p>
          </p:txBody>
        </p:sp>
      </p:grpSp>
      <p:sp>
        <p:nvSpPr>
          <p:cNvPr name="Freeform 6" id="6"/>
          <p:cNvSpPr/>
          <p:nvPr/>
        </p:nvSpPr>
        <p:spPr>
          <a:xfrm flipH="false" flipV="false" rot="0">
            <a:off x="1387252" y="2360728"/>
            <a:ext cx="5872452" cy="5872452"/>
          </a:xfrm>
          <a:custGeom>
            <a:avLst/>
            <a:gdLst/>
            <a:ahLst/>
            <a:cxnLst/>
            <a:rect r="r" b="b" t="t" l="l"/>
            <a:pathLst>
              <a:path h="5872452" w="5872452">
                <a:moveTo>
                  <a:pt x="0" y="0"/>
                </a:moveTo>
                <a:lnTo>
                  <a:pt x="5872452" y="0"/>
                </a:lnTo>
                <a:lnTo>
                  <a:pt x="5872452" y="5872453"/>
                </a:lnTo>
                <a:lnTo>
                  <a:pt x="0" y="58724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1793808" y="1293158"/>
            <a:ext cx="4244239" cy="7700684"/>
          </a:xfrm>
          <a:custGeom>
            <a:avLst/>
            <a:gdLst/>
            <a:ahLst/>
            <a:cxnLst/>
            <a:rect r="r" b="b" t="t" l="l"/>
            <a:pathLst>
              <a:path h="7700684" w="4244239">
                <a:moveTo>
                  <a:pt x="0" y="0"/>
                </a:moveTo>
                <a:lnTo>
                  <a:pt x="4244239" y="0"/>
                </a:lnTo>
                <a:lnTo>
                  <a:pt x="4244239" y="7700684"/>
                </a:lnTo>
                <a:lnTo>
                  <a:pt x="0" y="7700684"/>
                </a:lnTo>
                <a:lnTo>
                  <a:pt x="0" y="0"/>
                </a:lnTo>
                <a:close/>
              </a:path>
            </a:pathLst>
          </a:custGeom>
          <a:blipFill>
            <a:blip r:embed="rId2"/>
            <a:stretch>
              <a:fillRect l="0" t="0" r="0" b="0"/>
            </a:stretch>
          </a:blipFill>
        </p:spPr>
      </p:sp>
      <p:grpSp>
        <p:nvGrpSpPr>
          <p:cNvPr name="Group 3" id="3"/>
          <p:cNvGrpSpPr/>
          <p:nvPr/>
        </p:nvGrpSpPr>
        <p:grpSpPr>
          <a:xfrm rot="0">
            <a:off x="1028700" y="1778457"/>
            <a:ext cx="8115300" cy="4850580"/>
            <a:chOff x="0" y="0"/>
            <a:chExt cx="10820400" cy="6467440"/>
          </a:xfrm>
        </p:grpSpPr>
        <p:sp>
          <p:nvSpPr>
            <p:cNvPr name="TextBox 4" id="4"/>
            <p:cNvSpPr txBox="true"/>
            <p:nvPr/>
          </p:nvSpPr>
          <p:spPr>
            <a:xfrm rot="0">
              <a:off x="0" y="-9525"/>
              <a:ext cx="10820400" cy="1419225"/>
            </a:xfrm>
            <a:prstGeom prst="rect">
              <a:avLst/>
            </a:prstGeom>
          </p:spPr>
          <p:txBody>
            <a:bodyPr anchor="t" rtlCol="false" tIns="0" lIns="0" bIns="0" rIns="0">
              <a:spAutoFit/>
            </a:bodyPr>
            <a:lstStyle/>
            <a:p>
              <a:pPr>
                <a:lnSpc>
                  <a:spcPts val="8400"/>
                </a:lnSpc>
              </a:pPr>
              <a:r>
                <a:rPr lang="en-US" sz="7000">
                  <a:solidFill>
                    <a:srgbClr val="414042"/>
                  </a:solidFill>
                  <a:latin typeface="HK Grotesk Semi-Bold"/>
                </a:rPr>
                <a:t>Flowchart program</a:t>
              </a:r>
            </a:p>
          </p:txBody>
        </p:sp>
        <p:sp>
          <p:nvSpPr>
            <p:cNvPr name="TextBox 5" id="5"/>
            <p:cNvSpPr txBox="true"/>
            <p:nvPr/>
          </p:nvSpPr>
          <p:spPr>
            <a:xfrm rot="0">
              <a:off x="0" y="2231143"/>
              <a:ext cx="8917670" cy="4236297"/>
            </a:xfrm>
            <a:prstGeom prst="rect">
              <a:avLst/>
            </a:prstGeom>
          </p:spPr>
          <p:txBody>
            <a:bodyPr anchor="t" rtlCol="false" tIns="0" lIns="0" bIns="0" rIns="0">
              <a:spAutoFit/>
            </a:bodyPr>
            <a:lstStyle/>
            <a:p>
              <a:pPr>
                <a:lnSpc>
                  <a:spcPts val="3640"/>
                </a:lnSpc>
              </a:pPr>
              <a:r>
                <a:rPr lang="en-US" sz="2600">
                  <a:solidFill>
                    <a:srgbClr val="414042"/>
                  </a:solidFill>
                  <a:latin typeface="HK Grotesk"/>
                </a:rPr>
                <a:t>Algoritma Genetika ini memiliki alur yaitu</a:t>
              </a:r>
            </a:p>
            <a:p>
              <a:pPr>
                <a:lnSpc>
                  <a:spcPts val="3640"/>
                </a:lnSpc>
              </a:pPr>
              <a:r>
                <a:rPr lang="en-US" sz="2600">
                  <a:solidFill>
                    <a:srgbClr val="414042"/>
                  </a:solidFill>
                  <a:latin typeface="HK Grotesk"/>
                </a:rPr>
                <a:t>inisialisation -&gt; evaluation -&gt; selection -&gt; crossover -&gt; mutation -&gt; perulangan dari evaluation(Keluar Perulangan jika nilai vit dari best kromosom populasi baru tidak lebih besar dari sebelumnya selama 5 iterasi(tidak ada kenaikan) atau sudah 100 iterasi)</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216473" y="7200900"/>
            <a:ext cx="5375629" cy="4114800"/>
          </a:xfrm>
          <a:custGeom>
            <a:avLst/>
            <a:gdLst/>
            <a:ahLst/>
            <a:cxnLst/>
            <a:rect r="r" b="b" t="t" l="l"/>
            <a:pathLst>
              <a:path h="4114800" w="5375629">
                <a:moveTo>
                  <a:pt x="0" y="0"/>
                </a:moveTo>
                <a:lnTo>
                  <a:pt x="5375630" y="0"/>
                </a:lnTo>
                <a:lnTo>
                  <a:pt x="537563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317030" y="4605337"/>
            <a:ext cx="13653940" cy="1066800"/>
          </a:xfrm>
          <a:prstGeom prst="rect">
            <a:avLst/>
          </a:prstGeom>
        </p:spPr>
        <p:txBody>
          <a:bodyPr anchor="t" rtlCol="false" tIns="0" lIns="0" bIns="0" rIns="0">
            <a:spAutoFit/>
          </a:bodyPr>
          <a:lstStyle/>
          <a:p>
            <a:pPr algn="ctr">
              <a:lnSpc>
                <a:spcPts val="8400"/>
              </a:lnSpc>
            </a:pPr>
            <a:r>
              <a:rPr lang="en-US" sz="7000">
                <a:solidFill>
                  <a:srgbClr val="414042"/>
                </a:solidFill>
                <a:latin typeface="HK Grotesk Semi-Bold"/>
              </a:rPr>
              <a:t>DEMO</a:t>
            </a:r>
          </a:p>
        </p:txBody>
      </p:sp>
      <p:sp>
        <p:nvSpPr>
          <p:cNvPr name="Freeform 4" id="4"/>
          <p:cNvSpPr/>
          <p:nvPr/>
        </p:nvSpPr>
        <p:spPr>
          <a:xfrm flipH="false" flipV="false" rot="0">
            <a:off x="14351820" y="-1211621"/>
            <a:ext cx="5375629" cy="4114800"/>
          </a:xfrm>
          <a:custGeom>
            <a:avLst/>
            <a:gdLst/>
            <a:ahLst/>
            <a:cxnLst/>
            <a:rect r="r" b="b" t="t" l="l"/>
            <a:pathLst>
              <a:path h="4114800" w="5375629">
                <a:moveTo>
                  <a:pt x="0" y="0"/>
                </a:moveTo>
                <a:lnTo>
                  <a:pt x="5375629" y="0"/>
                </a:lnTo>
                <a:lnTo>
                  <a:pt x="537562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5EC9CC"/>
        </a:solidFill>
      </p:bgPr>
    </p:bg>
    <p:spTree>
      <p:nvGrpSpPr>
        <p:cNvPr id="1" name=""/>
        <p:cNvGrpSpPr/>
        <p:nvPr/>
      </p:nvGrpSpPr>
      <p:grpSpPr>
        <a:xfrm>
          <a:off x="0" y="0"/>
          <a:ext cx="0" cy="0"/>
          <a:chOff x="0" y="0"/>
          <a:chExt cx="0" cy="0"/>
        </a:xfrm>
      </p:grpSpPr>
      <p:sp>
        <p:nvSpPr>
          <p:cNvPr name="TextBox 2" id="2"/>
          <p:cNvSpPr txBox="true"/>
          <p:nvPr/>
        </p:nvSpPr>
        <p:spPr>
          <a:xfrm rot="0">
            <a:off x="2060670" y="4076700"/>
            <a:ext cx="6629400" cy="2124075"/>
          </a:xfrm>
          <a:prstGeom prst="rect">
            <a:avLst/>
          </a:prstGeom>
        </p:spPr>
        <p:txBody>
          <a:bodyPr anchor="t" rtlCol="false" tIns="0" lIns="0" bIns="0" rIns="0">
            <a:spAutoFit/>
          </a:bodyPr>
          <a:lstStyle/>
          <a:p>
            <a:pPr>
              <a:lnSpc>
                <a:spcPts val="8400"/>
              </a:lnSpc>
            </a:pPr>
            <a:r>
              <a:rPr lang="en-US" sz="7000">
                <a:solidFill>
                  <a:srgbClr val="FFFFFF"/>
                </a:solidFill>
                <a:latin typeface="HK Grotesk Semi-Bold"/>
              </a:rPr>
              <a:t>Sekian Terima Kasih</a:t>
            </a:r>
          </a:p>
        </p:txBody>
      </p:sp>
      <p:sp>
        <p:nvSpPr>
          <p:cNvPr name="Freeform 3" id="3"/>
          <p:cNvSpPr/>
          <p:nvPr/>
        </p:nvSpPr>
        <p:spPr>
          <a:xfrm flipH="false" flipV="false" rot="0">
            <a:off x="10229877" y="1997982"/>
            <a:ext cx="5872452" cy="5872452"/>
          </a:xfrm>
          <a:custGeom>
            <a:avLst/>
            <a:gdLst/>
            <a:ahLst/>
            <a:cxnLst/>
            <a:rect r="r" b="b" t="t" l="l"/>
            <a:pathLst>
              <a:path h="5872452" w="5872452">
                <a:moveTo>
                  <a:pt x="0" y="0"/>
                </a:moveTo>
                <a:lnTo>
                  <a:pt x="5872452" y="0"/>
                </a:lnTo>
                <a:lnTo>
                  <a:pt x="5872452" y="5872452"/>
                </a:lnTo>
                <a:lnTo>
                  <a:pt x="0" y="58724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16473" y="7200900"/>
            <a:ext cx="5375629" cy="4114800"/>
          </a:xfrm>
          <a:custGeom>
            <a:avLst/>
            <a:gdLst/>
            <a:ahLst/>
            <a:cxnLst/>
            <a:rect r="r" b="b" t="t" l="l"/>
            <a:pathLst>
              <a:path h="4114800" w="5375629">
                <a:moveTo>
                  <a:pt x="0" y="0"/>
                </a:moveTo>
                <a:lnTo>
                  <a:pt x="5375630" y="0"/>
                </a:lnTo>
                <a:lnTo>
                  <a:pt x="537563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270310" y="-1716790"/>
            <a:ext cx="5375629" cy="4114800"/>
          </a:xfrm>
          <a:custGeom>
            <a:avLst/>
            <a:gdLst/>
            <a:ahLst/>
            <a:cxnLst/>
            <a:rect r="r" b="b" t="t" l="l"/>
            <a:pathLst>
              <a:path h="4114800" w="5375629">
                <a:moveTo>
                  <a:pt x="0" y="0"/>
                </a:moveTo>
                <a:lnTo>
                  <a:pt x="5375629" y="0"/>
                </a:lnTo>
                <a:lnTo>
                  <a:pt x="537562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3969865" y="7870434"/>
            <a:ext cx="5375629" cy="4114800"/>
          </a:xfrm>
          <a:custGeom>
            <a:avLst/>
            <a:gdLst/>
            <a:ahLst/>
            <a:cxnLst/>
            <a:rect r="r" b="b" t="t" l="l"/>
            <a:pathLst>
              <a:path h="4114800" w="5375629">
                <a:moveTo>
                  <a:pt x="0" y="0"/>
                </a:moveTo>
                <a:lnTo>
                  <a:pt x="5375630" y="0"/>
                </a:lnTo>
                <a:lnTo>
                  <a:pt x="537563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842218" y="-633475"/>
            <a:ext cx="5375629" cy="4114800"/>
          </a:xfrm>
          <a:custGeom>
            <a:avLst/>
            <a:gdLst/>
            <a:ahLst/>
            <a:cxnLst/>
            <a:rect r="r" b="b" t="t" l="l"/>
            <a:pathLst>
              <a:path h="4114800" w="5375629">
                <a:moveTo>
                  <a:pt x="0" y="0"/>
                </a:moveTo>
                <a:lnTo>
                  <a:pt x="5375630" y="0"/>
                </a:lnTo>
                <a:lnTo>
                  <a:pt x="53756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DAFyil6AMTY</dc:identifier>
  <dcterms:modified xsi:type="dcterms:W3CDTF">2011-08-01T06:04:30Z</dcterms:modified>
  <cp:revision>1</cp:revision>
  <dc:title>Technology and Its Impact on Consumer Behavior</dc:title>
</cp:coreProperties>
</file>