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0103fd67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0103fd67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0103fd677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0103fd677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0103fd677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0103fd67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0103fd677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0103fd67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0e461607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0e461607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0103fd677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0103fd67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0103fd677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0103fd677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0103fd677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0103fd677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0103fd677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0103fd677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ai.berkeley.edu/" TargetMode="External"/><Relationship Id="rId4" Type="http://schemas.openxmlformats.org/officeDocument/2006/relationships/hyperlink" Target="https://www.quora.com/What-is-the-difference-between-supervised-and-unsupervised-learning-algorithms" TargetMode="External"/><Relationship Id="rId5" Type="http://schemas.openxmlformats.org/officeDocument/2006/relationships/hyperlink" Target="http://cs231n.stanford.edu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youtube.com/watch?v=8xLghMb97T0" TargetMode="External"/><Relationship Id="rId4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youtube.com/watch?v=QilHGSYbjDQ" TargetMode="Externa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RL بالعربي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L01: Introduction to RL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64" name="Google Shape;16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http://ai.berkeley.edu/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https://www.quora.com/What-is-the-difference-between-supervised-and-unsupervised-learning-algorithms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http://cs231n.stanford.edu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Types of Learning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RL Process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RL</a:t>
            </a:r>
            <a:r>
              <a:rPr lang="en" sz="2400"/>
              <a:t> Applications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Learning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Supervised learning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7830" y="445024"/>
            <a:ext cx="2474470" cy="19971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/>
          <p:nvPr/>
        </p:nvSpPr>
        <p:spPr>
          <a:xfrm>
            <a:off x="668425" y="2101600"/>
            <a:ext cx="605400" cy="5928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668425" y="2892213"/>
            <a:ext cx="605400" cy="592800"/>
          </a:xfrm>
          <a:prstGeom prst="triangle">
            <a:avLst>
              <a:gd fmla="val 50000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1541325" y="2203150"/>
            <a:ext cx="8298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Circle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1541325" y="3095325"/>
            <a:ext cx="12207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Triangle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668425" y="3884625"/>
            <a:ext cx="605400" cy="592800"/>
          </a:xfrm>
          <a:prstGeom prst="rect">
            <a:avLst/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1541325" y="3960825"/>
            <a:ext cx="12207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Square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4655125" y="2993775"/>
            <a:ext cx="605400" cy="592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5528025" y="3095325"/>
            <a:ext cx="8298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???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Learning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Unsupervised learning</a:t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668425" y="2101600"/>
            <a:ext cx="605400" cy="5928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668425" y="2892213"/>
            <a:ext cx="605400" cy="592800"/>
          </a:xfrm>
          <a:prstGeom prst="triangle">
            <a:avLst>
              <a:gd fmla="val 50000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668425" y="3884625"/>
            <a:ext cx="605400" cy="592800"/>
          </a:xfrm>
          <a:prstGeom prst="rect">
            <a:avLst/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1426225" y="3291825"/>
            <a:ext cx="605400" cy="5928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2031625" y="3944063"/>
            <a:ext cx="605400" cy="592800"/>
          </a:xfrm>
          <a:prstGeom prst="triangle">
            <a:avLst>
              <a:gd fmla="val 50000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2436275" y="3193638"/>
            <a:ext cx="605400" cy="592800"/>
          </a:xfrm>
          <a:prstGeom prst="rect">
            <a:avLst/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2359525" y="2443200"/>
            <a:ext cx="605400" cy="5928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1564950" y="2443200"/>
            <a:ext cx="605400" cy="592800"/>
          </a:xfrm>
          <a:prstGeom prst="triangle">
            <a:avLst>
              <a:gd fmla="val 50000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1692125" y="1661200"/>
            <a:ext cx="605400" cy="592800"/>
          </a:xfrm>
          <a:prstGeom prst="rect">
            <a:avLst/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5678150" y="2846800"/>
            <a:ext cx="605400" cy="5928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5653450" y="4015038"/>
            <a:ext cx="605400" cy="592800"/>
          </a:xfrm>
          <a:prstGeom prst="triangle">
            <a:avLst>
              <a:gd fmla="val 50000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5678150" y="1638625"/>
            <a:ext cx="605400" cy="592800"/>
          </a:xfrm>
          <a:prstGeom prst="rect">
            <a:avLst/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6548425" y="2846800"/>
            <a:ext cx="605400" cy="5928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7443400" y="4015038"/>
            <a:ext cx="605400" cy="592800"/>
          </a:xfrm>
          <a:prstGeom prst="triangle">
            <a:avLst>
              <a:gd fmla="val 50000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7418700" y="1638613"/>
            <a:ext cx="605400" cy="592800"/>
          </a:xfrm>
          <a:prstGeom prst="rect">
            <a:avLst/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7443400" y="2846800"/>
            <a:ext cx="605400" cy="5928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6548425" y="4015050"/>
            <a:ext cx="605400" cy="592800"/>
          </a:xfrm>
          <a:prstGeom prst="triangle">
            <a:avLst>
              <a:gd fmla="val 50000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/>
          <p:nvPr/>
        </p:nvSpPr>
        <p:spPr>
          <a:xfrm>
            <a:off x="6548425" y="1638625"/>
            <a:ext cx="605400" cy="592800"/>
          </a:xfrm>
          <a:prstGeom prst="rect">
            <a:avLst/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/>
          <p:nvPr/>
        </p:nvSpPr>
        <p:spPr>
          <a:xfrm>
            <a:off x="6302025" y="2824225"/>
            <a:ext cx="605400" cy="592800"/>
          </a:xfrm>
          <a:prstGeom prst="rect">
            <a:avLst/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Learning</a:t>
            </a:r>
            <a:endParaRPr/>
          </a:p>
        </p:txBody>
      </p:sp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Reinforcement learning (RL)</a:t>
            </a:r>
            <a:endParaRPr/>
          </a:p>
        </p:txBody>
      </p:sp>
      <p:sp>
        <p:nvSpPr>
          <p:cNvPr id="108" name="Google Shape;108;p17"/>
          <p:cNvSpPr/>
          <p:nvPr/>
        </p:nvSpPr>
        <p:spPr>
          <a:xfrm>
            <a:off x="668425" y="2101600"/>
            <a:ext cx="605400" cy="5928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7"/>
          <p:cNvSpPr/>
          <p:nvPr/>
        </p:nvSpPr>
        <p:spPr>
          <a:xfrm>
            <a:off x="668425" y="2892213"/>
            <a:ext cx="605400" cy="592800"/>
          </a:xfrm>
          <a:prstGeom prst="triangle">
            <a:avLst>
              <a:gd fmla="val 50000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/>
          <p:nvPr/>
        </p:nvSpPr>
        <p:spPr>
          <a:xfrm>
            <a:off x="668425" y="3884625"/>
            <a:ext cx="605400" cy="592800"/>
          </a:xfrm>
          <a:prstGeom prst="rect">
            <a:avLst/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/>
          <p:nvPr/>
        </p:nvSpPr>
        <p:spPr>
          <a:xfrm>
            <a:off x="1426225" y="3291825"/>
            <a:ext cx="605400" cy="5928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2031625" y="3944063"/>
            <a:ext cx="605400" cy="592800"/>
          </a:xfrm>
          <a:prstGeom prst="triangle">
            <a:avLst>
              <a:gd fmla="val 50000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2436275" y="3193638"/>
            <a:ext cx="605400" cy="592800"/>
          </a:xfrm>
          <a:prstGeom prst="rect">
            <a:avLst/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/>
          <p:nvPr/>
        </p:nvSpPr>
        <p:spPr>
          <a:xfrm>
            <a:off x="2359525" y="2443200"/>
            <a:ext cx="605400" cy="5928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1564950" y="2443200"/>
            <a:ext cx="605400" cy="592800"/>
          </a:xfrm>
          <a:prstGeom prst="triangle">
            <a:avLst>
              <a:gd fmla="val 50000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/>
          <p:nvPr/>
        </p:nvSpPr>
        <p:spPr>
          <a:xfrm>
            <a:off x="1692125" y="1661200"/>
            <a:ext cx="605400" cy="592800"/>
          </a:xfrm>
          <a:prstGeom prst="rect">
            <a:avLst/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7"/>
          <p:cNvSpPr/>
          <p:nvPr/>
        </p:nvSpPr>
        <p:spPr>
          <a:xfrm>
            <a:off x="5696625" y="3405588"/>
            <a:ext cx="605400" cy="5928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7"/>
          <p:cNvSpPr/>
          <p:nvPr/>
        </p:nvSpPr>
        <p:spPr>
          <a:xfrm rot="5400000">
            <a:off x="7506525" y="2806488"/>
            <a:ext cx="605400" cy="592800"/>
          </a:xfrm>
          <a:prstGeom prst="triangle">
            <a:avLst>
              <a:gd fmla="val 50000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7"/>
          <p:cNvSpPr/>
          <p:nvPr/>
        </p:nvSpPr>
        <p:spPr>
          <a:xfrm>
            <a:off x="5696625" y="2821450"/>
            <a:ext cx="605400" cy="592800"/>
          </a:xfrm>
          <a:prstGeom prst="rect">
            <a:avLst/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/>
          <p:nvPr/>
        </p:nvSpPr>
        <p:spPr>
          <a:xfrm>
            <a:off x="6302025" y="2824225"/>
            <a:ext cx="605400" cy="5928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7"/>
          <p:cNvSpPr/>
          <p:nvPr/>
        </p:nvSpPr>
        <p:spPr>
          <a:xfrm>
            <a:off x="6907425" y="2253988"/>
            <a:ext cx="605400" cy="592800"/>
          </a:xfrm>
          <a:prstGeom prst="triangle">
            <a:avLst>
              <a:gd fmla="val 50000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7"/>
          <p:cNvSpPr/>
          <p:nvPr/>
        </p:nvSpPr>
        <p:spPr>
          <a:xfrm>
            <a:off x="6907425" y="2821450"/>
            <a:ext cx="605400" cy="592800"/>
          </a:xfrm>
          <a:prstGeom prst="rect">
            <a:avLst/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7"/>
          <p:cNvSpPr/>
          <p:nvPr/>
        </p:nvSpPr>
        <p:spPr>
          <a:xfrm>
            <a:off x="6907425" y="3414250"/>
            <a:ext cx="605400" cy="5928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7"/>
          <p:cNvSpPr/>
          <p:nvPr/>
        </p:nvSpPr>
        <p:spPr>
          <a:xfrm>
            <a:off x="5696625" y="2254000"/>
            <a:ext cx="605400" cy="592800"/>
          </a:xfrm>
          <a:prstGeom prst="triangle">
            <a:avLst>
              <a:gd fmla="val 50000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Learning</a:t>
            </a:r>
            <a:endParaRPr/>
          </a:p>
        </p:txBody>
      </p:sp>
      <p:sp>
        <p:nvSpPr>
          <p:cNvPr id="130" name="Google Shape;13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Reinforcement learning (RL)</a:t>
            </a:r>
            <a:endParaRPr/>
          </a:p>
        </p:txBody>
      </p:sp>
      <p:pic>
        <p:nvPicPr>
          <p:cNvPr id="131" name="Google Shape;1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325" y="1904099"/>
            <a:ext cx="4175251" cy="2066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1575" y="1547469"/>
            <a:ext cx="4200724" cy="279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Reinforcement Learning: Process</a:t>
            </a:r>
            <a:endParaRPr/>
          </a:p>
        </p:txBody>
      </p:sp>
      <p:pic>
        <p:nvPicPr>
          <p:cNvPr id="138" name="Google Shape;13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5425" y="1246000"/>
            <a:ext cx="1982325" cy="234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0651" y="1387900"/>
            <a:ext cx="2358349" cy="22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9"/>
          <p:cNvSpPr txBox="1"/>
          <p:nvPr/>
        </p:nvSpPr>
        <p:spPr>
          <a:xfrm>
            <a:off x="1520488" y="3651550"/>
            <a:ext cx="8322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Agent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41" name="Google Shape;141;p19"/>
          <p:cNvSpPr txBox="1"/>
          <p:nvPr/>
        </p:nvSpPr>
        <p:spPr>
          <a:xfrm>
            <a:off x="6152136" y="3651550"/>
            <a:ext cx="15954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Environment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42" name="Google Shape;142;p19"/>
          <p:cNvSpPr/>
          <p:nvPr/>
        </p:nvSpPr>
        <p:spPr>
          <a:xfrm>
            <a:off x="2927750" y="1800925"/>
            <a:ext cx="2474700" cy="47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9"/>
          <p:cNvSpPr/>
          <p:nvPr/>
        </p:nvSpPr>
        <p:spPr>
          <a:xfrm flipH="1">
            <a:off x="3008525" y="3181450"/>
            <a:ext cx="2474700" cy="47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9"/>
          <p:cNvSpPr txBox="1"/>
          <p:nvPr/>
        </p:nvSpPr>
        <p:spPr>
          <a:xfrm>
            <a:off x="3206929" y="1527150"/>
            <a:ext cx="11736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Action a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45" name="Google Shape;145;p19"/>
          <p:cNvSpPr txBox="1"/>
          <p:nvPr/>
        </p:nvSpPr>
        <p:spPr>
          <a:xfrm>
            <a:off x="4097679" y="2659075"/>
            <a:ext cx="11736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State s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Reward r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46" name="Google Shape;146;p19"/>
          <p:cNvSpPr txBox="1"/>
          <p:nvPr/>
        </p:nvSpPr>
        <p:spPr>
          <a:xfrm>
            <a:off x="441425" y="4326050"/>
            <a:ext cx="8391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Agent should MAXIMIZE its EXPECTED REWARD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RL Applicatons: Learning to run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The NNAISENSE team will present details of the winning approach at the Neural Information Processing Systems (NIPS) conference in Long Beach, CA on Friday, 8 Dec. 2017 at 1030 AM.&#10;&#10;Video of our winning runner: https://youtu.be/13uIIU8ACRE&#10;&#10;Competition homepage: https://www.crowdai.org/challenges/nips-2017-learning-to-run" id="152" name="Google Shape;152;p20" title="NIPS 2017 Learning to Run competition | NNAISENSE winning entry teaser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3144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RL</a:t>
            </a:r>
            <a:r>
              <a:rPr lang="en"/>
              <a:t> Applications: Pacman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oject link:&#10;https://github.com/tychovdo/PacmanDQN" id="158" name="Google Shape;158;p21" title="Deep Reinforcement Learning in Pac-man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1953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