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4" r:id="rId5"/>
    <p:sldId id="265" r:id="rId6"/>
    <p:sldId id="266" r:id="rId7"/>
    <p:sldId id="259" r:id="rId8"/>
    <p:sldId id="260" r:id="rId9"/>
    <p:sldId id="267" r:id="rId10"/>
    <p:sldId id="261" r:id="rId11"/>
    <p:sldId id="258"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99" d="100"/>
          <a:sy n="99" d="100"/>
        </p:scale>
        <p:origin x="-13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5T03:27:37.936"/>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5T07:51:19.032"/>
    </inkml:context>
    <inkml:brush xml:id="br0">
      <inkml:brushProperty name="width" value="0.05" units="cm"/>
      <inkml:brushProperty name="height" value="0.05" units="cm"/>
      <inkml:brushProperty name="color" value="#E71224"/>
    </inkml:brush>
  </inkml:definitions>
  <inkml:trace contextRef="#ctx0" brushRef="#br0">2656 737 24575,'-23'0'0,"-6"0"0,1 0 0,-12 0 0,-2 0 0,-7 0 0,0 0 0,0 0 0,0 0 0,1 0 0,-1 0 0,13 0 0,-10 0 0,16 0 0,-10 0 0,6 0 0,6 0 0,-4 0 0,4 0 0,1 0 0,-6 0 0,5 0 0,1 0 0,-6 0 0,6 0 0,-1 0 0,-4 0 0,4 0 0,-6 0 0,0 0 0,1 0 0,-1 0 0,0 0 0,1 0 0,-1 0 0,0 0 0,1 0 0,-1 0 0,0 0 0,7 0 0,-6 0 0,11 0 0,-4 0 0,0 0 0,4 0 0,-5 0 0,7 0 0,-1 0 0,1 0 0,-1 0 0,1 0 0,-1 0 0,6 0 0,-5 0 0,5 0 0,-1 0 0,-3 0 0,8 0 0,-8 0 0,9 0 0,-10 0 0,5 0 0,-6 0 0,-4 0 0,4 0 0,-4 0 0,10 0 0,-5 0 0,10 0 0,-9 0 0,8 0 0,-3 0 0,-1 0 0,5 0 0,-10 0 0,10 0 0,-4 0 0,-1 0 0,5 4 0,-9-3 0,8 3 0,-3-4 0,-1 0 0,5 0 0,-10 0 0,10 0 0,-10 0 0,6 0 0,-2 0 0,3 0 0,-2 0 0,5 0 0,-5 0 0,6 0 0,0 0 0,0 0 0,0 0 0,-1 0 0,1 0 0,0 0 0,0 0 0,-1 0 0,1 0 0,0 0 0,4 4 0,-3-3 0,2 3 0,-3-4 0,0 0 0,0 0 0,-1 0 0,1 0 0,0 0 0,0 0 0,0 0 0,1 0 0,-1 0 0,0 0 0,0 0 0,0 0 0,1 0 0,-1 0 0,0 0 0,0 0 0,1 0 0,-1 0 0,1 0 0,-1 0 0,0 0 0,1 0 0,-1 0 0,0 0 0,4-3 0,2-2 0,3-4 0,0 0 0,0 1 0,0-1 0,0 0 0,0-1 0,0 1 0,0 0 0,0 0 0,0 0 0,0 0 0,0-1 0,0 1 0,0 0 0,0-1 0,0 1 0,0 0 0,0-1 0,0 1 0,0 0 0,0-1 0,0 1 0,0 0 0,0-1 0,0 1 0,0-1 0,0 1 0,0 0 0,0-1 0,0 1 0,0 0 0,0-6 0,0 5 0,0-5 0,0 6 0,0-5 0,0 3 0,0-3 0,0 5 0,0-6 0,0 5 0,0-5 0,0 1 0,0 3 0,0-3 0,0 0 0,0 3 0,0-3 0,0-1 0,0 5 0,0-5 0,0 6 0,0-5 0,0-1 0,0 0 0,0 2 0,0 3 0,0 1 0,0 0 0,0 0 0,0 0 0,0 0 0,0 0 0,0 0 0,0 1 0,0-1 0,0 0 0,3 4 0,2 1 0,3 4 0,1 0 0,-1 0 0,1 0 0,0 0 0,-1 0 0,1 0 0,0 0 0,0 0 0,0 0 0,0 0 0,5 0 0,1 0 0,6 0 0,-1 0 0,1 0 0,-1 0 0,6 0 0,-4 0 0,10 0 0,-10 0 0,17 0 0,-10 0 0,12 0 0,-1 0 0,2 0 0,0 0 0,5 0 0,-5 0 0,0 0 0,5 0 0,-12 0 0,6 0 0,-1 0 0,-5 0 0,6 0 0,-14 0 0,5 0 0,-4 0 0,0 0 0,-2 0 0,0 0 0,-4 0 0,4 0 0,1 0 0,-6 0 0,11 0 0,-4 0 0,0 0 0,4 0 0,-10 0 0,10 0 0,-10 0 0,4 0 0,-6 0 0,1 0 0,5 0 0,5 0 0,-3 0 0,2 0 0,-4 0 0,-4 0 0,4-5 0,-11 4 0,5-3 0,-5 4 0,5 0 0,7-5 0,-5 3 0,4-3 0,-6 5 0,6 0 0,-4 0 0,4 0 0,1 0 0,0 0 0,7 0 0,-1 0 0,-5 0 0,4 0 0,-4 0 0,14 0 0,-12 0 0,6 0 0,-16 0 0,-4 0 0,-2 0 0,-5 0 0,5 0 0,-3 0 0,3 0 0,-5 0 0,5 0 0,-3 0 0,8 0 0,-9 0 0,10 0 0,-10 0 0,9 0 0,-8 0 0,3 0 0,0 0 0,-4 0 0,4 0 0,-4 0 0,-1 0 0,5 0 0,1 0 0,0 0 0,-2 0 0,1-4 0,-3 3 0,8-4 0,-4 5 0,1 0 0,3 0 0,-9 0 0,10 0 0,-10 0 0,4 0 0,-5 0 0,1 0 0,-1 0 0,0 0 0,-4 4 0,-1 1 0,-4 3 0,0 1 0,0 0 0,0 1 0,0-1 0,0 0 0,0 0 0,0 1 0,0-1 0,0 0 0,0 0 0,0 5 0,0-3 0,0 3 0,0 0 0,0-3 0,0 3 0,0 0 0,0-3 0,0 3 0,0-5 0,0 5 0,0-3 0,0 3 0,0-5 0,0 0 0,0 0 0,0 1 0,0-1 0,0 0 0,0 0 0,0 0 0,0 0 0,0-1 0,0 1 0,0 0 0,0-1 0,0 2 0,0-2 0,0 1 0,0 0 0,0 0 0,0 0 0,0 1 0,0-1 0,0 0 0,0 0 0,0 0 0,0 1 0,0-1 0,0 0 0,0 0 0,0 1 0,0-1 0,0 0 0,0-1 0,0 1 0,0 0 0,0 0 0,0-1 0,0 1 0,0 0 0,0 0 0,0 0 0,0-1 0,0 1 0,0 0 0,0 0 0,0-1 0,0 1 0,0-1 0,0-3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5T07:51:25.752"/>
    </inkml:context>
    <inkml:brush xml:id="br0">
      <inkml:brushProperty name="width" value="0.05" units="cm"/>
      <inkml:brushProperty name="height" value="0.05" units="cm"/>
      <inkml:brushProperty name="color" value="#E71224"/>
    </inkml:brush>
  </inkml:definitions>
  <inkml:trace contextRef="#ctx0" brushRef="#br0">0 55 24575,'0'9'0,"0"10"0,0-7 0,0 13 0,0-9 0,0 4 0,0 1 0,0-1 0,0 0 0,0 1 0,0-1 0,0 1 0,0-1 0,0 0 0,0 1 0,0-1 0,0 1 0,0-6 0,0 4 0,0-8 0,0 8 0,0-4 0,0 6 0,0-1 0,0 0 0,0-4 0,0 9 0,0-8 0,0 9 0,0-6 0,0 0 0,0 1 0,0-6 0,0 4 0,0-3 0,0 4 0,0 1 0,0-6 0,0 4 0,0-8 0,0 8 0,0-9 0,0 4 0,0-4 0,0-1 0,0 0 0,0 0 0,0-8 0,4-6 0,2-1 0,14-7 0,-4 7 0,17-5 0,1 5 0,8-5 0,7 10 0,0-10 0,7 10 0,-5-10 0,5 9 0,-7-3 0,-1 5 0,1-5 0,-7 3 0,-2-3 0,-6 0 0,-1 3 0,1-3 0,-6 5 0,4 0 0,-10 0 0,4-4 0,0 3 0,-4-4 0,4 0 0,-5 4 0,-1-8 0,6 8 0,-4-8 0,4 8 0,-5-4 0,-1 0 0,6 4 0,-4-8 0,5 8 0,-1-4 0,-4 1 0,10 3 0,-5-4 0,14 5 0,-6 0 0,5-5 0,1 4 0,-6-4 0,5 5 0,-6 0 0,-1 0 0,-5 0 0,4 0 0,-10-5 0,4 4 0,-6-4 0,1 5 0,-1 0 0,1 0 0,-1 0 0,0 0 0,-4 0 0,3 0 0,0 0 0,-2 0 0,6 0 0,-12 0 0,8 0 0,-9 0 0,4 0 0,1 0 0,-5 0 0,9 0 0,-8 0 0,3 0 0,0 0 0,-4 0 0,10 0 0,-5 0 0,1 0 0,3 0 0,-9 0 0,9 0 0,-3 0 0,4 0 0,-5 0 0,5 0 0,-5 0 0,5 0 0,-4 0 0,3 0 0,-4 0 0,1 0 0,3 0 0,-8 0 0,3 0 0,0 0 0,-4 0 0,5 0 0,-1 0 0,-4 0 0,4 0 0,-4 0 0,-1 0 0,0 0 0,5 0 0,-3 0 0,3 0 0,0 0 0,1 0 0,1 0 0,3 0 0,-9 0 0,10 0 0,-10 0 0,8 4 0,-7-3 0,2 3 0,-4-4 0,0 0 0,-1 0 0,-3 4 0,2-3 0,-6-1 0,3-5 0,-4-9 0,0-1 0,0-6 0,0 1 0,0-7 0,0 5 0,0-4 0,0 5 0,0 1 0,0 4 0,0 2 0,0 5 0,0-1 0,0 1 0,0 0 0,0-1 0,0 1 0,0 0 0,0-1 0,0-4 0,0 3 0,0-3 0,0 5 0,0-1 0,0 1 0,0-1 0,0 1 0,0 0 0,0-1 0,0 1 0,0 0 0,0-6 0,0 5 0,0-4 0,0-1 0,0-5 0,0 4 0,0-3 0,0 10 0,0 0 0,0 0 0,0-1 0,0 1 0,0 0 0,0-1 0,0 1 0,0 0 0,0-1 0,0 1 0,0 0 0,-4 3 0,-1 2 0,-3 4 0,-2 0 0,1 0 0,-5 0 0,-2 0 0,-4 0 0,-1 0 0,1 0 0,-7 0 0,5 0 0,-10 0 0,4 0 0,-5 0 0,-1 0 0,0 0 0,1 0 0,-1 0 0,0 0 0,1 0 0,-1 0 0,0 0 0,0 0 0,7 0 0,-6 0 0,11 0 0,-10 0 0,10 0 0,-10 0 0,10 0 0,-4 0 0,-1 0 0,5 0 0,-10 0 0,4 0 0,-5 0 0,-1 0 0,6 0 0,-4 0 0,-5 0 0,7 0 0,-6 0 0,16 0 0,-1-9 0,1 7 0,-1-7 0,1 9 0,-1 0 0,6 0 0,-11 0 0,14 0 0,-13 0 0,10 0 0,-6 0 0,1 0 0,-1 0 0,5 0 0,-3 0 0,4 0 0,-6 0 0,5 0 0,-3 0 0,4 0 0,-1 0 0,2 0 0,-5 0 0,3 0 0,-4-5 0,6 4 0,-1-3 0,5 4 0,-10 0 0,10 0 0,-9 0 0,8 0 0,-8 0 0,3 0 0,-5 0 0,1-4 0,-1 3 0,-5-4 0,4 5 0,-4 0 0,5 0 0,1 0 0,-7 0 0,5 0 0,-4 0 0,5 0 0,-3 0 0,2 0 0,-3 0 0,5 0 0,-1 0 0,1 0 0,-1 0 0,1 0 0,-1 0 0,1 0 0,-1 0 0,-5 0 0,4 0 0,-5 0 0,7 0 0,4 0 0,-3 0 0,3 0 0,1 0 0,0 0 0,6 0 0,0 0 0,0 0 0,-1 0 0,1 0 0,0 0 0,0 0 0,-1 0 0,1 0 0,0 0 0,0 0 0,0 0 0,0 0 0,0 0 0,1 0 0,-1 0 0,0 0 0,1 0 0,-1 0 0,1 0 0,3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848D46-CECE-4A47-A267-9891E4C3D0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57ED7A2-7031-1140-878E-24287E86D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FC1826-7981-8D42-A696-44D7368A70DF}"/>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6044B5A2-139D-8A43-B3C2-4FD48C3A49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A359D4-5FC5-7F42-9D94-01B22314E8A1}"/>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61077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32FD9-BA22-7845-B37E-E2E9790322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C5358B-96EC-EA47-85B1-1BCCF7F397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6EFA02-9598-B34F-806C-829F6DD8EAD3}"/>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9B85CF62-DDAA-D14A-9BC3-76DB8B120A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B08410-70C5-FE4D-B278-CB4F53385F8C}"/>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72660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776414-CC9D-E04E-99E5-0135892A303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66A94E-4C27-1943-8C9C-91347ABC00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FDF929-9D3C-D84C-B174-ECB5F5303DD3}"/>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A944018C-F3D9-3D40-B57A-636F4A366E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1D8CA9-B076-5F49-8EDA-2E7EDD5C5D2E}"/>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05016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742A8-D3EC-FE4E-928D-7F9945E798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663B80A-FF57-CE44-8FA1-3F1209E6D6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851A9C-85C3-4349-B843-C92704DB5A5E}"/>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CBAD305B-D777-E245-A569-C72BA4107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890DDC-6250-D144-82C9-334C9C887CC8}"/>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09912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97641-9509-2A44-8C84-359D61230A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09265A-CB47-B443-9904-04F8CDA8D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AF17C2E-423F-B44A-B5EE-5FDD82727A26}"/>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C89E6E84-CB93-DA47-B54D-1D390C6138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6B9EDA-5FA7-2842-86A8-0F1031211D7E}"/>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57005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A198D-C4A4-3242-99B7-3B3AC77BDE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28DCC9-FBEA-4649-8317-1457994D10F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810A768-C309-3147-B41A-AAA447AF9C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423204-8D37-B542-A2C5-AC1F8D3C300C}"/>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6" name="フッター プレースホルダー 5">
            <a:extLst>
              <a:ext uri="{FF2B5EF4-FFF2-40B4-BE49-F238E27FC236}">
                <a16:creationId xmlns:a16="http://schemas.microsoft.com/office/drawing/2014/main" id="{261CC1A2-A6BB-8947-9E31-5A01192372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89CF48-A19B-704A-B4AC-7B5A7EAC701B}"/>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130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A3A44-B4DE-8E4F-BC53-97F35EA43B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795D47-C87A-B44A-8F0D-370B5FE7E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092388-80A4-A34A-BCF3-33AA029D2D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2D9037-C7A8-ED46-BEE0-6A00B28CB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B70C2C-702E-F046-9EDA-5B4D8C64D0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63E530-628F-E749-97E4-F775ABB35157}"/>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8" name="フッター プレースホルダー 7">
            <a:extLst>
              <a:ext uri="{FF2B5EF4-FFF2-40B4-BE49-F238E27FC236}">
                <a16:creationId xmlns:a16="http://schemas.microsoft.com/office/drawing/2014/main" id="{35D85049-4E23-D34C-8325-DC1EBDAF93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A91403D-923B-144E-B644-813AE82FF7D7}"/>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49881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3965F-C427-AC41-A7F1-FD2EEE7251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F2BF81D-E1C7-A849-8F84-D710C4EA2BFD}"/>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4" name="フッター プレースホルダー 3">
            <a:extLst>
              <a:ext uri="{FF2B5EF4-FFF2-40B4-BE49-F238E27FC236}">
                <a16:creationId xmlns:a16="http://schemas.microsoft.com/office/drawing/2014/main" id="{5A58BC70-7AF0-D844-B47C-E49714AE54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27858E-E160-FE42-8737-C4BCD53BD4B7}"/>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34744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8705479-2186-3E48-A4F4-AB63F735E587}"/>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3" name="フッター プレースホルダー 2">
            <a:extLst>
              <a:ext uri="{FF2B5EF4-FFF2-40B4-BE49-F238E27FC236}">
                <a16:creationId xmlns:a16="http://schemas.microsoft.com/office/drawing/2014/main" id="{072DDBB9-3372-0242-B357-392ACAEFD1C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43028E-3434-314B-981A-3B1005EEC688}"/>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401206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F714FA-CFF9-DD41-857A-042A9284DD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0387C9-815F-7B40-812C-77F48AF1D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A2269C-C0B0-6949-B4D9-7A2D6A81B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2F61D4-6758-CE49-BF04-A84F69B7C26E}"/>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6" name="フッター プレースホルダー 5">
            <a:extLst>
              <a:ext uri="{FF2B5EF4-FFF2-40B4-BE49-F238E27FC236}">
                <a16:creationId xmlns:a16="http://schemas.microsoft.com/office/drawing/2014/main" id="{502F3344-2BAF-0043-9933-01DBB3DC53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BA9459-7794-034B-8FEA-649EF0E4D4F4}"/>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6940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6DB92-77A4-3D4A-BF38-E06340BB73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1F1085-AC3A-9743-BA46-44F7E7050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3AE805-2ED0-5543-8B3D-54E924666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0747EA-7610-794A-B4AB-6AA4C23EEF19}"/>
              </a:ext>
            </a:extLst>
          </p:cNvPr>
          <p:cNvSpPr>
            <a:spLocks noGrp="1"/>
          </p:cNvSpPr>
          <p:nvPr>
            <p:ph type="dt" sz="half" idx="10"/>
          </p:nvPr>
        </p:nvSpPr>
        <p:spPr/>
        <p:txBody>
          <a:bodyPr/>
          <a:lstStyle/>
          <a:p>
            <a:fld id="{9191A687-6296-7742-8CFA-FC7A86AD2B18}" type="datetimeFigureOut">
              <a:rPr kumimoji="1" lang="ja-JP" altLang="en-US" smtClean="0"/>
              <a:t>2020/7/15</a:t>
            </a:fld>
            <a:endParaRPr kumimoji="1" lang="ja-JP" altLang="en-US"/>
          </a:p>
        </p:txBody>
      </p:sp>
      <p:sp>
        <p:nvSpPr>
          <p:cNvPr id="6" name="フッター プレースホルダー 5">
            <a:extLst>
              <a:ext uri="{FF2B5EF4-FFF2-40B4-BE49-F238E27FC236}">
                <a16:creationId xmlns:a16="http://schemas.microsoft.com/office/drawing/2014/main" id="{1B04E9C6-BB63-974C-AD61-E42CAA931D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4A0690-F3BA-854E-BA73-275C97BBA1AD}"/>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11243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D828DF8-B44C-E44F-8AB0-B6407BBBA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962B3A-E09E-354F-AA3C-2CB4FF439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E4D236-87DC-9840-9CA2-C5E7B0AA4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1A687-6296-7742-8CFA-FC7A86AD2B18}"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533C82AF-7A25-AA45-AE5D-0F857C962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C8FA361-85E3-C442-9BBF-73818816B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128475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A18CD-3830-7C47-B2F1-4F5299EF7D4C}"/>
              </a:ext>
            </a:extLst>
          </p:cNvPr>
          <p:cNvSpPr>
            <a:spLocks noGrp="1"/>
          </p:cNvSpPr>
          <p:nvPr>
            <p:ph type="ctrTitle"/>
          </p:nvPr>
        </p:nvSpPr>
        <p:spPr>
          <a:xfrm>
            <a:off x="1524000" y="1977656"/>
            <a:ext cx="9144000" cy="788028"/>
          </a:xfrm>
        </p:spPr>
        <p:txBody>
          <a:bodyPr>
            <a:normAutofit/>
          </a:bodyPr>
          <a:lstStyle/>
          <a:p>
            <a:r>
              <a:rPr lang="en-US" altLang="ja-JP" sz="4000" dirty="0" err="1"/>
              <a:t>RaspberryPi</a:t>
            </a:r>
            <a:r>
              <a:rPr lang="ja-JP" altLang="en-US" sz="4000"/>
              <a:t>を使った定点カメラの作成</a:t>
            </a:r>
            <a:endParaRPr kumimoji="1" lang="ja-JP" altLang="en-US" sz="4000"/>
          </a:p>
        </p:txBody>
      </p:sp>
      <p:sp>
        <p:nvSpPr>
          <p:cNvPr id="3" name="字幕 2">
            <a:extLst>
              <a:ext uri="{FF2B5EF4-FFF2-40B4-BE49-F238E27FC236}">
                <a16:creationId xmlns:a16="http://schemas.microsoft.com/office/drawing/2014/main" id="{9294E0E7-2E76-C245-A9C6-5B27BA3B50F7}"/>
              </a:ext>
            </a:extLst>
          </p:cNvPr>
          <p:cNvSpPr>
            <a:spLocks noGrp="1"/>
          </p:cNvSpPr>
          <p:nvPr>
            <p:ph type="subTitle" idx="1"/>
          </p:nvPr>
        </p:nvSpPr>
        <p:spPr/>
        <p:txBody>
          <a:bodyPr/>
          <a:lstStyle/>
          <a:p>
            <a:r>
              <a:rPr lang="en-US" altLang="ja-JP" dirty="0"/>
              <a:t>s</a:t>
            </a:r>
            <a:r>
              <a:rPr kumimoji="1" lang="en-US" altLang="ja-JP" dirty="0"/>
              <a:t>1260242</a:t>
            </a:r>
          </a:p>
          <a:p>
            <a:r>
              <a:rPr kumimoji="1" lang="en-US" altLang="ja-JP" dirty="0" err="1"/>
              <a:t>Ryusei</a:t>
            </a:r>
            <a:r>
              <a:rPr kumimoji="1" lang="en-US" altLang="ja-JP" dirty="0"/>
              <a:t> Takahashi</a:t>
            </a:r>
          </a:p>
          <a:p>
            <a:r>
              <a:rPr lang="en-US" altLang="ja-JP" dirty="0"/>
              <a:t>July,15</a:t>
            </a:r>
          </a:p>
        </p:txBody>
      </p:sp>
    </p:spTree>
    <p:extLst>
      <p:ext uri="{BB962C8B-B14F-4D97-AF65-F5344CB8AC3E}">
        <p14:creationId xmlns:p14="http://schemas.microsoft.com/office/powerpoint/2010/main" val="21621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90892-E853-9C49-A12B-C7600D62E791}"/>
              </a:ext>
            </a:extLst>
          </p:cNvPr>
          <p:cNvSpPr>
            <a:spLocks noGrp="1"/>
          </p:cNvSpPr>
          <p:nvPr>
            <p:ph type="title"/>
          </p:nvPr>
        </p:nvSpPr>
        <p:spPr/>
        <p:txBody>
          <a:bodyPr/>
          <a:lstStyle/>
          <a:p>
            <a:r>
              <a:rPr kumimoji="1" lang="en-US" altLang="ja-JP" dirty="0"/>
              <a:t>Today’s Content 4</a:t>
            </a:r>
            <a:r>
              <a:rPr kumimoji="1" lang="en-US" altLang="ja-JP" baseline="30000" dirty="0"/>
              <a:t>th</a:t>
            </a:r>
            <a:r>
              <a:rPr kumimoji="1" lang="en-US" altLang="ja-JP" dirty="0"/>
              <a:t> Period</a:t>
            </a:r>
            <a:endParaRPr kumimoji="1" lang="ja-JP" altLang="en-US"/>
          </a:p>
        </p:txBody>
      </p:sp>
      <p:sp>
        <p:nvSpPr>
          <p:cNvPr id="3" name="コンテンツ プレースホルダー 2">
            <a:extLst>
              <a:ext uri="{FF2B5EF4-FFF2-40B4-BE49-F238E27FC236}">
                <a16:creationId xmlns:a16="http://schemas.microsoft.com/office/drawing/2014/main" id="{76D4388E-B26F-B644-9EC7-7E374ED4141A}"/>
              </a:ext>
            </a:extLst>
          </p:cNvPr>
          <p:cNvSpPr>
            <a:spLocks noGrp="1"/>
          </p:cNvSpPr>
          <p:nvPr>
            <p:ph idx="1"/>
          </p:nvPr>
        </p:nvSpPr>
        <p:spPr>
          <a:xfrm>
            <a:off x="838200" y="1374094"/>
            <a:ext cx="11177788" cy="2592587"/>
          </a:xfrm>
        </p:spPr>
        <p:txBody>
          <a:bodyPr>
            <a:normAutofit fontScale="92500"/>
          </a:bodyPr>
          <a:lstStyle/>
          <a:p>
            <a:pPr marL="0" indent="0">
              <a:buNone/>
            </a:pPr>
            <a:r>
              <a:rPr lang="en-US" altLang="ja-JP" dirty="0" err="1"/>
              <a:t>capture.py</a:t>
            </a:r>
            <a:r>
              <a:rPr lang="ja-JP" altLang="en-US"/>
              <a:t>の設定と、変更後の動作確認。</a:t>
            </a:r>
            <a:endParaRPr lang="en-US" altLang="ja-JP" dirty="0"/>
          </a:p>
          <a:p>
            <a:pPr marL="0" indent="0">
              <a:buNone/>
            </a:pPr>
            <a:r>
              <a:rPr kumimoji="1" lang="en-US" altLang="ja-JP" dirty="0"/>
              <a:t>3</a:t>
            </a:r>
            <a:r>
              <a:rPr kumimoji="1" lang="ja-JP" altLang="en-US"/>
              <a:t>行目の</a:t>
            </a:r>
            <a:r>
              <a:rPr kumimoji="1" lang="en-US" altLang="ja-JP" dirty="0" err="1"/>
              <a:t>os.system</a:t>
            </a:r>
            <a:r>
              <a:rPr kumimoji="1" lang="ja-JP" altLang="en-US"/>
              <a:t>を絶対パスに変更</a:t>
            </a:r>
            <a:endParaRPr kumimoji="1" lang="en-US" altLang="ja-JP" dirty="0"/>
          </a:p>
          <a:p>
            <a:pPr marL="0" indent="0">
              <a:buNone/>
            </a:pPr>
            <a:r>
              <a:rPr lang="ja-JP" altLang="en-US"/>
              <a:t>左側は変更前（前回）、右側が変更後（今回）</a:t>
            </a:r>
            <a:endParaRPr lang="en-US" altLang="ja-JP" dirty="0"/>
          </a:p>
          <a:p>
            <a:pPr marL="0" indent="0">
              <a:buNone/>
            </a:pPr>
            <a:r>
              <a:rPr lang="en" altLang="ja-JP" dirty="0" err="1"/>
              <a:t>os.system</a:t>
            </a:r>
            <a:r>
              <a:rPr lang="en" altLang="ja-JP" dirty="0"/>
              <a:t>(“</a:t>
            </a:r>
            <a:r>
              <a:rPr lang="en" altLang="ja-JP" dirty="0" err="1"/>
              <a:t>fswebcam</a:t>
            </a:r>
            <a:r>
              <a:rPr lang="en" altLang="ja-JP" dirty="0"/>
              <a:t> /dev/video0 </a:t>
            </a:r>
            <a:r>
              <a:rPr lang="en" altLang="ja-JP" dirty="0" err="1"/>
              <a:t>weather.jpg</a:t>
            </a:r>
            <a:r>
              <a:rPr lang="en" altLang="ja-JP" dirty="0"/>
              <a:t>”)</a:t>
            </a:r>
            <a:r>
              <a:rPr lang="ja-JP" altLang="en-US"/>
              <a:t>　から</a:t>
            </a:r>
            <a:endParaRPr lang="en-US" altLang="ja-JP" dirty="0"/>
          </a:p>
          <a:p>
            <a:pPr marL="0" indent="0">
              <a:buNone/>
            </a:pPr>
            <a:r>
              <a:rPr lang="en" altLang="ja-JP" dirty="0" err="1"/>
              <a:t>os.system</a:t>
            </a:r>
            <a:r>
              <a:rPr lang="en" altLang="ja-JP" dirty="0"/>
              <a:t>(“</a:t>
            </a:r>
            <a:r>
              <a:rPr lang="en" altLang="ja-JP" dirty="0" err="1"/>
              <a:t>fswebcam</a:t>
            </a:r>
            <a:r>
              <a:rPr lang="en" altLang="ja-JP" dirty="0"/>
              <a:t> /dev/video0</a:t>
            </a:r>
            <a:r>
              <a:rPr lang="ja-JP" altLang="en-US"/>
              <a:t>　</a:t>
            </a:r>
            <a:r>
              <a:rPr lang="en" altLang="ja-JP" dirty="0"/>
              <a:t>/home/pi/exercises/</a:t>
            </a:r>
            <a:r>
              <a:rPr lang="en" altLang="ja-JP" dirty="0" err="1"/>
              <a:t>weather.jpg</a:t>
            </a:r>
            <a:r>
              <a:rPr lang="en" altLang="ja-JP" dirty="0"/>
              <a:t>")</a:t>
            </a:r>
          </a:p>
          <a:p>
            <a:pPr marL="0" indent="0">
              <a:buNone/>
            </a:pPr>
            <a:endParaRPr kumimoji="1" lang="ja-JP" altLang="en-US"/>
          </a:p>
        </p:txBody>
      </p:sp>
      <p:pic>
        <p:nvPicPr>
          <p:cNvPr id="6" name="図 5" descr="スクリーンショットの画面&#10;&#10;自動的に生成された説明">
            <a:extLst>
              <a:ext uri="{FF2B5EF4-FFF2-40B4-BE49-F238E27FC236}">
                <a16:creationId xmlns:a16="http://schemas.microsoft.com/office/drawing/2014/main" id="{0D3F8C7B-ABF2-5F43-A7BE-8D252FCDE2BD}"/>
              </a:ext>
            </a:extLst>
          </p:cNvPr>
          <p:cNvPicPr>
            <a:picLocks noChangeAspect="1"/>
          </p:cNvPicPr>
          <p:nvPr/>
        </p:nvPicPr>
        <p:blipFill>
          <a:blip r:embed="rId2"/>
          <a:stretch>
            <a:fillRect/>
          </a:stretch>
        </p:blipFill>
        <p:spPr>
          <a:xfrm>
            <a:off x="7212169" y="4204342"/>
            <a:ext cx="4803819" cy="1741046"/>
          </a:xfrm>
          <a:prstGeom prst="rect">
            <a:avLst/>
          </a:prstGeom>
        </p:spPr>
      </p:pic>
      <p:pic>
        <p:nvPicPr>
          <p:cNvPr id="8" name="図 7" descr="スクリーンショット, 挿絵 が含まれている画像&#10;&#10;自動的に生成された説明">
            <a:extLst>
              <a:ext uri="{FF2B5EF4-FFF2-40B4-BE49-F238E27FC236}">
                <a16:creationId xmlns:a16="http://schemas.microsoft.com/office/drawing/2014/main" id="{4E139A82-E007-0340-910F-ADE4EF0E2703}"/>
              </a:ext>
            </a:extLst>
          </p:cNvPr>
          <p:cNvPicPr>
            <a:picLocks noChangeAspect="1"/>
          </p:cNvPicPr>
          <p:nvPr/>
        </p:nvPicPr>
        <p:blipFill>
          <a:blip r:embed="rId3"/>
          <a:stretch>
            <a:fillRect/>
          </a:stretch>
        </p:blipFill>
        <p:spPr>
          <a:xfrm>
            <a:off x="838201" y="4198706"/>
            <a:ext cx="5164428" cy="1746682"/>
          </a:xfrm>
          <a:prstGeom prst="rect">
            <a:avLst/>
          </a:prstGeom>
        </p:spPr>
      </p:pic>
      <p:cxnSp>
        <p:nvCxnSpPr>
          <p:cNvPr id="10" name="直線矢印コネクタ 9">
            <a:extLst>
              <a:ext uri="{FF2B5EF4-FFF2-40B4-BE49-F238E27FC236}">
                <a16:creationId xmlns:a16="http://schemas.microsoft.com/office/drawing/2014/main" id="{1DDB6B45-3E9E-FC42-938C-42FC0B345A52}"/>
              </a:ext>
            </a:extLst>
          </p:cNvPr>
          <p:cNvCxnSpPr/>
          <p:nvPr/>
        </p:nvCxnSpPr>
        <p:spPr>
          <a:xfrm>
            <a:off x="6215131" y="5112914"/>
            <a:ext cx="8296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969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5187D-9122-9144-B6EF-F60153162AF7}"/>
              </a:ext>
            </a:extLst>
          </p:cNvPr>
          <p:cNvSpPr>
            <a:spLocks noGrp="1"/>
          </p:cNvSpPr>
          <p:nvPr>
            <p:ph type="title"/>
          </p:nvPr>
        </p:nvSpPr>
        <p:spPr/>
        <p:txBody>
          <a:bodyPr/>
          <a:lstStyle/>
          <a:p>
            <a:r>
              <a:rPr lang="en-US" altLang="ja-JP" dirty="0"/>
              <a:t>What I did on July 15</a:t>
            </a:r>
            <a:endParaRPr kumimoji="1" lang="ja-JP" altLang="en-US"/>
          </a:p>
        </p:txBody>
      </p:sp>
      <p:sp>
        <p:nvSpPr>
          <p:cNvPr id="8" name="テキスト ボックス 7">
            <a:extLst>
              <a:ext uri="{FF2B5EF4-FFF2-40B4-BE49-F238E27FC236}">
                <a16:creationId xmlns:a16="http://schemas.microsoft.com/office/drawing/2014/main" id="{6D84A951-5C78-8749-B29F-A7922B46A87A}"/>
              </a:ext>
            </a:extLst>
          </p:cNvPr>
          <p:cNvSpPr txBox="1"/>
          <p:nvPr/>
        </p:nvSpPr>
        <p:spPr>
          <a:xfrm>
            <a:off x="838200" y="1828801"/>
            <a:ext cx="11019363" cy="646331"/>
          </a:xfrm>
          <a:prstGeom prst="rect">
            <a:avLst/>
          </a:prstGeom>
          <a:noFill/>
        </p:spPr>
        <p:txBody>
          <a:bodyPr wrap="none" rtlCol="0">
            <a:spAutoFit/>
          </a:bodyPr>
          <a:lstStyle/>
          <a:p>
            <a:r>
              <a:rPr kumimoji="1" lang="ja-JP" altLang="en-US"/>
              <a:t>前回までは、</a:t>
            </a:r>
            <a:r>
              <a:rPr kumimoji="1" lang="en-US" altLang="ja-JP" dirty="0"/>
              <a:t>”python </a:t>
            </a:r>
            <a:r>
              <a:rPr kumimoji="1" lang="en-US" altLang="ja-JP" dirty="0" err="1"/>
              <a:t>capture.py</a:t>
            </a:r>
            <a:r>
              <a:rPr kumimoji="1" lang="en-US" altLang="ja-JP" dirty="0"/>
              <a:t>”</a:t>
            </a:r>
            <a:r>
              <a:rPr kumimoji="1" lang="ja-JP" altLang="en-US"/>
              <a:t>を実行しなければ、</a:t>
            </a:r>
            <a:r>
              <a:rPr lang="en-US" altLang="ja-JP" dirty="0"/>
              <a:t>Slack</a:t>
            </a:r>
            <a:r>
              <a:rPr lang="ja-JP" altLang="en-US"/>
              <a:t>に写真をアップロードできなかったが、</a:t>
            </a:r>
            <a:endParaRPr lang="en-US" altLang="ja-JP" dirty="0"/>
          </a:p>
          <a:p>
            <a:r>
              <a:rPr kumimoji="1" lang="ja-JP" altLang="en-US"/>
              <a:t>今回は</a:t>
            </a:r>
            <a:r>
              <a:rPr kumimoji="1" lang="en-US" altLang="ja-JP" dirty="0"/>
              <a:t>crontab</a:t>
            </a:r>
            <a:r>
              <a:rPr kumimoji="1" lang="ja-JP" altLang="en-US"/>
              <a:t>を用いて、</a:t>
            </a:r>
            <a:r>
              <a:rPr kumimoji="1" lang="en-US" altLang="ja-JP" dirty="0" err="1"/>
              <a:t>raspberryPi</a:t>
            </a:r>
            <a:r>
              <a:rPr lang="ja-JP" altLang="en-US"/>
              <a:t>に電源がついている限り</a:t>
            </a:r>
            <a:r>
              <a:rPr lang="en-US" altLang="ja-JP" dirty="0"/>
              <a:t>1</a:t>
            </a:r>
            <a:r>
              <a:rPr lang="ja-JP" altLang="en-US"/>
              <a:t>分毎に、繰り返し実行できるようにした。</a:t>
            </a:r>
            <a:endParaRPr kumimoji="1" lang="ja-JP" altLang="en-US"/>
          </a:p>
        </p:txBody>
      </p:sp>
      <p:pic>
        <p:nvPicPr>
          <p:cNvPr id="10" name="図 9" descr="スクリーンショットの画面&#10;&#10;自動的に生成された説明">
            <a:extLst>
              <a:ext uri="{FF2B5EF4-FFF2-40B4-BE49-F238E27FC236}">
                <a16:creationId xmlns:a16="http://schemas.microsoft.com/office/drawing/2014/main" id="{B218476A-F316-9143-BF9B-1C62330A128D}"/>
              </a:ext>
            </a:extLst>
          </p:cNvPr>
          <p:cNvPicPr>
            <a:picLocks noChangeAspect="1"/>
          </p:cNvPicPr>
          <p:nvPr/>
        </p:nvPicPr>
        <p:blipFill>
          <a:blip r:embed="rId2"/>
          <a:stretch>
            <a:fillRect/>
          </a:stretch>
        </p:blipFill>
        <p:spPr>
          <a:xfrm>
            <a:off x="1074940" y="2930238"/>
            <a:ext cx="5021060" cy="3763913"/>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インク 12">
                <a:extLst>
                  <a:ext uri="{FF2B5EF4-FFF2-40B4-BE49-F238E27FC236}">
                    <a16:creationId xmlns:a16="http://schemas.microsoft.com/office/drawing/2014/main" id="{1A993536-4105-914D-85B0-705D488680F7}"/>
                  </a:ext>
                </a:extLst>
              </p14:cNvPr>
              <p14:cNvContentPartPr/>
              <p14:nvPr/>
            </p14:nvContentPartPr>
            <p14:xfrm>
              <a:off x="3152703" y="3500569"/>
              <a:ext cx="984600" cy="272160"/>
            </p14:xfrm>
          </p:contentPart>
        </mc:Choice>
        <mc:Fallback>
          <p:pic>
            <p:nvPicPr>
              <p:cNvPr id="13" name="インク 12">
                <a:extLst>
                  <a:ext uri="{FF2B5EF4-FFF2-40B4-BE49-F238E27FC236}">
                    <a16:creationId xmlns:a16="http://schemas.microsoft.com/office/drawing/2014/main" id="{1A993536-4105-914D-85B0-705D488680F7}"/>
                  </a:ext>
                </a:extLst>
              </p:cNvPr>
              <p:cNvPicPr/>
              <p:nvPr/>
            </p:nvPicPr>
            <p:blipFill>
              <a:blip r:embed="rId4"/>
              <a:stretch>
                <a:fillRect/>
              </a:stretch>
            </p:blipFill>
            <p:spPr>
              <a:xfrm>
                <a:off x="3144063" y="3491569"/>
                <a:ext cx="10022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インク 13">
                <a:extLst>
                  <a:ext uri="{FF2B5EF4-FFF2-40B4-BE49-F238E27FC236}">
                    <a16:creationId xmlns:a16="http://schemas.microsoft.com/office/drawing/2014/main" id="{E92DF765-69AF-F848-BF71-11C45D60E6D6}"/>
                  </a:ext>
                </a:extLst>
              </p14:cNvPr>
              <p14:cNvContentPartPr/>
              <p14:nvPr/>
            </p14:nvContentPartPr>
            <p14:xfrm>
              <a:off x="3159183" y="6143689"/>
              <a:ext cx="966240" cy="317880"/>
            </p14:xfrm>
          </p:contentPart>
        </mc:Choice>
        <mc:Fallback>
          <p:pic>
            <p:nvPicPr>
              <p:cNvPr id="14" name="インク 13">
                <a:extLst>
                  <a:ext uri="{FF2B5EF4-FFF2-40B4-BE49-F238E27FC236}">
                    <a16:creationId xmlns:a16="http://schemas.microsoft.com/office/drawing/2014/main" id="{E92DF765-69AF-F848-BF71-11C45D60E6D6}"/>
                  </a:ext>
                </a:extLst>
              </p:cNvPr>
              <p:cNvPicPr/>
              <p:nvPr/>
            </p:nvPicPr>
            <p:blipFill>
              <a:blip r:embed="rId6"/>
              <a:stretch>
                <a:fillRect/>
              </a:stretch>
            </p:blipFill>
            <p:spPr>
              <a:xfrm>
                <a:off x="3150183" y="6135049"/>
                <a:ext cx="983880" cy="335520"/>
              </a:xfrm>
              <a:prstGeom prst="rect">
                <a:avLst/>
              </a:prstGeom>
            </p:spPr>
          </p:pic>
        </mc:Fallback>
      </mc:AlternateContent>
      <p:sp>
        <p:nvSpPr>
          <p:cNvPr id="15" name="テキスト ボックス 14">
            <a:extLst>
              <a:ext uri="{FF2B5EF4-FFF2-40B4-BE49-F238E27FC236}">
                <a16:creationId xmlns:a16="http://schemas.microsoft.com/office/drawing/2014/main" id="{1901C306-4A31-FA48-8638-141013EBB02A}"/>
              </a:ext>
            </a:extLst>
          </p:cNvPr>
          <p:cNvSpPr txBox="1"/>
          <p:nvPr/>
        </p:nvSpPr>
        <p:spPr>
          <a:xfrm>
            <a:off x="6542469" y="3500569"/>
            <a:ext cx="3992450" cy="923330"/>
          </a:xfrm>
          <a:prstGeom prst="rect">
            <a:avLst/>
          </a:prstGeom>
          <a:noFill/>
        </p:spPr>
        <p:txBody>
          <a:bodyPr wrap="square" rtlCol="0">
            <a:spAutoFit/>
          </a:bodyPr>
          <a:lstStyle/>
          <a:p>
            <a:r>
              <a:rPr kumimoji="1" lang="ja-JP" altLang="en-US"/>
              <a:t>上の写真：</a:t>
            </a:r>
            <a:r>
              <a:rPr kumimoji="1" lang="en-US" altLang="ja-JP" dirty="0"/>
              <a:t>2020-07-15 13:09 (JST)</a:t>
            </a:r>
          </a:p>
          <a:p>
            <a:r>
              <a:rPr lang="ja-JP" altLang="en-US"/>
              <a:t>下の写真：</a:t>
            </a:r>
            <a:r>
              <a:rPr lang="en-US" altLang="ja-JP" dirty="0"/>
              <a:t>2020-07-15 13:10 (JST)</a:t>
            </a:r>
          </a:p>
          <a:p>
            <a:r>
              <a:rPr lang="ja-JP" altLang="en-US"/>
              <a:t>と、表示されている。</a:t>
            </a:r>
            <a:endParaRPr lang="en-US" altLang="ja-JP" dirty="0"/>
          </a:p>
        </p:txBody>
      </p:sp>
    </p:spTree>
    <p:extLst>
      <p:ext uri="{BB962C8B-B14F-4D97-AF65-F5344CB8AC3E}">
        <p14:creationId xmlns:p14="http://schemas.microsoft.com/office/powerpoint/2010/main" val="121434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D2A5A-9DD8-4149-9C3E-4F1EC6F8FB18}"/>
              </a:ext>
            </a:extLst>
          </p:cNvPr>
          <p:cNvSpPr>
            <a:spLocks noGrp="1"/>
          </p:cNvSpPr>
          <p:nvPr>
            <p:ph type="title"/>
          </p:nvPr>
        </p:nvSpPr>
        <p:spPr/>
        <p:txBody>
          <a:bodyPr/>
          <a:lstStyle/>
          <a:p>
            <a:r>
              <a:rPr kumimoji="1" lang="en-US" altLang="ja-JP" dirty="0"/>
              <a:t>Schedule</a:t>
            </a:r>
            <a:endParaRPr kumimoji="1" lang="ja-JP" altLang="en-US"/>
          </a:p>
        </p:txBody>
      </p:sp>
      <p:sp>
        <p:nvSpPr>
          <p:cNvPr id="3" name="コンテンツ プレースホルダー 2">
            <a:extLst>
              <a:ext uri="{FF2B5EF4-FFF2-40B4-BE49-F238E27FC236}">
                <a16:creationId xmlns:a16="http://schemas.microsoft.com/office/drawing/2014/main" id="{DC42BABB-5163-D64D-B326-F3B19FB67BD8}"/>
              </a:ext>
            </a:extLst>
          </p:cNvPr>
          <p:cNvSpPr>
            <a:spLocks noGrp="1"/>
          </p:cNvSpPr>
          <p:nvPr>
            <p:ph idx="1"/>
          </p:nvPr>
        </p:nvSpPr>
        <p:spPr>
          <a:xfrm>
            <a:off x="838200" y="1468438"/>
            <a:ext cx="10515600" cy="3289300"/>
          </a:xfrm>
        </p:spPr>
        <p:txBody>
          <a:bodyPr>
            <a:normAutofit fontScale="92500" lnSpcReduction="10000"/>
          </a:bodyPr>
          <a:lstStyle/>
          <a:p>
            <a:r>
              <a:rPr lang="en-US" altLang="ja-JP" strike="sngStrike" dirty="0"/>
              <a:t>7/8:</a:t>
            </a:r>
            <a:r>
              <a:rPr lang="ja-JP" altLang="en-US" strike="sngStrike"/>
              <a:t>カメラの動作確認と</a:t>
            </a:r>
            <a:r>
              <a:rPr lang="en" altLang="ja-JP" strike="sngStrike" dirty="0"/>
              <a:t>Slack</a:t>
            </a:r>
            <a:r>
              <a:rPr lang="ja-JP" altLang="en-US" strike="sngStrike"/>
              <a:t>の</a:t>
            </a:r>
            <a:r>
              <a:rPr lang="en" altLang="ja-JP" strike="sngStrike" dirty="0"/>
              <a:t>Token</a:t>
            </a:r>
            <a:r>
              <a:rPr lang="ja-JP" altLang="en-US" strike="sngStrike"/>
              <a:t>の発行し、</a:t>
            </a:r>
            <a:r>
              <a:rPr lang="en" altLang="ja-JP" strike="sngStrike" dirty="0"/>
              <a:t>Python</a:t>
            </a:r>
            <a:r>
              <a:rPr lang="ja-JP" altLang="en-US" strike="sngStrike"/>
              <a:t>コー ドを作成して画像をアップロードできるようにする </a:t>
            </a:r>
            <a:endParaRPr lang="en" altLang="ja-JP" strike="sngStrike" dirty="0"/>
          </a:p>
          <a:p>
            <a:r>
              <a:rPr lang="en" altLang="ja-JP" strike="sngStrike" dirty="0"/>
              <a:t>7/15:crontab</a:t>
            </a:r>
            <a:r>
              <a:rPr lang="ja-JP" altLang="en-US" strike="sngStrike"/>
              <a:t>を用いて、</a:t>
            </a:r>
            <a:r>
              <a:rPr lang="en" altLang="ja-JP" strike="sngStrike" dirty="0"/>
              <a:t>I</a:t>
            </a:r>
            <a:r>
              <a:rPr lang="ja-JP" altLang="en-US" strike="sngStrike"/>
              <a:t>分おきに画像をアップロードでき るようにする </a:t>
            </a:r>
          </a:p>
          <a:p>
            <a:r>
              <a:rPr lang="en-US" altLang="ja-JP" dirty="0"/>
              <a:t>7/22:</a:t>
            </a:r>
            <a:r>
              <a:rPr lang="ja-JP" altLang="en-US"/>
              <a:t>画像だけになってしまうので、日付と天気情報</a:t>
            </a:r>
            <a:r>
              <a:rPr lang="en-US" altLang="ja-JP" dirty="0"/>
              <a:t>(</a:t>
            </a:r>
            <a:r>
              <a:rPr lang="ja-JP" altLang="en-US"/>
              <a:t>気温や 湿度</a:t>
            </a:r>
            <a:r>
              <a:rPr lang="en-US" altLang="ja-JP" dirty="0"/>
              <a:t>)</a:t>
            </a:r>
            <a:r>
              <a:rPr lang="ja-JP" altLang="en-US"/>
              <a:t>を表示する </a:t>
            </a:r>
          </a:p>
          <a:p>
            <a:r>
              <a:rPr lang="en-US" altLang="ja-JP" dirty="0"/>
              <a:t>7/29:22</a:t>
            </a:r>
            <a:r>
              <a:rPr lang="ja-JP" altLang="en-US"/>
              <a:t>日に同じ </a:t>
            </a:r>
          </a:p>
          <a:p>
            <a:r>
              <a:rPr lang="en-US" altLang="ja-JP" dirty="0"/>
              <a:t>8/4:</a:t>
            </a:r>
            <a:r>
              <a:rPr lang="ja-JP" altLang="en-US"/>
              <a:t>プレゼンテーションの作成 </a:t>
            </a:r>
          </a:p>
          <a:p>
            <a:endParaRPr kumimoji="1" lang="ja-JP" altLang="en-US"/>
          </a:p>
        </p:txBody>
      </p:sp>
      <p:sp>
        <p:nvSpPr>
          <p:cNvPr id="4" name="テキスト ボックス 3">
            <a:extLst>
              <a:ext uri="{FF2B5EF4-FFF2-40B4-BE49-F238E27FC236}">
                <a16:creationId xmlns:a16="http://schemas.microsoft.com/office/drawing/2014/main" id="{361881AF-47CF-094B-8D44-BB0F1D1B0E69}"/>
              </a:ext>
            </a:extLst>
          </p:cNvPr>
          <p:cNvSpPr txBox="1"/>
          <p:nvPr/>
        </p:nvSpPr>
        <p:spPr>
          <a:xfrm>
            <a:off x="838200" y="4870377"/>
            <a:ext cx="10758488" cy="369332"/>
          </a:xfrm>
          <a:prstGeom prst="rect">
            <a:avLst/>
          </a:prstGeom>
          <a:noFill/>
        </p:spPr>
        <p:txBody>
          <a:bodyPr wrap="square" rtlCol="0">
            <a:spAutoFit/>
          </a:bodyPr>
          <a:lstStyle/>
          <a:p>
            <a:r>
              <a:rPr kumimoji="1" lang="ja-JP" altLang="en-US"/>
              <a:t>今日の目標が予定通りに終わったので、</a:t>
            </a:r>
            <a:r>
              <a:rPr lang="ja-JP" altLang="en-US"/>
              <a:t>スケジュールに変更はありません。</a:t>
            </a:r>
            <a:endParaRPr lang="en-US" altLang="ja-JP" dirty="0"/>
          </a:p>
        </p:txBody>
      </p:sp>
    </p:spTree>
    <p:extLst>
      <p:ext uri="{BB962C8B-B14F-4D97-AF65-F5344CB8AC3E}">
        <p14:creationId xmlns:p14="http://schemas.microsoft.com/office/powerpoint/2010/main" val="352715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51791-3F16-8E44-9B36-05B80B22E418}"/>
              </a:ext>
            </a:extLst>
          </p:cNvPr>
          <p:cNvSpPr>
            <a:spLocks noGrp="1"/>
          </p:cNvSpPr>
          <p:nvPr>
            <p:ph type="title"/>
          </p:nvPr>
        </p:nvSpPr>
        <p:spPr/>
        <p:txBody>
          <a:bodyPr/>
          <a:lstStyle/>
          <a:p>
            <a:r>
              <a:rPr kumimoji="1" lang="en-US" altLang="ja-JP" dirty="0"/>
              <a:t>Contents</a:t>
            </a:r>
            <a:endParaRPr kumimoji="1" lang="ja-JP" altLang="en-US"/>
          </a:p>
        </p:txBody>
      </p:sp>
      <p:sp>
        <p:nvSpPr>
          <p:cNvPr id="3" name="コンテンツ プレースホルダー 2">
            <a:extLst>
              <a:ext uri="{FF2B5EF4-FFF2-40B4-BE49-F238E27FC236}">
                <a16:creationId xmlns:a16="http://schemas.microsoft.com/office/drawing/2014/main" id="{C1D8F881-78D4-7E48-A6EE-11CC82A0A72F}"/>
              </a:ext>
            </a:extLst>
          </p:cNvPr>
          <p:cNvSpPr>
            <a:spLocks noGrp="1"/>
          </p:cNvSpPr>
          <p:nvPr>
            <p:ph idx="1"/>
          </p:nvPr>
        </p:nvSpPr>
        <p:spPr/>
        <p:txBody>
          <a:bodyPr/>
          <a:lstStyle/>
          <a:p>
            <a:r>
              <a:rPr kumimoji="1" lang="en-US" altLang="ja-JP" dirty="0"/>
              <a:t>Current Status before Today’s class</a:t>
            </a:r>
          </a:p>
          <a:p>
            <a:r>
              <a:rPr kumimoji="1" lang="en-US" altLang="ja-JP" dirty="0"/>
              <a:t>Motivation</a:t>
            </a:r>
          </a:p>
          <a:p>
            <a:r>
              <a:rPr lang="en-US" altLang="ja-JP" dirty="0"/>
              <a:t>Purpose</a:t>
            </a:r>
          </a:p>
          <a:p>
            <a:r>
              <a:rPr kumimoji="1" lang="en-US" altLang="ja-JP" dirty="0"/>
              <a:t>Functional spec</a:t>
            </a:r>
          </a:p>
          <a:p>
            <a:r>
              <a:rPr lang="en-US" altLang="ja-JP" dirty="0"/>
              <a:t>Today’s content</a:t>
            </a:r>
            <a:endParaRPr kumimoji="1" lang="en-US" altLang="ja-JP" dirty="0"/>
          </a:p>
          <a:p>
            <a:r>
              <a:rPr lang="en-US" altLang="ja-JP" dirty="0"/>
              <a:t>What I did on Today’s class</a:t>
            </a:r>
            <a:endParaRPr kumimoji="1" lang="en-US" altLang="ja-JP" dirty="0"/>
          </a:p>
          <a:p>
            <a:endParaRPr kumimoji="1" lang="ja-JP" altLang="en-US"/>
          </a:p>
        </p:txBody>
      </p:sp>
    </p:spTree>
    <p:extLst>
      <p:ext uri="{BB962C8B-B14F-4D97-AF65-F5344CB8AC3E}">
        <p14:creationId xmlns:p14="http://schemas.microsoft.com/office/powerpoint/2010/main" val="7840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カメラ, 光 が含まれている画像&#10;&#10;自動的に生成された説明">
            <a:extLst>
              <a:ext uri="{FF2B5EF4-FFF2-40B4-BE49-F238E27FC236}">
                <a16:creationId xmlns:a16="http://schemas.microsoft.com/office/drawing/2014/main" id="{8CA406CB-5D3F-8247-AFE6-7C409C65E1E8}"/>
              </a:ext>
            </a:extLst>
          </p:cNvPr>
          <p:cNvPicPr>
            <a:picLocks noChangeAspect="1"/>
          </p:cNvPicPr>
          <p:nvPr/>
        </p:nvPicPr>
        <p:blipFill>
          <a:blip r:embed="rId2"/>
          <a:stretch>
            <a:fillRect/>
          </a:stretch>
        </p:blipFill>
        <p:spPr>
          <a:xfrm>
            <a:off x="-14287" y="1841500"/>
            <a:ext cx="1905000" cy="1270000"/>
          </a:xfrm>
          <a:prstGeom prst="rect">
            <a:avLst/>
          </a:prstGeom>
        </p:spPr>
      </p:pic>
      <p:pic>
        <p:nvPicPr>
          <p:cNvPr id="7" name="図 6" descr="電子機器, 回路 が含まれている画像&#10;&#10;自動的に生成された説明">
            <a:extLst>
              <a:ext uri="{FF2B5EF4-FFF2-40B4-BE49-F238E27FC236}">
                <a16:creationId xmlns:a16="http://schemas.microsoft.com/office/drawing/2014/main" id="{535904A2-D50B-6843-8FFD-B45725B3BFFD}"/>
              </a:ext>
            </a:extLst>
          </p:cNvPr>
          <p:cNvPicPr>
            <a:picLocks noChangeAspect="1"/>
          </p:cNvPicPr>
          <p:nvPr/>
        </p:nvPicPr>
        <p:blipFill>
          <a:blip r:embed="rId3"/>
          <a:stretch>
            <a:fillRect/>
          </a:stretch>
        </p:blipFill>
        <p:spPr>
          <a:xfrm>
            <a:off x="2880203" y="2124304"/>
            <a:ext cx="1567974" cy="1270001"/>
          </a:xfrm>
          <a:prstGeom prst="rect">
            <a:avLst/>
          </a:prstGeom>
        </p:spPr>
      </p:pic>
      <p:pic>
        <p:nvPicPr>
          <p:cNvPr id="9" name="図 8" descr="テーブル が含まれている画像&#10;&#10;自動的に生成された説明">
            <a:extLst>
              <a:ext uri="{FF2B5EF4-FFF2-40B4-BE49-F238E27FC236}">
                <a16:creationId xmlns:a16="http://schemas.microsoft.com/office/drawing/2014/main" id="{B4779F7A-DC7E-7D4B-B291-131338DDF6D1}"/>
              </a:ext>
            </a:extLst>
          </p:cNvPr>
          <p:cNvPicPr>
            <a:picLocks noChangeAspect="1"/>
          </p:cNvPicPr>
          <p:nvPr/>
        </p:nvPicPr>
        <p:blipFill>
          <a:blip r:embed="rId4"/>
          <a:stretch>
            <a:fillRect/>
          </a:stretch>
        </p:blipFill>
        <p:spPr>
          <a:xfrm>
            <a:off x="2543175" y="4329113"/>
            <a:ext cx="1905002" cy="1270001"/>
          </a:xfrm>
          <a:prstGeom prst="rect">
            <a:avLst/>
          </a:prstGeom>
        </p:spPr>
      </p:pic>
      <p:sp>
        <p:nvSpPr>
          <p:cNvPr id="10" name="テキスト ボックス 9">
            <a:extLst>
              <a:ext uri="{FF2B5EF4-FFF2-40B4-BE49-F238E27FC236}">
                <a16:creationId xmlns:a16="http://schemas.microsoft.com/office/drawing/2014/main" id="{55A538F2-A565-864B-B9C4-C5C4A4E35390}"/>
              </a:ext>
            </a:extLst>
          </p:cNvPr>
          <p:cNvSpPr txBox="1"/>
          <p:nvPr/>
        </p:nvSpPr>
        <p:spPr>
          <a:xfrm>
            <a:off x="338137" y="400050"/>
            <a:ext cx="11515725" cy="646331"/>
          </a:xfrm>
          <a:prstGeom prst="rect">
            <a:avLst/>
          </a:prstGeom>
          <a:noFill/>
        </p:spPr>
        <p:txBody>
          <a:bodyPr wrap="square" rtlCol="0">
            <a:spAutoFit/>
          </a:bodyPr>
          <a:lstStyle/>
          <a:p>
            <a:r>
              <a:rPr lang="en-US" altLang="ja-JP" dirty="0"/>
              <a:t>Current Status before Today’s class</a:t>
            </a:r>
          </a:p>
          <a:p>
            <a:r>
              <a:rPr kumimoji="1" lang="ja-JP" altLang="en-US"/>
              <a:t>ラズパイに繋いだカメラで取得した画像をスラック にアップロードすることができる。</a:t>
            </a:r>
          </a:p>
        </p:txBody>
      </p:sp>
      <p:cxnSp>
        <p:nvCxnSpPr>
          <p:cNvPr id="12" name="直線コネクタ 11">
            <a:extLst>
              <a:ext uri="{FF2B5EF4-FFF2-40B4-BE49-F238E27FC236}">
                <a16:creationId xmlns:a16="http://schemas.microsoft.com/office/drawing/2014/main" id="{5B18E5C2-B4B5-DF4D-8F4B-65A989711FBA}"/>
              </a:ext>
            </a:extLst>
          </p:cNvPr>
          <p:cNvCxnSpPr>
            <a:cxnSpLocks/>
            <a:endCxn id="7" idx="1"/>
          </p:cNvCxnSpPr>
          <p:nvPr/>
        </p:nvCxnSpPr>
        <p:spPr>
          <a:xfrm flipV="1">
            <a:off x="1306286" y="2759305"/>
            <a:ext cx="1573917" cy="40648"/>
          </a:xfrm>
          <a:prstGeom prst="line">
            <a:avLst/>
          </a:prstGeom>
        </p:spPr>
        <p:style>
          <a:lnRef idx="3">
            <a:schemeClr val="accent1"/>
          </a:lnRef>
          <a:fillRef idx="0">
            <a:schemeClr val="accent1"/>
          </a:fillRef>
          <a:effectRef idx="2">
            <a:schemeClr val="accent1"/>
          </a:effectRef>
          <a:fontRef idx="minor">
            <a:schemeClr val="tx1"/>
          </a:fontRef>
        </p:style>
      </p:cxnSp>
      <p:sp>
        <p:nvSpPr>
          <p:cNvPr id="18" name="テキスト ボックス 17">
            <a:extLst>
              <a:ext uri="{FF2B5EF4-FFF2-40B4-BE49-F238E27FC236}">
                <a16:creationId xmlns:a16="http://schemas.microsoft.com/office/drawing/2014/main" id="{297C0B91-D27C-5D41-8A0B-3455EB9D740D}"/>
              </a:ext>
            </a:extLst>
          </p:cNvPr>
          <p:cNvSpPr txBox="1"/>
          <p:nvPr/>
        </p:nvSpPr>
        <p:spPr>
          <a:xfrm>
            <a:off x="1584288" y="2437654"/>
            <a:ext cx="1195942" cy="369332"/>
          </a:xfrm>
          <a:prstGeom prst="rect">
            <a:avLst/>
          </a:prstGeom>
          <a:noFill/>
        </p:spPr>
        <p:txBody>
          <a:bodyPr wrap="square" rtlCol="0">
            <a:spAutoFit/>
          </a:bodyPr>
          <a:lstStyle/>
          <a:p>
            <a:r>
              <a:rPr kumimoji="1" lang="en-US" altLang="ja-JP" dirty="0"/>
              <a:t>connect</a:t>
            </a:r>
            <a:endParaRPr kumimoji="1" lang="ja-JP" altLang="en-US"/>
          </a:p>
        </p:txBody>
      </p:sp>
      <p:sp>
        <p:nvSpPr>
          <p:cNvPr id="19" name="テキスト ボックス 18">
            <a:extLst>
              <a:ext uri="{FF2B5EF4-FFF2-40B4-BE49-F238E27FC236}">
                <a16:creationId xmlns:a16="http://schemas.microsoft.com/office/drawing/2014/main" id="{B928C860-7972-8A45-BFA4-684159734959}"/>
              </a:ext>
            </a:extLst>
          </p:cNvPr>
          <p:cNvSpPr txBox="1"/>
          <p:nvPr/>
        </p:nvSpPr>
        <p:spPr>
          <a:xfrm>
            <a:off x="338137" y="3429000"/>
            <a:ext cx="3157539" cy="646331"/>
          </a:xfrm>
          <a:prstGeom prst="rect">
            <a:avLst/>
          </a:prstGeom>
          <a:noFill/>
        </p:spPr>
        <p:txBody>
          <a:bodyPr wrap="square" rtlCol="0">
            <a:spAutoFit/>
          </a:bodyPr>
          <a:lstStyle/>
          <a:p>
            <a:r>
              <a:rPr lang="en-US" altLang="ja-JP" dirty="0"/>
              <a:t>Send a picture by using python code and Slack API</a:t>
            </a:r>
            <a:endParaRPr kumimoji="1" lang="ja-JP" altLang="en-US"/>
          </a:p>
        </p:txBody>
      </p:sp>
      <p:sp>
        <p:nvSpPr>
          <p:cNvPr id="20" name="テキスト ボックス 19">
            <a:extLst>
              <a:ext uri="{FF2B5EF4-FFF2-40B4-BE49-F238E27FC236}">
                <a16:creationId xmlns:a16="http://schemas.microsoft.com/office/drawing/2014/main" id="{3447BB0A-0069-8A49-BB7A-F8FE5DDB09C9}"/>
              </a:ext>
            </a:extLst>
          </p:cNvPr>
          <p:cNvSpPr txBox="1"/>
          <p:nvPr/>
        </p:nvSpPr>
        <p:spPr>
          <a:xfrm>
            <a:off x="7670723" y="1154667"/>
            <a:ext cx="4081462" cy="369332"/>
          </a:xfrm>
          <a:prstGeom prst="rect">
            <a:avLst/>
          </a:prstGeom>
          <a:noFill/>
        </p:spPr>
        <p:txBody>
          <a:bodyPr wrap="square" rtlCol="0">
            <a:spAutoFit/>
          </a:bodyPr>
          <a:lstStyle/>
          <a:p>
            <a:pPr algn="ctr"/>
            <a:r>
              <a:rPr kumimoji="1" lang="en-US" altLang="ja-JP" dirty="0"/>
              <a:t>Operation Flow</a:t>
            </a:r>
            <a:endParaRPr kumimoji="1" lang="ja-JP" altLang="en-US"/>
          </a:p>
        </p:txBody>
      </p:sp>
      <p:sp>
        <p:nvSpPr>
          <p:cNvPr id="21" name="正方形/長方形 20">
            <a:extLst>
              <a:ext uri="{FF2B5EF4-FFF2-40B4-BE49-F238E27FC236}">
                <a16:creationId xmlns:a16="http://schemas.microsoft.com/office/drawing/2014/main" id="{60D74CAE-BAFF-AB4C-B060-4747D4BEA4DE}"/>
              </a:ext>
            </a:extLst>
          </p:cNvPr>
          <p:cNvSpPr/>
          <p:nvPr/>
        </p:nvSpPr>
        <p:spPr>
          <a:xfrm>
            <a:off x="8239840" y="1737182"/>
            <a:ext cx="2943225" cy="728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a:t>Take a picture</a:t>
            </a:r>
          </a:p>
          <a:p>
            <a:pPr algn="ctr"/>
            <a:r>
              <a:rPr lang="en-US" altLang="ja-JP" sz="1400" dirty="0"/>
              <a:t>(</a:t>
            </a:r>
            <a:r>
              <a:rPr lang="en-US" altLang="ja-JP" sz="1400" dirty="0" err="1"/>
              <a:t>RaspberryPi</a:t>
            </a:r>
            <a:r>
              <a:rPr lang="en-US" altLang="ja-JP" sz="1400" dirty="0"/>
              <a:t>)</a:t>
            </a:r>
            <a:endParaRPr kumimoji="1" lang="ja-JP" altLang="en-US" sz="1400"/>
          </a:p>
        </p:txBody>
      </p:sp>
      <p:sp>
        <p:nvSpPr>
          <p:cNvPr id="22" name="正方形/長方形 21">
            <a:extLst>
              <a:ext uri="{FF2B5EF4-FFF2-40B4-BE49-F238E27FC236}">
                <a16:creationId xmlns:a16="http://schemas.microsoft.com/office/drawing/2014/main" id="{587E3465-E5D2-2341-8223-4DE9FEBA77E2}"/>
              </a:ext>
            </a:extLst>
          </p:cNvPr>
          <p:cNvSpPr/>
          <p:nvPr/>
        </p:nvSpPr>
        <p:spPr>
          <a:xfrm>
            <a:off x="8239840" y="4392156"/>
            <a:ext cx="2943225" cy="8302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a:t>Send to general channel with text on Slack</a:t>
            </a:r>
            <a:endParaRPr kumimoji="1" lang="en-US" altLang="ja-JP" sz="1400" dirty="0"/>
          </a:p>
          <a:p>
            <a:pPr algn="ctr"/>
            <a:r>
              <a:rPr lang="en-US" altLang="ja-JP" sz="1400" dirty="0"/>
              <a:t>(Python)</a:t>
            </a:r>
            <a:endParaRPr kumimoji="1" lang="ja-JP" altLang="en-US" sz="1400"/>
          </a:p>
        </p:txBody>
      </p:sp>
      <p:cxnSp>
        <p:nvCxnSpPr>
          <p:cNvPr id="25" name="直線矢印コネクタ 24">
            <a:extLst>
              <a:ext uri="{FF2B5EF4-FFF2-40B4-BE49-F238E27FC236}">
                <a16:creationId xmlns:a16="http://schemas.microsoft.com/office/drawing/2014/main" id="{287DAED7-823F-5A41-8208-CD93A0401F5E}"/>
              </a:ext>
            </a:extLst>
          </p:cNvPr>
          <p:cNvCxnSpPr/>
          <p:nvPr/>
        </p:nvCxnSpPr>
        <p:spPr>
          <a:xfrm>
            <a:off x="9711452" y="2493961"/>
            <a:ext cx="0" cy="6119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9" name="図 28" descr="窓, 座る, 記号, 電車 が含まれている画像&#10;&#10;自動的に生成された説明">
            <a:extLst>
              <a:ext uri="{FF2B5EF4-FFF2-40B4-BE49-F238E27FC236}">
                <a16:creationId xmlns:a16="http://schemas.microsoft.com/office/drawing/2014/main" id="{28A8570A-C97C-EC4B-8546-6CF5A361ED56}"/>
              </a:ext>
            </a:extLst>
          </p:cNvPr>
          <p:cNvPicPr>
            <a:picLocks noChangeAspect="1"/>
          </p:cNvPicPr>
          <p:nvPr/>
        </p:nvPicPr>
        <p:blipFill>
          <a:blip r:embed="rId5"/>
          <a:stretch>
            <a:fillRect/>
          </a:stretch>
        </p:blipFill>
        <p:spPr>
          <a:xfrm>
            <a:off x="104150" y="4546025"/>
            <a:ext cx="2676080" cy="2128837"/>
          </a:xfrm>
          <a:prstGeom prst="rect">
            <a:avLst/>
          </a:prstGeom>
        </p:spPr>
      </p:pic>
      <p:cxnSp>
        <p:nvCxnSpPr>
          <p:cNvPr id="30" name="直線矢印コネクタ 29">
            <a:extLst>
              <a:ext uri="{FF2B5EF4-FFF2-40B4-BE49-F238E27FC236}">
                <a16:creationId xmlns:a16="http://schemas.microsoft.com/office/drawing/2014/main" id="{887B90E9-5956-4D4C-AF9B-9B397AFEB6B0}"/>
              </a:ext>
            </a:extLst>
          </p:cNvPr>
          <p:cNvCxnSpPr>
            <a:cxnSpLocks/>
          </p:cNvCxnSpPr>
          <p:nvPr/>
        </p:nvCxnSpPr>
        <p:spPr>
          <a:xfrm>
            <a:off x="3495676" y="3498389"/>
            <a:ext cx="0" cy="1073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正方形/長方形 31">
            <a:extLst>
              <a:ext uri="{FF2B5EF4-FFF2-40B4-BE49-F238E27FC236}">
                <a16:creationId xmlns:a16="http://schemas.microsoft.com/office/drawing/2014/main" id="{CAF7A5B7-2020-704B-AC65-06B4A81923F7}"/>
              </a:ext>
            </a:extLst>
          </p:cNvPr>
          <p:cNvSpPr/>
          <p:nvPr/>
        </p:nvSpPr>
        <p:spPr>
          <a:xfrm>
            <a:off x="8239840" y="3134058"/>
            <a:ext cx="2943225" cy="728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a:t>Get </a:t>
            </a:r>
            <a:r>
              <a:rPr kumimoji="1" lang="en-US" altLang="ja-JP" sz="1400" dirty="0" err="1"/>
              <a:t>SlackAPI</a:t>
            </a:r>
            <a:r>
              <a:rPr kumimoji="1" lang="en-US" altLang="ja-JP" sz="1400" dirty="0"/>
              <a:t> and Weather API</a:t>
            </a:r>
          </a:p>
          <a:p>
            <a:pPr algn="ctr"/>
            <a:r>
              <a:rPr lang="en-US" altLang="ja-JP" sz="1400" dirty="0"/>
              <a:t>(</a:t>
            </a:r>
            <a:r>
              <a:rPr lang="en-US" altLang="ja-JP" sz="1400" dirty="0" err="1"/>
              <a:t>PythonCode</a:t>
            </a:r>
            <a:r>
              <a:rPr lang="en-US" altLang="ja-JP" sz="1400" dirty="0"/>
              <a:t>)</a:t>
            </a:r>
            <a:endParaRPr kumimoji="1" lang="ja-JP" altLang="en-US" sz="1400"/>
          </a:p>
        </p:txBody>
      </p:sp>
      <p:sp>
        <p:nvSpPr>
          <p:cNvPr id="33" name="正方形/長方形 32">
            <a:extLst>
              <a:ext uri="{FF2B5EF4-FFF2-40B4-BE49-F238E27FC236}">
                <a16:creationId xmlns:a16="http://schemas.microsoft.com/office/drawing/2014/main" id="{E49DDC2A-586C-B149-B8F1-348271DE2262}"/>
              </a:ext>
            </a:extLst>
          </p:cNvPr>
          <p:cNvSpPr/>
          <p:nvPr/>
        </p:nvSpPr>
        <p:spPr>
          <a:xfrm>
            <a:off x="8239840" y="5732269"/>
            <a:ext cx="2943225" cy="10644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a:t>Display picture and information about weather per an hour</a:t>
            </a:r>
          </a:p>
          <a:p>
            <a:pPr algn="ctr"/>
            <a:r>
              <a:rPr lang="en-US" altLang="ja-JP" sz="1400" dirty="0"/>
              <a:t>(Python Code)</a:t>
            </a:r>
          </a:p>
        </p:txBody>
      </p:sp>
      <p:cxnSp>
        <p:nvCxnSpPr>
          <p:cNvPr id="34" name="直線矢印コネクタ 33">
            <a:extLst>
              <a:ext uri="{FF2B5EF4-FFF2-40B4-BE49-F238E27FC236}">
                <a16:creationId xmlns:a16="http://schemas.microsoft.com/office/drawing/2014/main" id="{D559A06C-F76D-7E4B-9048-6EAE7866FD2A}"/>
              </a:ext>
            </a:extLst>
          </p:cNvPr>
          <p:cNvCxnSpPr>
            <a:cxnSpLocks/>
          </p:cNvCxnSpPr>
          <p:nvPr/>
        </p:nvCxnSpPr>
        <p:spPr>
          <a:xfrm>
            <a:off x="9688354" y="3862721"/>
            <a:ext cx="0" cy="509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直線矢印コネクタ 36">
            <a:extLst>
              <a:ext uri="{FF2B5EF4-FFF2-40B4-BE49-F238E27FC236}">
                <a16:creationId xmlns:a16="http://schemas.microsoft.com/office/drawing/2014/main" id="{5593D381-EB55-0644-9EB1-58619B7E521B}"/>
              </a:ext>
            </a:extLst>
          </p:cNvPr>
          <p:cNvCxnSpPr>
            <a:cxnSpLocks/>
          </p:cNvCxnSpPr>
          <p:nvPr/>
        </p:nvCxnSpPr>
        <p:spPr>
          <a:xfrm>
            <a:off x="9670733" y="5222422"/>
            <a:ext cx="0" cy="509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4" name="インク 3">
                <a:extLst>
                  <a:ext uri="{FF2B5EF4-FFF2-40B4-BE49-F238E27FC236}">
                    <a16:creationId xmlns:a16="http://schemas.microsoft.com/office/drawing/2014/main" id="{3FB2D9D7-8C6F-2C4D-B59F-DF9CC01C2D13}"/>
                  </a:ext>
                </a:extLst>
              </p14:cNvPr>
              <p14:cNvContentPartPr/>
              <p14:nvPr/>
            </p14:nvContentPartPr>
            <p14:xfrm>
              <a:off x="5007918" y="-74629"/>
              <a:ext cx="360" cy="360"/>
            </p14:xfrm>
          </p:contentPart>
        </mc:Choice>
        <mc:Fallback>
          <p:pic>
            <p:nvPicPr>
              <p:cNvPr id="4" name="インク 3">
                <a:extLst>
                  <a:ext uri="{FF2B5EF4-FFF2-40B4-BE49-F238E27FC236}">
                    <a16:creationId xmlns:a16="http://schemas.microsoft.com/office/drawing/2014/main" id="{3FB2D9D7-8C6F-2C4D-B59F-DF9CC01C2D13}"/>
                  </a:ext>
                </a:extLst>
              </p:cNvPr>
              <p:cNvPicPr/>
              <p:nvPr/>
            </p:nvPicPr>
            <p:blipFill>
              <a:blip r:embed="rId7"/>
              <a:stretch>
                <a:fillRect/>
              </a:stretch>
            </p:blipFill>
            <p:spPr>
              <a:xfrm>
                <a:off x="4998918" y="-83269"/>
                <a:ext cx="18000" cy="18000"/>
              </a:xfrm>
              <a:prstGeom prst="rect">
                <a:avLst/>
              </a:prstGeom>
            </p:spPr>
          </p:pic>
        </mc:Fallback>
      </mc:AlternateContent>
      <p:sp>
        <p:nvSpPr>
          <p:cNvPr id="24" name="テキスト ボックス 23">
            <a:extLst>
              <a:ext uri="{FF2B5EF4-FFF2-40B4-BE49-F238E27FC236}">
                <a16:creationId xmlns:a16="http://schemas.microsoft.com/office/drawing/2014/main" id="{BE880244-3BB3-7549-B5DA-330BB27B1E6F}"/>
              </a:ext>
            </a:extLst>
          </p:cNvPr>
          <p:cNvSpPr txBox="1"/>
          <p:nvPr/>
        </p:nvSpPr>
        <p:spPr>
          <a:xfrm>
            <a:off x="1192997" y="1424754"/>
            <a:ext cx="1800493" cy="369332"/>
          </a:xfrm>
          <a:prstGeom prst="rect">
            <a:avLst/>
          </a:prstGeom>
          <a:noFill/>
        </p:spPr>
        <p:txBody>
          <a:bodyPr wrap="none" rtlCol="0">
            <a:spAutoFit/>
          </a:bodyPr>
          <a:lstStyle/>
          <a:p>
            <a:r>
              <a:rPr kumimoji="1" lang="ja-JP" altLang="en-US">
                <a:solidFill>
                  <a:srgbClr val="FF0000"/>
                </a:solidFill>
              </a:rPr>
              <a:t>実装済みの機能</a:t>
            </a:r>
          </a:p>
        </p:txBody>
      </p:sp>
      <p:sp>
        <p:nvSpPr>
          <p:cNvPr id="35" name="テキスト ボックス 34">
            <a:extLst>
              <a:ext uri="{FF2B5EF4-FFF2-40B4-BE49-F238E27FC236}">
                <a16:creationId xmlns:a16="http://schemas.microsoft.com/office/drawing/2014/main" id="{F1531950-C912-D346-9263-658B1CA6912D}"/>
              </a:ext>
            </a:extLst>
          </p:cNvPr>
          <p:cNvSpPr txBox="1"/>
          <p:nvPr/>
        </p:nvSpPr>
        <p:spPr>
          <a:xfrm>
            <a:off x="7036506" y="1959696"/>
            <a:ext cx="1107996" cy="369332"/>
          </a:xfrm>
          <a:prstGeom prst="rect">
            <a:avLst/>
          </a:prstGeom>
          <a:noFill/>
        </p:spPr>
        <p:txBody>
          <a:bodyPr wrap="none" rtlCol="0">
            <a:spAutoFit/>
          </a:bodyPr>
          <a:lstStyle/>
          <a:p>
            <a:r>
              <a:rPr kumimoji="1" lang="ja-JP" altLang="en-US">
                <a:solidFill>
                  <a:srgbClr val="FF0000"/>
                </a:solidFill>
              </a:rPr>
              <a:t>実装済み</a:t>
            </a:r>
          </a:p>
        </p:txBody>
      </p:sp>
      <p:sp>
        <p:nvSpPr>
          <p:cNvPr id="36" name="テキスト ボックス 35">
            <a:extLst>
              <a:ext uri="{FF2B5EF4-FFF2-40B4-BE49-F238E27FC236}">
                <a16:creationId xmlns:a16="http://schemas.microsoft.com/office/drawing/2014/main" id="{830C727E-431F-7F4F-B522-DB04681DD11F}"/>
              </a:ext>
            </a:extLst>
          </p:cNvPr>
          <p:cNvSpPr txBox="1"/>
          <p:nvPr/>
        </p:nvSpPr>
        <p:spPr>
          <a:xfrm>
            <a:off x="5437667" y="3209639"/>
            <a:ext cx="2861681" cy="369332"/>
          </a:xfrm>
          <a:prstGeom prst="rect">
            <a:avLst/>
          </a:prstGeom>
          <a:noFill/>
        </p:spPr>
        <p:txBody>
          <a:bodyPr wrap="none" rtlCol="0">
            <a:spAutoFit/>
          </a:bodyPr>
          <a:lstStyle/>
          <a:p>
            <a:r>
              <a:rPr lang="ja-JP" altLang="en-US">
                <a:solidFill>
                  <a:srgbClr val="FF0000"/>
                </a:solidFill>
              </a:rPr>
              <a:t>スラック</a:t>
            </a:r>
            <a:r>
              <a:rPr lang="en-US" altLang="ja-JP" dirty="0">
                <a:solidFill>
                  <a:srgbClr val="FF0000"/>
                </a:solidFill>
              </a:rPr>
              <a:t>API</a:t>
            </a:r>
            <a:r>
              <a:rPr lang="ja-JP" altLang="en-US">
                <a:solidFill>
                  <a:srgbClr val="FF0000"/>
                </a:solidFill>
              </a:rPr>
              <a:t>のみ実装済み</a:t>
            </a:r>
            <a:endParaRPr kumimoji="1" lang="ja-JP" altLang="en-US">
              <a:solidFill>
                <a:srgbClr val="FF0000"/>
              </a:solidFill>
            </a:endParaRPr>
          </a:p>
        </p:txBody>
      </p:sp>
      <p:sp>
        <p:nvSpPr>
          <p:cNvPr id="38" name="テキスト ボックス 37">
            <a:extLst>
              <a:ext uri="{FF2B5EF4-FFF2-40B4-BE49-F238E27FC236}">
                <a16:creationId xmlns:a16="http://schemas.microsoft.com/office/drawing/2014/main" id="{CDACCA3B-886E-5A45-8D4D-91C2DFEAB294}"/>
              </a:ext>
            </a:extLst>
          </p:cNvPr>
          <p:cNvSpPr txBox="1"/>
          <p:nvPr/>
        </p:nvSpPr>
        <p:spPr>
          <a:xfrm>
            <a:off x="6797020" y="4622623"/>
            <a:ext cx="1107996" cy="369332"/>
          </a:xfrm>
          <a:prstGeom prst="rect">
            <a:avLst/>
          </a:prstGeom>
          <a:noFill/>
        </p:spPr>
        <p:txBody>
          <a:bodyPr wrap="none" rtlCol="0">
            <a:spAutoFit/>
          </a:bodyPr>
          <a:lstStyle/>
          <a:p>
            <a:r>
              <a:rPr kumimoji="1" lang="ja-JP" altLang="en-US">
                <a:solidFill>
                  <a:srgbClr val="FF0000"/>
                </a:solidFill>
              </a:rPr>
              <a:t>実装済み</a:t>
            </a:r>
          </a:p>
        </p:txBody>
      </p:sp>
      <p:sp>
        <p:nvSpPr>
          <p:cNvPr id="39" name="テキスト ボックス 38">
            <a:extLst>
              <a:ext uri="{FF2B5EF4-FFF2-40B4-BE49-F238E27FC236}">
                <a16:creationId xmlns:a16="http://schemas.microsoft.com/office/drawing/2014/main" id="{262CE554-3B40-F047-B550-218983FE5A46}"/>
              </a:ext>
            </a:extLst>
          </p:cNvPr>
          <p:cNvSpPr txBox="1"/>
          <p:nvPr/>
        </p:nvSpPr>
        <p:spPr>
          <a:xfrm>
            <a:off x="4723888" y="5941312"/>
            <a:ext cx="3647152" cy="646331"/>
          </a:xfrm>
          <a:prstGeom prst="rect">
            <a:avLst/>
          </a:prstGeom>
          <a:noFill/>
        </p:spPr>
        <p:txBody>
          <a:bodyPr wrap="none" rtlCol="0">
            <a:spAutoFit/>
          </a:bodyPr>
          <a:lstStyle/>
          <a:p>
            <a:r>
              <a:rPr lang="ja-JP" altLang="en-US">
                <a:solidFill>
                  <a:srgbClr val="FF0000"/>
                </a:solidFill>
              </a:rPr>
              <a:t>写真をアップロードすることのみ</a:t>
            </a:r>
            <a:endParaRPr lang="en-US" altLang="ja-JP" dirty="0">
              <a:solidFill>
                <a:srgbClr val="FF0000"/>
              </a:solidFill>
            </a:endParaRPr>
          </a:p>
          <a:p>
            <a:r>
              <a:rPr lang="ja-JP" altLang="en-US">
                <a:solidFill>
                  <a:srgbClr val="FF0000"/>
                </a:solidFill>
              </a:rPr>
              <a:t>実装済み</a:t>
            </a:r>
            <a:endParaRPr kumimoji="1" lang="ja-JP" altLang="en-US">
              <a:solidFill>
                <a:srgbClr val="FF0000"/>
              </a:solidFill>
            </a:endParaRPr>
          </a:p>
        </p:txBody>
      </p:sp>
    </p:spTree>
    <p:extLst>
      <p:ext uri="{BB962C8B-B14F-4D97-AF65-F5344CB8AC3E}">
        <p14:creationId xmlns:p14="http://schemas.microsoft.com/office/powerpoint/2010/main" val="368214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6C91F-808B-F54A-A4A3-437F7E524492}"/>
              </a:ext>
            </a:extLst>
          </p:cNvPr>
          <p:cNvSpPr>
            <a:spLocks noGrp="1"/>
          </p:cNvSpPr>
          <p:nvPr>
            <p:ph type="title"/>
          </p:nvPr>
        </p:nvSpPr>
        <p:spPr/>
        <p:txBody>
          <a:bodyPr/>
          <a:lstStyle/>
          <a:p>
            <a:r>
              <a:rPr kumimoji="1" lang="en-US" altLang="ja-JP" dirty="0"/>
              <a:t>Motivation</a:t>
            </a:r>
            <a:endParaRPr kumimoji="1" lang="ja-JP" altLang="en-US"/>
          </a:p>
        </p:txBody>
      </p:sp>
      <p:sp>
        <p:nvSpPr>
          <p:cNvPr id="3" name="コンテンツ プレースホルダー 2">
            <a:extLst>
              <a:ext uri="{FF2B5EF4-FFF2-40B4-BE49-F238E27FC236}">
                <a16:creationId xmlns:a16="http://schemas.microsoft.com/office/drawing/2014/main" id="{9317342C-8F6B-EA4A-B2B2-90ADE4F90F6E}"/>
              </a:ext>
            </a:extLst>
          </p:cNvPr>
          <p:cNvSpPr>
            <a:spLocks noGrp="1"/>
          </p:cNvSpPr>
          <p:nvPr>
            <p:ph idx="1"/>
          </p:nvPr>
        </p:nvSpPr>
        <p:spPr/>
        <p:txBody>
          <a:bodyPr/>
          <a:lstStyle/>
          <a:p>
            <a:pPr marL="0" indent="0">
              <a:buNone/>
            </a:pPr>
            <a:r>
              <a:rPr kumimoji="1" lang="ja-JP" altLang="en-US"/>
              <a:t>今日は</a:t>
            </a:r>
            <a:r>
              <a:rPr lang="en-US" altLang="ja-JP" dirty="0"/>
              <a:t>crontab</a:t>
            </a:r>
            <a:r>
              <a:rPr lang="ja-JP" altLang="en-US"/>
              <a:t>を用いて、定期的に写真を</a:t>
            </a:r>
            <a:r>
              <a:rPr lang="en-US" altLang="ja-JP" dirty="0"/>
              <a:t>Slack</a:t>
            </a:r>
            <a:r>
              <a:rPr lang="ja-JP" altLang="en-US"/>
              <a:t>にアップロードできるようにしたい。最終的には</a:t>
            </a:r>
            <a:r>
              <a:rPr lang="en-US" altLang="ja-JP" dirty="0"/>
              <a:t>1</a:t>
            </a:r>
            <a:r>
              <a:rPr lang="ja-JP" altLang="en-US"/>
              <a:t>時間おきだが、今回はテスト実装のために</a:t>
            </a:r>
            <a:r>
              <a:rPr lang="en-US" altLang="ja-JP" dirty="0"/>
              <a:t>1</a:t>
            </a:r>
            <a:r>
              <a:rPr lang="ja-JP" altLang="en-US"/>
              <a:t>分おきの実装となっている。</a:t>
            </a:r>
            <a:endParaRPr lang="en-US" altLang="ja-JP" dirty="0"/>
          </a:p>
        </p:txBody>
      </p:sp>
    </p:spTree>
    <p:extLst>
      <p:ext uri="{BB962C8B-B14F-4D97-AF65-F5344CB8AC3E}">
        <p14:creationId xmlns:p14="http://schemas.microsoft.com/office/powerpoint/2010/main" val="166585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D6FE4-B791-504B-B750-B7FA555EAEA9}"/>
              </a:ext>
            </a:extLst>
          </p:cNvPr>
          <p:cNvSpPr>
            <a:spLocks noGrp="1"/>
          </p:cNvSpPr>
          <p:nvPr>
            <p:ph type="title"/>
          </p:nvPr>
        </p:nvSpPr>
        <p:spPr/>
        <p:txBody>
          <a:bodyPr/>
          <a:lstStyle/>
          <a:p>
            <a:r>
              <a:rPr kumimoji="1" lang="en-US" altLang="ja-JP" dirty="0"/>
              <a:t>Purpose</a:t>
            </a:r>
            <a:endParaRPr kumimoji="1" lang="ja-JP" altLang="en-US"/>
          </a:p>
        </p:txBody>
      </p:sp>
      <p:sp>
        <p:nvSpPr>
          <p:cNvPr id="3" name="コンテンツ プレースホルダー 2">
            <a:extLst>
              <a:ext uri="{FF2B5EF4-FFF2-40B4-BE49-F238E27FC236}">
                <a16:creationId xmlns:a16="http://schemas.microsoft.com/office/drawing/2014/main" id="{C19121A7-A3A3-1D4A-8351-A66223801D86}"/>
              </a:ext>
            </a:extLst>
          </p:cNvPr>
          <p:cNvSpPr>
            <a:spLocks noGrp="1"/>
          </p:cNvSpPr>
          <p:nvPr>
            <p:ph idx="1"/>
          </p:nvPr>
        </p:nvSpPr>
        <p:spPr/>
        <p:txBody>
          <a:bodyPr/>
          <a:lstStyle/>
          <a:p>
            <a:r>
              <a:rPr kumimoji="1" lang="ja-JP" altLang="en-US"/>
              <a:t>定期的に自分のアパートの天気を確認して、帰省時や旅行時に使いたい。雨なら傘の準備ができ、気温の変化によって着ていくものを考えることができるようにしたい。</a:t>
            </a:r>
          </a:p>
        </p:txBody>
      </p:sp>
    </p:spTree>
    <p:extLst>
      <p:ext uri="{BB962C8B-B14F-4D97-AF65-F5344CB8AC3E}">
        <p14:creationId xmlns:p14="http://schemas.microsoft.com/office/powerpoint/2010/main" val="406584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52354-30A1-D046-B9CB-1918CB83D629}"/>
              </a:ext>
            </a:extLst>
          </p:cNvPr>
          <p:cNvSpPr>
            <a:spLocks noGrp="1"/>
          </p:cNvSpPr>
          <p:nvPr>
            <p:ph type="title"/>
          </p:nvPr>
        </p:nvSpPr>
        <p:spPr/>
        <p:txBody>
          <a:bodyPr/>
          <a:lstStyle/>
          <a:p>
            <a:r>
              <a:rPr kumimoji="1" lang="en-US" altLang="ja-JP" dirty="0"/>
              <a:t>Functional Spec</a:t>
            </a:r>
            <a:endParaRPr kumimoji="1" lang="ja-JP" altLang="en-US"/>
          </a:p>
        </p:txBody>
      </p:sp>
      <p:sp>
        <p:nvSpPr>
          <p:cNvPr id="3" name="コンテンツ プレースホルダー 2">
            <a:extLst>
              <a:ext uri="{FF2B5EF4-FFF2-40B4-BE49-F238E27FC236}">
                <a16:creationId xmlns:a16="http://schemas.microsoft.com/office/drawing/2014/main" id="{CFF09C27-0A31-7944-914A-30CB4F65970A}"/>
              </a:ext>
            </a:extLst>
          </p:cNvPr>
          <p:cNvSpPr>
            <a:spLocks noGrp="1"/>
          </p:cNvSpPr>
          <p:nvPr>
            <p:ph idx="1"/>
          </p:nvPr>
        </p:nvSpPr>
        <p:spPr/>
        <p:txBody>
          <a:bodyPr/>
          <a:lstStyle/>
          <a:p>
            <a:r>
              <a:rPr kumimoji="1" lang="ja-JP" altLang="en-US"/>
              <a:t>カメラで写真を取得することができる。</a:t>
            </a:r>
            <a:endParaRPr kumimoji="1" lang="en-US" altLang="ja-JP" dirty="0"/>
          </a:p>
          <a:p>
            <a:r>
              <a:rPr lang="ja-JP" altLang="en-US"/>
              <a:t>取得した写真を保存し、</a:t>
            </a:r>
            <a:r>
              <a:rPr lang="en-US" altLang="ja-JP" dirty="0"/>
              <a:t>Slack</a:t>
            </a:r>
            <a:r>
              <a:rPr lang="ja-JP" altLang="en-US"/>
              <a:t>の指定した</a:t>
            </a:r>
            <a:r>
              <a:rPr lang="en-US" altLang="ja-JP" dirty="0"/>
              <a:t>general</a:t>
            </a:r>
            <a:r>
              <a:rPr lang="ja-JP" altLang="en-US"/>
              <a:t>チャンネルに送信することができる。</a:t>
            </a:r>
            <a:endParaRPr lang="en-US" altLang="ja-JP" dirty="0"/>
          </a:p>
          <a:p>
            <a:r>
              <a:rPr kumimoji="1" lang="en-US" altLang="ja-JP" dirty="0"/>
              <a:t>Slack</a:t>
            </a:r>
            <a:r>
              <a:rPr kumimoji="1" lang="ja-JP" altLang="en-US"/>
              <a:t>に画像を送信する際、</a:t>
            </a:r>
            <a:r>
              <a:rPr lang="en-US" altLang="ja-JP" dirty="0"/>
              <a:t>”That’s the weather right now.”</a:t>
            </a:r>
            <a:r>
              <a:rPr lang="ja-JP" altLang="en-US"/>
              <a:t>と表示される。</a:t>
            </a:r>
            <a:endParaRPr lang="en-US" altLang="ja-JP" dirty="0"/>
          </a:p>
          <a:p>
            <a:r>
              <a:rPr lang="ja-JP" altLang="en-US"/>
              <a:t>最終的には</a:t>
            </a:r>
            <a:r>
              <a:rPr lang="en-US" altLang="ja-JP" dirty="0"/>
              <a:t>1</a:t>
            </a:r>
            <a:r>
              <a:rPr lang="ja-JP" altLang="en-US"/>
              <a:t>時間おきだが、今はテスト実装のために</a:t>
            </a:r>
            <a:r>
              <a:rPr lang="en-US" altLang="ja-JP" dirty="0"/>
              <a:t>1</a:t>
            </a:r>
            <a:r>
              <a:rPr lang="ja-JP" altLang="en-US"/>
              <a:t>分おきに確認できるように実装している。</a:t>
            </a:r>
            <a:endParaRPr kumimoji="1" lang="ja-JP" altLang="en-US"/>
          </a:p>
        </p:txBody>
      </p:sp>
    </p:spTree>
    <p:extLst>
      <p:ext uri="{BB962C8B-B14F-4D97-AF65-F5344CB8AC3E}">
        <p14:creationId xmlns:p14="http://schemas.microsoft.com/office/powerpoint/2010/main" val="299621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2D811C-81EE-0D44-9A3A-D790CB27CE9C}"/>
              </a:ext>
            </a:extLst>
          </p:cNvPr>
          <p:cNvSpPr>
            <a:spLocks noGrp="1"/>
          </p:cNvSpPr>
          <p:nvPr>
            <p:ph type="title"/>
          </p:nvPr>
        </p:nvSpPr>
        <p:spPr/>
        <p:txBody>
          <a:bodyPr>
            <a:normAutofit/>
          </a:bodyPr>
          <a:lstStyle/>
          <a:p>
            <a:r>
              <a:rPr kumimoji="1" lang="en-US" altLang="ja-JP" dirty="0"/>
              <a:t>Today’s Content 2</a:t>
            </a:r>
            <a:r>
              <a:rPr kumimoji="1" lang="en-US" altLang="ja-JP" baseline="30000" dirty="0"/>
              <a:t>nd</a:t>
            </a:r>
            <a:r>
              <a:rPr kumimoji="1" lang="en-US" altLang="ja-JP" dirty="0"/>
              <a:t> Period</a:t>
            </a:r>
            <a:endParaRPr kumimoji="1" lang="ja-JP" altLang="en-US"/>
          </a:p>
        </p:txBody>
      </p:sp>
      <p:sp>
        <p:nvSpPr>
          <p:cNvPr id="3" name="コンテンツ プレースホルダー 2">
            <a:extLst>
              <a:ext uri="{FF2B5EF4-FFF2-40B4-BE49-F238E27FC236}">
                <a16:creationId xmlns:a16="http://schemas.microsoft.com/office/drawing/2014/main" id="{B2B4E075-4D26-4C46-BA1B-0C4639781E90}"/>
              </a:ext>
            </a:extLst>
          </p:cNvPr>
          <p:cNvSpPr>
            <a:spLocks noGrp="1"/>
          </p:cNvSpPr>
          <p:nvPr>
            <p:ph idx="1"/>
          </p:nvPr>
        </p:nvSpPr>
        <p:spPr>
          <a:xfrm>
            <a:off x="619260" y="1439258"/>
            <a:ext cx="10515600" cy="441057"/>
          </a:xfrm>
        </p:spPr>
        <p:txBody>
          <a:bodyPr>
            <a:normAutofit lnSpcReduction="10000"/>
          </a:bodyPr>
          <a:lstStyle/>
          <a:p>
            <a:pPr marL="0" indent="0">
              <a:buNone/>
            </a:pPr>
            <a:r>
              <a:rPr lang="ja-JP" altLang="en-US"/>
              <a:t>スライドやインターネットで</a:t>
            </a:r>
            <a:r>
              <a:rPr lang="en-US" altLang="ja-JP" dirty="0"/>
              <a:t>crontab</a:t>
            </a:r>
            <a:r>
              <a:rPr lang="ja-JP" altLang="en-US"/>
              <a:t>について調べ、実装した。</a:t>
            </a:r>
            <a:endParaRPr lang="en-US" altLang="ja-JP" dirty="0"/>
          </a:p>
          <a:p>
            <a:pPr marL="0" indent="0">
              <a:buNone/>
            </a:pPr>
            <a:endParaRPr kumimoji="1" lang="en-US" altLang="ja-JP" dirty="0"/>
          </a:p>
        </p:txBody>
      </p:sp>
      <p:sp>
        <p:nvSpPr>
          <p:cNvPr id="6" name="テキスト ボックス 5">
            <a:extLst>
              <a:ext uri="{FF2B5EF4-FFF2-40B4-BE49-F238E27FC236}">
                <a16:creationId xmlns:a16="http://schemas.microsoft.com/office/drawing/2014/main" id="{80C5C694-76E1-5149-893B-22BA0DE8C532}"/>
              </a:ext>
            </a:extLst>
          </p:cNvPr>
          <p:cNvSpPr txBox="1"/>
          <p:nvPr/>
        </p:nvSpPr>
        <p:spPr>
          <a:xfrm>
            <a:off x="1664539" y="3566641"/>
            <a:ext cx="8151590" cy="2031325"/>
          </a:xfrm>
          <a:prstGeom prst="rect">
            <a:avLst/>
          </a:prstGeom>
          <a:noFill/>
        </p:spPr>
        <p:txBody>
          <a:bodyPr wrap="none" rtlCol="0">
            <a:spAutoFit/>
          </a:bodyPr>
          <a:lstStyle/>
          <a:p>
            <a:pPr algn="ctr"/>
            <a:r>
              <a:rPr lang="en-US" altLang="ja-JP" dirty="0"/>
              <a:t>c</a:t>
            </a:r>
            <a:r>
              <a:rPr kumimoji="1" lang="en-US" altLang="ja-JP" dirty="0"/>
              <a:t>rontab</a:t>
            </a:r>
            <a:r>
              <a:rPr kumimoji="1" lang="ja-JP" altLang="en-US"/>
              <a:t>について、</a:t>
            </a:r>
            <a:r>
              <a:rPr lang="ja-JP" altLang="en-US"/>
              <a:t>左から実行時間を分、時、日、月、曜日として指定する。</a:t>
            </a:r>
            <a:endParaRPr lang="en-US" altLang="ja-JP" dirty="0"/>
          </a:p>
          <a:p>
            <a:pPr algn="ctr"/>
            <a:r>
              <a:rPr kumimoji="1" lang="ja-JP" altLang="en-US"/>
              <a:t>テスト実装としては</a:t>
            </a:r>
            <a:r>
              <a:rPr kumimoji="1" lang="en-US" altLang="ja-JP" dirty="0"/>
              <a:t>1</a:t>
            </a:r>
            <a:r>
              <a:rPr kumimoji="1" lang="ja-JP" altLang="en-US"/>
              <a:t>分毎に実行したかったので</a:t>
            </a:r>
            <a:r>
              <a:rPr kumimoji="1" lang="en-US" altLang="ja-JP" dirty="0"/>
              <a:t>1</a:t>
            </a:r>
            <a:r>
              <a:rPr kumimoji="1" lang="ja-JP" altLang="en-US"/>
              <a:t>としている。</a:t>
            </a:r>
            <a:endParaRPr kumimoji="1" lang="en-US" altLang="ja-JP" dirty="0"/>
          </a:p>
          <a:p>
            <a:pPr algn="ctr"/>
            <a:r>
              <a:rPr lang="en-US" altLang="ja-JP" dirty="0"/>
              <a:t>1</a:t>
            </a:r>
            <a:r>
              <a:rPr lang="ja-JP" altLang="en-US"/>
              <a:t>時間毎にしたいなら、これを</a:t>
            </a:r>
            <a:r>
              <a:rPr lang="en-US" altLang="ja-JP" dirty="0"/>
              <a:t>60</a:t>
            </a:r>
            <a:r>
              <a:rPr lang="ja-JP" altLang="en-US"/>
              <a:t>にする。</a:t>
            </a:r>
            <a:endParaRPr kumimoji="1" lang="en-US" altLang="ja-JP" dirty="0"/>
          </a:p>
          <a:p>
            <a:pPr algn="ctr"/>
            <a:r>
              <a:rPr lang="ja-JP" altLang="en-US"/>
              <a:t>さらにその右からは実行コマンドを書き記す。</a:t>
            </a:r>
            <a:endParaRPr lang="en-US" altLang="ja-JP" dirty="0"/>
          </a:p>
          <a:p>
            <a:pPr algn="ctr"/>
            <a:r>
              <a:rPr kumimoji="1" lang="en-US" altLang="ja-JP" dirty="0"/>
              <a:t>python /home/pi/exercises/</a:t>
            </a:r>
            <a:r>
              <a:rPr kumimoji="1" lang="en-US" altLang="ja-JP" dirty="0" err="1"/>
              <a:t>capture.py</a:t>
            </a:r>
            <a:endParaRPr kumimoji="1" lang="en-US" altLang="ja-JP" dirty="0"/>
          </a:p>
          <a:p>
            <a:pPr algn="ctr"/>
            <a:r>
              <a:rPr lang="ja-JP" altLang="en-US"/>
              <a:t>は</a:t>
            </a:r>
            <a:r>
              <a:rPr lang="en-US" altLang="ja-JP" dirty="0"/>
              <a:t>1</a:t>
            </a:r>
            <a:r>
              <a:rPr lang="ja-JP" altLang="en-US"/>
              <a:t>分毎に実行するコマンド</a:t>
            </a:r>
            <a:endParaRPr kumimoji="1" lang="en-US" altLang="ja-JP" dirty="0"/>
          </a:p>
          <a:p>
            <a:pPr algn="ctr"/>
            <a:endParaRPr kumimoji="1" lang="en-US" altLang="ja-JP" dirty="0"/>
          </a:p>
        </p:txBody>
      </p:sp>
      <p:pic>
        <p:nvPicPr>
          <p:cNvPr id="8" name="図 7">
            <a:extLst>
              <a:ext uri="{FF2B5EF4-FFF2-40B4-BE49-F238E27FC236}">
                <a16:creationId xmlns:a16="http://schemas.microsoft.com/office/drawing/2014/main" id="{22ECCC27-F163-994E-9D02-1F377B62A10C}"/>
              </a:ext>
            </a:extLst>
          </p:cNvPr>
          <p:cNvPicPr>
            <a:picLocks noChangeAspect="1"/>
          </p:cNvPicPr>
          <p:nvPr/>
        </p:nvPicPr>
        <p:blipFill>
          <a:blip r:embed="rId2"/>
          <a:stretch>
            <a:fillRect/>
          </a:stretch>
        </p:blipFill>
        <p:spPr>
          <a:xfrm>
            <a:off x="527086" y="2103336"/>
            <a:ext cx="11137827" cy="861029"/>
          </a:xfrm>
          <a:prstGeom prst="rect">
            <a:avLst/>
          </a:prstGeom>
        </p:spPr>
      </p:pic>
    </p:spTree>
    <p:extLst>
      <p:ext uri="{BB962C8B-B14F-4D97-AF65-F5344CB8AC3E}">
        <p14:creationId xmlns:p14="http://schemas.microsoft.com/office/powerpoint/2010/main" val="166666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C181D-1923-2F40-9DA8-07B93A7086FF}"/>
              </a:ext>
            </a:extLst>
          </p:cNvPr>
          <p:cNvSpPr>
            <a:spLocks noGrp="1"/>
          </p:cNvSpPr>
          <p:nvPr>
            <p:ph type="title"/>
          </p:nvPr>
        </p:nvSpPr>
        <p:spPr/>
        <p:txBody>
          <a:bodyPr/>
          <a:lstStyle/>
          <a:p>
            <a:r>
              <a:rPr lang="en-US" altLang="ja-JP" dirty="0"/>
              <a:t>Today’s Content 3</a:t>
            </a:r>
            <a:r>
              <a:rPr lang="en-US" altLang="ja-JP" baseline="30000" dirty="0"/>
              <a:t>rd</a:t>
            </a:r>
            <a:r>
              <a:rPr lang="en-US" altLang="ja-JP" dirty="0"/>
              <a:t> Period</a:t>
            </a:r>
            <a:endParaRPr kumimoji="1" lang="ja-JP" altLang="en-US"/>
          </a:p>
        </p:txBody>
      </p:sp>
      <p:sp>
        <p:nvSpPr>
          <p:cNvPr id="3" name="コンテンツ プレースホルダー 2">
            <a:extLst>
              <a:ext uri="{FF2B5EF4-FFF2-40B4-BE49-F238E27FC236}">
                <a16:creationId xmlns:a16="http://schemas.microsoft.com/office/drawing/2014/main" id="{F1E5AF48-C21A-0543-9607-CC4212A11E34}"/>
              </a:ext>
            </a:extLst>
          </p:cNvPr>
          <p:cNvSpPr>
            <a:spLocks noGrp="1"/>
          </p:cNvSpPr>
          <p:nvPr>
            <p:ph idx="1"/>
          </p:nvPr>
        </p:nvSpPr>
        <p:spPr>
          <a:xfrm>
            <a:off x="804861" y="1601328"/>
            <a:ext cx="10515600" cy="1272272"/>
          </a:xfrm>
        </p:spPr>
        <p:txBody>
          <a:bodyPr>
            <a:normAutofit/>
          </a:bodyPr>
          <a:lstStyle/>
          <a:p>
            <a:pPr marL="0" indent="0">
              <a:buNone/>
            </a:pPr>
            <a:r>
              <a:rPr lang="en-US" altLang="ja-JP" dirty="0"/>
              <a:t>crontab</a:t>
            </a:r>
            <a:r>
              <a:rPr lang="ja-JP" altLang="en-US"/>
              <a:t>を実現するために、</a:t>
            </a:r>
            <a:r>
              <a:rPr lang="en" altLang="ja-JP" dirty="0"/>
              <a:t>/</a:t>
            </a:r>
            <a:r>
              <a:rPr lang="en" altLang="ja-JP" dirty="0" err="1"/>
              <a:t>etc</a:t>
            </a:r>
            <a:r>
              <a:rPr lang="en" altLang="ja-JP" dirty="0"/>
              <a:t>/</a:t>
            </a:r>
            <a:r>
              <a:rPr lang="en" altLang="ja-JP" dirty="0" err="1"/>
              <a:t>rsyslog.copnf</a:t>
            </a:r>
            <a:r>
              <a:rPr lang="en" altLang="ja-JP" dirty="0"/>
              <a:t> </a:t>
            </a:r>
            <a:r>
              <a:rPr lang="ja-JP" altLang="en-US"/>
              <a:t>と</a:t>
            </a:r>
            <a:r>
              <a:rPr lang="en-US" altLang="ja-JP" dirty="0"/>
              <a:t> /</a:t>
            </a:r>
            <a:r>
              <a:rPr lang="en-US" altLang="ja-JP" dirty="0" err="1"/>
              <a:t>etc</a:t>
            </a:r>
            <a:r>
              <a:rPr lang="en-US" altLang="ja-JP" dirty="0"/>
              <a:t>/default/</a:t>
            </a:r>
            <a:r>
              <a:rPr lang="en-US" altLang="ja-JP" dirty="0" err="1"/>
              <a:t>cron</a:t>
            </a:r>
            <a:r>
              <a:rPr lang="ja-JP" altLang="en-US"/>
              <a:t>の設定をし、</a:t>
            </a:r>
            <a:r>
              <a:rPr lang="en-US" altLang="ja-JP" dirty="0" err="1"/>
              <a:t>crontab.txt</a:t>
            </a:r>
            <a:r>
              <a:rPr lang="ja-JP" altLang="en-US"/>
              <a:t>と</a:t>
            </a:r>
            <a:r>
              <a:rPr lang="en-US" altLang="ja-JP" dirty="0" err="1"/>
              <a:t>capture.py</a:t>
            </a:r>
            <a:r>
              <a:rPr lang="ja-JP" altLang="en-US"/>
              <a:t>のパーミッションを設定した。</a:t>
            </a:r>
            <a:endParaRPr lang="en-US" altLang="ja-JP" dirty="0"/>
          </a:p>
          <a:p>
            <a:endParaRPr kumimoji="1" lang="ja-JP" altLang="en-US"/>
          </a:p>
        </p:txBody>
      </p:sp>
      <p:pic>
        <p:nvPicPr>
          <p:cNvPr id="6" name="図 5">
            <a:extLst>
              <a:ext uri="{FF2B5EF4-FFF2-40B4-BE49-F238E27FC236}">
                <a16:creationId xmlns:a16="http://schemas.microsoft.com/office/drawing/2014/main" id="{48BB99C6-A638-CA4D-A52E-555F9904CD81}"/>
              </a:ext>
            </a:extLst>
          </p:cNvPr>
          <p:cNvPicPr>
            <a:picLocks noChangeAspect="1"/>
          </p:cNvPicPr>
          <p:nvPr/>
        </p:nvPicPr>
        <p:blipFill>
          <a:blip r:embed="rId2"/>
          <a:stretch>
            <a:fillRect/>
          </a:stretch>
        </p:blipFill>
        <p:spPr>
          <a:xfrm>
            <a:off x="3439107" y="3883590"/>
            <a:ext cx="4025900" cy="228600"/>
          </a:xfrm>
          <a:prstGeom prst="rect">
            <a:avLst/>
          </a:prstGeom>
        </p:spPr>
      </p:pic>
      <p:sp>
        <p:nvSpPr>
          <p:cNvPr id="9" name="テキスト ボックス 8">
            <a:extLst>
              <a:ext uri="{FF2B5EF4-FFF2-40B4-BE49-F238E27FC236}">
                <a16:creationId xmlns:a16="http://schemas.microsoft.com/office/drawing/2014/main" id="{413A2478-6326-ED4E-8314-9CF2F95C8A18}"/>
              </a:ext>
            </a:extLst>
          </p:cNvPr>
          <p:cNvSpPr txBox="1"/>
          <p:nvPr/>
        </p:nvSpPr>
        <p:spPr>
          <a:xfrm>
            <a:off x="804861" y="3158544"/>
            <a:ext cx="10068782" cy="646331"/>
          </a:xfrm>
          <a:prstGeom prst="rect">
            <a:avLst/>
          </a:prstGeom>
          <a:noFill/>
        </p:spPr>
        <p:txBody>
          <a:bodyPr wrap="none" rtlCol="0">
            <a:spAutoFit/>
          </a:bodyPr>
          <a:lstStyle/>
          <a:p>
            <a:r>
              <a:rPr lang="en" altLang="ja-JP" dirty="0"/>
              <a:t>/</a:t>
            </a:r>
            <a:r>
              <a:rPr lang="en" altLang="ja-JP" dirty="0" err="1"/>
              <a:t>etc</a:t>
            </a:r>
            <a:r>
              <a:rPr lang="en" altLang="ja-JP" dirty="0"/>
              <a:t>/</a:t>
            </a:r>
            <a:r>
              <a:rPr lang="en" altLang="ja-JP" dirty="0" err="1"/>
              <a:t>rsyslog.copnf</a:t>
            </a:r>
            <a:r>
              <a:rPr lang="ja-JP" altLang="en-US"/>
              <a:t>では、</a:t>
            </a:r>
            <a:r>
              <a:rPr lang="en-US" altLang="ja-JP" dirty="0"/>
              <a:t>63</a:t>
            </a:r>
            <a:r>
              <a:rPr lang="ja-JP" altLang="en-US"/>
              <a:t>行目の　</a:t>
            </a:r>
            <a:r>
              <a:rPr lang="en-US" altLang="ja-JP" dirty="0"/>
              <a:t>#</a:t>
            </a:r>
            <a:r>
              <a:rPr lang="en-US" altLang="ja-JP" dirty="0" err="1"/>
              <a:t>cron</a:t>
            </a:r>
            <a:r>
              <a:rPr lang="en-US" altLang="ja-JP" dirty="0"/>
              <a:t>.*     /var/log/</a:t>
            </a:r>
            <a:r>
              <a:rPr lang="en-US" altLang="ja-JP" dirty="0" err="1"/>
              <a:t>cron.log</a:t>
            </a:r>
            <a:r>
              <a:rPr lang="en-US" altLang="ja-JP" dirty="0"/>
              <a:t>  </a:t>
            </a:r>
            <a:r>
              <a:rPr lang="ja-JP" altLang="en-US"/>
              <a:t>のコメントアウトを解除し、</a:t>
            </a:r>
            <a:endParaRPr lang="en-US" altLang="ja-JP" dirty="0"/>
          </a:p>
          <a:p>
            <a:r>
              <a:rPr lang="en-US" altLang="ja-JP" dirty="0" err="1"/>
              <a:t>s</a:t>
            </a:r>
            <a:r>
              <a:rPr kumimoji="1" lang="en-US" altLang="ja-JP" dirty="0" err="1"/>
              <a:t>udo</a:t>
            </a:r>
            <a:r>
              <a:rPr kumimoji="1" lang="en-US" altLang="ja-JP" dirty="0"/>
              <a:t> </a:t>
            </a:r>
            <a:r>
              <a:rPr lang="en" altLang="ja-JP" dirty="0"/>
              <a:t>/</a:t>
            </a:r>
            <a:r>
              <a:rPr lang="en" altLang="ja-JP" dirty="0" err="1"/>
              <a:t>etc</a:t>
            </a:r>
            <a:r>
              <a:rPr lang="en" altLang="ja-JP" dirty="0"/>
              <a:t>/</a:t>
            </a:r>
            <a:r>
              <a:rPr lang="en" altLang="ja-JP" dirty="0" err="1"/>
              <a:t>rsyslog.copnf</a:t>
            </a:r>
            <a:r>
              <a:rPr lang="en" altLang="ja-JP" dirty="0"/>
              <a:t> restart</a:t>
            </a:r>
            <a:r>
              <a:rPr lang="ja-JP" altLang="en-US"/>
              <a:t>　を実行した。</a:t>
            </a:r>
            <a:endParaRPr kumimoji="1" lang="ja-JP" altLang="en-US"/>
          </a:p>
        </p:txBody>
      </p:sp>
      <p:sp>
        <p:nvSpPr>
          <p:cNvPr id="10" name="テキスト ボックス 9">
            <a:extLst>
              <a:ext uri="{FF2B5EF4-FFF2-40B4-BE49-F238E27FC236}">
                <a16:creationId xmlns:a16="http://schemas.microsoft.com/office/drawing/2014/main" id="{1638C45C-E101-9041-A425-F9F1E072B5CC}"/>
              </a:ext>
            </a:extLst>
          </p:cNvPr>
          <p:cNvSpPr txBox="1"/>
          <p:nvPr/>
        </p:nvSpPr>
        <p:spPr>
          <a:xfrm>
            <a:off x="804861" y="4392770"/>
            <a:ext cx="9810699" cy="646331"/>
          </a:xfrm>
          <a:prstGeom prst="rect">
            <a:avLst/>
          </a:prstGeom>
          <a:noFill/>
        </p:spPr>
        <p:txBody>
          <a:bodyPr wrap="none" rtlCol="0">
            <a:spAutoFit/>
          </a:bodyPr>
          <a:lstStyle/>
          <a:p>
            <a:r>
              <a:rPr lang="en-US" altLang="ja-JP" dirty="0"/>
              <a:t>/</a:t>
            </a:r>
            <a:r>
              <a:rPr lang="en-US" altLang="ja-JP" dirty="0" err="1"/>
              <a:t>etc</a:t>
            </a:r>
            <a:r>
              <a:rPr lang="en-US" altLang="ja-JP" dirty="0"/>
              <a:t>/default/</a:t>
            </a:r>
            <a:r>
              <a:rPr lang="en-US" altLang="ja-JP" dirty="0" err="1"/>
              <a:t>cron</a:t>
            </a:r>
            <a:r>
              <a:rPr lang="ja-JP" altLang="en-US"/>
              <a:t>では、一番最後の行を、</a:t>
            </a:r>
            <a:r>
              <a:rPr lang="en-US" altLang="ja-JP" dirty="0"/>
              <a:t># EXTRA_OPTS=“”</a:t>
            </a:r>
            <a:r>
              <a:rPr lang="ja-JP" altLang="en-US"/>
              <a:t>から</a:t>
            </a:r>
            <a:r>
              <a:rPr lang="en" altLang="ja-JP" dirty="0"/>
              <a:t>EXTRA_OPTS=“-L 15”</a:t>
            </a:r>
            <a:r>
              <a:rPr lang="ja-JP" altLang="en-US"/>
              <a:t>に</a:t>
            </a:r>
            <a:endParaRPr lang="en-US" altLang="ja-JP" dirty="0"/>
          </a:p>
          <a:p>
            <a:r>
              <a:rPr lang="ja-JP" altLang="en-US"/>
              <a:t>コメントアウトを解除し、変更を加え。その後、</a:t>
            </a:r>
            <a:r>
              <a:rPr lang="en-US" altLang="ja-JP" dirty="0" err="1"/>
              <a:t>sudo</a:t>
            </a:r>
            <a:r>
              <a:rPr lang="en-US" altLang="ja-JP" dirty="0"/>
              <a:t> /</a:t>
            </a:r>
            <a:r>
              <a:rPr lang="en-US" altLang="ja-JP" dirty="0" err="1"/>
              <a:t>etc</a:t>
            </a:r>
            <a:r>
              <a:rPr lang="en-US" altLang="ja-JP" dirty="0"/>
              <a:t>/default/</a:t>
            </a:r>
            <a:r>
              <a:rPr lang="en-US" altLang="ja-JP" dirty="0" err="1"/>
              <a:t>cron</a:t>
            </a:r>
            <a:r>
              <a:rPr lang="en-US" altLang="ja-JP" dirty="0"/>
              <a:t> restart</a:t>
            </a:r>
            <a:r>
              <a:rPr lang="ja-JP" altLang="en-US"/>
              <a:t>を実行した。</a:t>
            </a:r>
            <a:endParaRPr kumimoji="1" lang="ja-JP" altLang="en-US"/>
          </a:p>
        </p:txBody>
      </p:sp>
      <p:pic>
        <p:nvPicPr>
          <p:cNvPr id="12" name="図 11">
            <a:extLst>
              <a:ext uri="{FF2B5EF4-FFF2-40B4-BE49-F238E27FC236}">
                <a16:creationId xmlns:a16="http://schemas.microsoft.com/office/drawing/2014/main" id="{17E2DEA1-B47C-1146-B361-75A4578624CD}"/>
              </a:ext>
            </a:extLst>
          </p:cNvPr>
          <p:cNvPicPr>
            <a:picLocks noChangeAspect="1"/>
          </p:cNvPicPr>
          <p:nvPr/>
        </p:nvPicPr>
        <p:blipFill>
          <a:blip r:embed="rId3"/>
          <a:stretch>
            <a:fillRect/>
          </a:stretch>
        </p:blipFill>
        <p:spPr>
          <a:xfrm>
            <a:off x="4480507" y="5319681"/>
            <a:ext cx="1943100" cy="266700"/>
          </a:xfrm>
          <a:prstGeom prst="rect">
            <a:avLst/>
          </a:prstGeom>
        </p:spPr>
      </p:pic>
    </p:spTree>
    <p:extLst>
      <p:ext uri="{BB962C8B-B14F-4D97-AF65-F5344CB8AC3E}">
        <p14:creationId xmlns:p14="http://schemas.microsoft.com/office/powerpoint/2010/main" val="39009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C181D-1923-2F40-9DA8-07B93A7086FF}"/>
              </a:ext>
            </a:extLst>
          </p:cNvPr>
          <p:cNvSpPr>
            <a:spLocks noGrp="1"/>
          </p:cNvSpPr>
          <p:nvPr>
            <p:ph type="title"/>
          </p:nvPr>
        </p:nvSpPr>
        <p:spPr/>
        <p:txBody>
          <a:bodyPr/>
          <a:lstStyle/>
          <a:p>
            <a:r>
              <a:rPr lang="en-US" altLang="ja-JP" dirty="0"/>
              <a:t>Today’s Content 3</a:t>
            </a:r>
            <a:r>
              <a:rPr lang="en-US" altLang="ja-JP" baseline="30000" dirty="0"/>
              <a:t>rd</a:t>
            </a:r>
            <a:r>
              <a:rPr lang="en-US" altLang="ja-JP" dirty="0"/>
              <a:t> Period</a:t>
            </a:r>
            <a:endParaRPr kumimoji="1" lang="ja-JP" altLang="en-US"/>
          </a:p>
        </p:txBody>
      </p:sp>
      <p:sp>
        <p:nvSpPr>
          <p:cNvPr id="3" name="コンテンツ プレースホルダー 2">
            <a:extLst>
              <a:ext uri="{FF2B5EF4-FFF2-40B4-BE49-F238E27FC236}">
                <a16:creationId xmlns:a16="http://schemas.microsoft.com/office/drawing/2014/main" id="{F1E5AF48-C21A-0543-9607-CC4212A11E34}"/>
              </a:ext>
            </a:extLst>
          </p:cNvPr>
          <p:cNvSpPr>
            <a:spLocks noGrp="1"/>
          </p:cNvSpPr>
          <p:nvPr>
            <p:ph idx="1"/>
          </p:nvPr>
        </p:nvSpPr>
        <p:spPr>
          <a:xfrm>
            <a:off x="804861" y="1601328"/>
            <a:ext cx="10515600" cy="1827672"/>
          </a:xfrm>
        </p:spPr>
        <p:txBody>
          <a:bodyPr>
            <a:normAutofit lnSpcReduction="10000"/>
          </a:bodyPr>
          <a:lstStyle/>
          <a:p>
            <a:pPr marL="0" indent="0">
              <a:buNone/>
            </a:pPr>
            <a:r>
              <a:rPr lang="en-US" altLang="ja-JP" dirty="0" err="1"/>
              <a:t>c</a:t>
            </a:r>
            <a:r>
              <a:rPr kumimoji="1" lang="en-US" altLang="ja-JP" dirty="0" err="1"/>
              <a:t>hmod</a:t>
            </a:r>
            <a:r>
              <a:rPr kumimoji="1" lang="en-US" altLang="ja-JP" dirty="0"/>
              <a:t> 777 </a:t>
            </a:r>
            <a:r>
              <a:rPr kumimoji="1" lang="en-US" altLang="ja-JP" dirty="0" err="1"/>
              <a:t>crontab.txt</a:t>
            </a:r>
            <a:endParaRPr kumimoji="1" lang="en-US" altLang="ja-JP" dirty="0"/>
          </a:p>
          <a:p>
            <a:pPr marL="0" indent="0">
              <a:buNone/>
            </a:pPr>
            <a:r>
              <a:rPr lang="en-US" altLang="ja-JP" dirty="0" err="1"/>
              <a:t>c</a:t>
            </a:r>
            <a:r>
              <a:rPr kumimoji="1" lang="en-US" altLang="ja-JP" dirty="0" err="1"/>
              <a:t>hmod</a:t>
            </a:r>
            <a:r>
              <a:rPr kumimoji="1" lang="en-US" altLang="ja-JP" dirty="0"/>
              <a:t> 777 </a:t>
            </a:r>
            <a:r>
              <a:rPr kumimoji="1" lang="en-US" altLang="ja-JP" dirty="0" err="1"/>
              <a:t>capture.py</a:t>
            </a:r>
            <a:endParaRPr kumimoji="1" lang="en-US" altLang="ja-JP" dirty="0"/>
          </a:p>
          <a:p>
            <a:pPr marL="0" indent="0">
              <a:buNone/>
            </a:pPr>
            <a:r>
              <a:rPr lang="ja-JP" altLang="en-US"/>
              <a:t>を実行し、全てのユーザーが読み書き、実行をできるようにパーミッショを設定した。</a:t>
            </a:r>
            <a:endParaRPr kumimoji="1" lang="ja-JP" altLang="en-US"/>
          </a:p>
        </p:txBody>
      </p:sp>
    </p:spTree>
    <p:extLst>
      <p:ext uri="{BB962C8B-B14F-4D97-AF65-F5344CB8AC3E}">
        <p14:creationId xmlns:p14="http://schemas.microsoft.com/office/powerpoint/2010/main" val="1033681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801</Words>
  <Application>Microsoft Macintosh PowerPoint</Application>
  <PresentationFormat>ワイド画面</PresentationFormat>
  <Paragraphs>76</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RaspberryPiを使った定点カメラの作成</vt:lpstr>
      <vt:lpstr>Contents</vt:lpstr>
      <vt:lpstr>PowerPoint プレゼンテーション</vt:lpstr>
      <vt:lpstr>Motivation</vt:lpstr>
      <vt:lpstr>Purpose</vt:lpstr>
      <vt:lpstr>Functional Spec</vt:lpstr>
      <vt:lpstr>Today’s Content 2nd Period</vt:lpstr>
      <vt:lpstr>Today’s Content 3rd Period</vt:lpstr>
      <vt:lpstr>Today’s Content 3rd Period</vt:lpstr>
      <vt:lpstr>Today’s Content 4th Period</vt:lpstr>
      <vt:lpstr>What I did on July 15</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高橋琉聖</dc:creator>
  <cp:lastModifiedBy>高橋琉聖</cp:lastModifiedBy>
  <cp:revision>27</cp:revision>
  <dcterms:created xsi:type="dcterms:W3CDTF">2020-07-08T06:37:20Z</dcterms:created>
  <dcterms:modified xsi:type="dcterms:W3CDTF">2020-07-15T07:54:13Z</dcterms:modified>
</cp:coreProperties>
</file>