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15"/>
    <p:restoredTop sz="95872"/>
  </p:normalViewPr>
  <p:slideViewPr>
    <p:cSldViewPr snapToGrid="0" snapToObjects="1">
      <p:cViewPr varScale="1">
        <p:scale>
          <a:sx n="81" d="100"/>
          <a:sy n="81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24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67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295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5519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662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10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015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54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6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7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2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3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86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73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80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75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36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18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kumimoji="1"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C31493-716D-60F0-2AC7-9CA10E40F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0905" y="1807105"/>
            <a:ext cx="10065026" cy="1825096"/>
          </a:xfrm>
        </p:spPr>
        <p:txBody>
          <a:bodyPr/>
          <a:lstStyle/>
          <a:p>
            <a:r>
              <a:rPr kumimoji="1" lang="ja-JP" altLang="en-US"/>
              <a:t>ボールと審判の動きに相関はあるのか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3781F6-B95D-742C-C737-D57DE0D607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3-6-45 2630201067 </a:t>
            </a:r>
            <a:r>
              <a:rPr kumimoji="1" lang="ja-JP" altLang="en-US"/>
              <a:t>米川　竜世</a:t>
            </a:r>
          </a:p>
        </p:txBody>
      </p:sp>
    </p:spTree>
    <p:extLst>
      <p:ext uri="{BB962C8B-B14F-4D97-AF65-F5344CB8AC3E}">
        <p14:creationId xmlns:p14="http://schemas.microsoft.com/office/powerpoint/2010/main" val="2533574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A668076-28AF-8967-2B95-0D1A1E4FB69E}"/>
              </a:ext>
            </a:extLst>
          </p:cNvPr>
          <p:cNvSpPr txBox="1"/>
          <p:nvPr/>
        </p:nvSpPr>
        <p:spPr>
          <a:xfrm>
            <a:off x="1524000" y="621453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ボールの</a:t>
            </a:r>
            <a:r>
              <a:rPr kumimoji="1" lang="en-US" altLang="ja-JP" dirty="0"/>
              <a:t>x</a:t>
            </a:r>
            <a:r>
              <a:rPr kumimoji="1" lang="ja-JP" altLang="en-US"/>
              <a:t>座標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3C2C424-C9F0-8FA1-E893-EBBEE410B877}"/>
              </a:ext>
            </a:extLst>
          </p:cNvPr>
          <p:cNvSpPr txBox="1"/>
          <p:nvPr/>
        </p:nvSpPr>
        <p:spPr>
          <a:xfrm>
            <a:off x="6643010" y="6214536"/>
            <a:ext cx="424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審判の</a:t>
            </a:r>
            <a:r>
              <a:rPr lang="en-US" altLang="ja-JP" dirty="0"/>
              <a:t>X</a:t>
            </a:r>
            <a:r>
              <a:rPr lang="ja-JP" altLang="en-US"/>
              <a:t>座標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DEC9B8F-FFFF-ACD8-67EE-37E38BE7DF6C}"/>
              </a:ext>
            </a:extLst>
          </p:cNvPr>
          <p:cNvSpPr txBox="1"/>
          <p:nvPr/>
        </p:nvSpPr>
        <p:spPr>
          <a:xfrm>
            <a:off x="5174237" y="6399202"/>
            <a:ext cx="206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r=0.7877063</a:t>
            </a:r>
            <a:endParaRPr kumimoji="1" lang="ja-JP" altLang="en-US"/>
          </a:p>
        </p:txBody>
      </p:sp>
      <p:pic>
        <p:nvPicPr>
          <p:cNvPr id="3" name="図 2" descr="グラフ, ヒストグラム&#10;&#10;自動的に生成された説明">
            <a:extLst>
              <a:ext uri="{FF2B5EF4-FFF2-40B4-BE49-F238E27FC236}">
                <a16:creationId xmlns:a16="http://schemas.microsoft.com/office/drawing/2014/main" id="{28E0B2AD-6AF5-A4EC-C0FC-996DFBDB2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71266"/>
            <a:ext cx="5871160" cy="4141143"/>
          </a:xfrm>
          <a:prstGeom prst="rect">
            <a:avLst/>
          </a:prstGeom>
        </p:spPr>
      </p:pic>
      <p:pic>
        <p:nvPicPr>
          <p:cNvPr id="6" name="図 5" descr="グラフ, ヒストグラム&#10;&#10;自動的に生成された説明">
            <a:extLst>
              <a:ext uri="{FF2B5EF4-FFF2-40B4-BE49-F238E27FC236}">
                <a16:creationId xmlns:a16="http://schemas.microsoft.com/office/drawing/2014/main" id="{732A485C-5813-E45F-E5F1-6E800A833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54" y="1271266"/>
            <a:ext cx="5629246" cy="430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7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0D65FFB-1E7D-0F2B-088E-13727CF762D7}"/>
              </a:ext>
            </a:extLst>
          </p:cNvPr>
          <p:cNvSpPr txBox="1"/>
          <p:nvPr/>
        </p:nvSpPr>
        <p:spPr>
          <a:xfrm>
            <a:off x="1356750" y="5578431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ボールの</a:t>
            </a:r>
            <a:r>
              <a:rPr kumimoji="1" lang="en-US" altLang="ja-JP" dirty="0"/>
              <a:t>y</a:t>
            </a:r>
            <a:r>
              <a:rPr kumimoji="1" lang="ja-JP" altLang="en-US"/>
              <a:t>座標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DB66E02-9988-09F2-A695-AA0AA1A74BCA}"/>
              </a:ext>
            </a:extLst>
          </p:cNvPr>
          <p:cNvSpPr txBox="1"/>
          <p:nvPr/>
        </p:nvSpPr>
        <p:spPr>
          <a:xfrm>
            <a:off x="6581300" y="5578431"/>
            <a:ext cx="424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審判の</a:t>
            </a:r>
            <a:r>
              <a:rPr lang="en-US" altLang="ja-JP" dirty="0"/>
              <a:t>y</a:t>
            </a:r>
            <a:r>
              <a:rPr lang="ja-JP" altLang="en-US"/>
              <a:t>座標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EAD08BC-7125-A0B9-86A2-0FD987264F21}"/>
              </a:ext>
            </a:extLst>
          </p:cNvPr>
          <p:cNvSpPr txBox="1"/>
          <p:nvPr/>
        </p:nvSpPr>
        <p:spPr>
          <a:xfrm>
            <a:off x="5396395" y="6139267"/>
            <a:ext cx="18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r=0.6826538</a:t>
            </a:r>
            <a:endParaRPr kumimoji="1" lang="ja-JP" altLang="en-US"/>
          </a:p>
        </p:txBody>
      </p:sp>
      <p:pic>
        <p:nvPicPr>
          <p:cNvPr id="3" name="図 2" descr="グラフ, ヒストグラム&#10;&#10;自動的に生成された説明">
            <a:extLst>
              <a:ext uri="{FF2B5EF4-FFF2-40B4-BE49-F238E27FC236}">
                <a16:creationId xmlns:a16="http://schemas.microsoft.com/office/drawing/2014/main" id="{A84B7DEA-331A-174C-84DE-E2B88B856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97" y="1112399"/>
            <a:ext cx="5187003" cy="3966532"/>
          </a:xfrm>
          <a:prstGeom prst="rect">
            <a:avLst/>
          </a:prstGeom>
        </p:spPr>
      </p:pic>
      <p:pic>
        <p:nvPicPr>
          <p:cNvPr id="7" name="図 6" descr="グラフ, ヒストグラム&#10;&#10;自動的に生成された説明">
            <a:extLst>
              <a:ext uri="{FF2B5EF4-FFF2-40B4-BE49-F238E27FC236}">
                <a16:creationId xmlns:a16="http://schemas.microsoft.com/office/drawing/2014/main" id="{5307A723-0961-E72B-7479-D6AC26DAA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996" y="1035369"/>
            <a:ext cx="5660007" cy="412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330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5E71BCA0-2CC4-4511-8ACE-FEABFF195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1" name="Rounded Rectangle 11">
            <a:extLst>
              <a:ext uri="{FF2B5EF4-FFF2-40B4-BE49-F238E27FC236}">
                <a16:creationId xmlns:a16="http://schemas.microsoft.com/office/drawing/2014/main" id="{1DC9435E-09E5-4C60-8912-B8DE9B996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B4DECD4-EE13-0434-92B8-07C5C47D583C}"/>
              </a:ext>
            </a:extLst>
          </p:cNvPr>
          <p:cNvSpPr txBox="1"/>
          <p:nvPr/>
        </p:nvSpPr>
        <p:spPr>
          <a:xfrm>
            <a:off x="1416385" y="5154973"/>
            <a:ext cx="414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ボールの</a:t>
            </a:r>
            <a:r>
              <a:rPr lang="en-US" altLang="ja-JP" dirty="0"/>
              <a:t>x</a:t>
            </a:r>
            <a:r>
              <a:rPr lang="ja-JP" altLang="ja-JP"/>
              <a:t>方向速度 </a:t>
            </a:r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2B27F3E-E0F0-DF7D-5A98-4DE066D3208A}"/>
              </a:ext>
            </a:extLst>
          </p:cNvPr>
          <p:cNvSpPr txBox="1"/>
          <p:nvPr/>
        </p:nvSpPr>
        <p:spPr>
          <a:xfrm>
            <a:off x="6852969" y="5153615"/>
            <a:ext cx="3697357" cy="37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審判の</a:t>
            </a:r>
            <a:r>
              <a:rPr lang="en-US" altLang="ja-JP" dirty="0"/>
              <a:t>x</a:t>
            </a:r>
            <a:r>
              <a:rPr lang="ja-JP" altLang="ja-JP"/>
              <a:t>方向速度 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3956F7C-F5DF-8437-DBEA-7392AD968A81}"/>
              </a:ext>
            </a:extLst>
          </p:cNvPr>
          <p:cNvSpPr txBox="1"/>
          <p:nvPr/>
        </p:nvSpPr>
        <p:spPr>
          <a:xfrm>
            <a:off x="5409647" y="5790293"/>
            <a:ext cx="185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r=0.3697093</a:t>
            </a:r>
            <a:endParaRPr kumimoji="1" lang="ja-JP" altLang="en-US"/>
          </a:p>
        </p:txBody>
      </p:sp>
      <p:pic>
        <p:nvPicPr>
          <p:cNvPr id="3" name="図 2" descr="グラフ, ヒストグラム&#10;&#10;自動的に生成された説明">
            <a:extLst>
              <a:ext uri="{FF2B5EF4-FFF2-40B4-BE49-F238E27FC236}">
                <a16:creationId xmlns:a16="http://schemas.microsoft.com/office/drawing/2014/main" id="{623E0C24-A5BE-315E-3CFB-8A0353343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72" y="1202824"/>
            <a:ext cx="5067727" cy="3686161"/>
          </a:xfrm>
          <a:prstGeom prst="rect">
            <a:avLst/>
          </a:prstGeom>
        </p:spPr>
      </p:pic>
      <p:pic>
        <p:nvPicPr>
          <p:cNvPr id="5" name="図 4" descr="グラフ, ヒストグラム&#10;&#10;自動的に生成された説明">
            <a:extLst>
              <a:ext uri="{FF2B5EF4-FFF2-40B4-BE49-F238E27FC236}">
                <a16:creationId xmlns:a16="http://schemas.microsoft.com/office/drawing/2014/main" id="{FDA208BF-D0B2-07BC-E8F9-964EBD0C9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303" y="1285745"/>
            <a:ext cx="4858677" cy="357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5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E71BCA0-2CC4-4511-8ACE-FEABFF195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14" name="Rounded Rectangle 11">
            <a:extLst>
              <a:ext uri="{FF2B5EF4-FFF2-40B4-BE49-F238E27FC236}">
                <a16:creationId xmlns:a16="http://schemas.microsoft.com/office/drawing/2014/main" id="{1DC9435E-09E5-4C60-8912-B8DE9B996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7D9A376-D4C9-24E4-3938-D273209C301F}"/>
              </a:ext>
            </a:extLst>
          </p:cNvPr>
          <p:cNvSpPr txBox="1"/>
          <p:nvPr/>
        </p:nvSpPr>
        <p:spPr>
          <a:xfrm>
            <a:off x="1416385" y="5154973"/>
            <a:ext cx="414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ボールの</a:t>
            </a:r>
            <a:r>
              <a:rPr kumimoji="1" lang="en-US" altLang="ja-JP" dirty="0"/>
              <a:t>y</a:t>
            </a:r>
            <a:r>
              <a:rPr lang="ja-JP" altLang="ja-JP"/>
              <a:t>方向速度 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8AFCF3E-4898-AFC4-4B93-BB6E744623CF}"/>
              </a:ext>
            </a:extLst>
          </p:cNvPr>
          <p:cNvSpPr txBox="1"/>
          <p:nvPr/>
        </p:nvSpPr>
        <p:spPr>
          <a:xfrm>
            <a:off x="6852969" y="5153615"/>
            <a:ext cx="3697357" cy="37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審判の</a:t>
            </a:r>
            <a:r>
              <a:rPr kumimoji="1" lang="en-US" altLang="ja-JP" dirty="0"/>
              <a:t>y</a:t>
            </a:r>
            <a:r>
              <a:rPr lang="ja-JP" altLang="ja-JP"/>
              <a:t>方向速度 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59F0340-408E-ECD8-B3C2-62DE8EDD90C2}"/>
              </a:ext>
            </a:extLst>
          </p:cNvPr>
          <p:cNvSpPr txBox="1"/>
          <p:nvPr/>
        </p:nvSpPr>
        <p:spPr>
          <a:xfrm>
            <a:off x="5489160" y="5751768"/>
            <a:ext cx="169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r=0.2183173</a:t>
            </a:r>
            <a:endParaRPr kumimoji="1" lang="ja-JP" altLang="en-US"/>
          </a:p>
        </p:txBody>
      </p:sp>
      <p:pic>
        <p:nvPicPr>
          <p:cNvPr id="3" name="図 2" descr="グラフ, ヒストグラム&#10;&#10;自動的に生成された説明">
            <a:extLst>
              <a:ext uri="{FF2B5EF4-FFF2-40B4-BE49-F238E27FC236}">
                <a16:creationId xmlns:a16="http://schemas.microsoft.com/office/drawing/2014/main" id="{0491E325-E5AE-415D-74E6-0ED5EBA88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95" y="1286209"/>
            <a:ext cx="4877302" cy="3781927"/>
          </a:xfrm>
          <a:prstGeom prst="rect">
            <a:avLst/>
          </a:prstGeom>
        </p:spPr>
      </p:pic>
      <p:pic>
        <p:nvPicPr>
          <p:cNvPr id="6" name="図 5" descr="グラフ, ヒストグラム&#10;&#10;自動的に生成された説明">
            <a:extLst>
              <a:ext uri="{FF2B5EF4-FFF2-40B4-BE49-F238E27FC236}">
                <a16:creationId xmlns:a16="http://schemas.microsoft.com/office/drawing/2014/main" id="{64330D50-27A6-96A6-8871-D40329A9A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51021"/>
            <a:ext cx="4877302" cy="373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10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E32B10-C27D-3F95-F2F6-665E076F9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/>
              <a:t>まとめと考察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87C66F-8736-8ABD-B505-7867C8BB9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b="1"/>
              <a:t>・</a:t>
            </a:r>
            <a:r>
              <a:rPr lang="ja-JP" altLang="en-US" sz="2400"/>
              <a:t>ボールと審判の同じ座標における動きにはかなり高い相関が見られた。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400" b="1"/>
              <a:t>・</a:t>
            </a:r>
            <a:r>
              <a:rPr lang="en-US" altLang="ja-JP" sz="2400" dirty="0"/>
              <a:t>y</a:t>
            </a:r>
            <a:r>
              <a:rPr lang="ja-JP" altLang="en-US" sz="2400"/>
              <a:t>座標のデータを見比べると、両端あたりの値が真逆のように見えるのに高い相関が見られた。これはサイド攻撃を仕掛けているからだと思われる。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400" b="1"/>
              <a:t>・</a:t>
            </a:r>
            <a:r>
              <a:rPr lang="en-US" altLang="ja-JP" sz="2400" dirty="0" err="1"/>
              <a:t>vx,vy</a:t>
            </a:r>
            <a:r>
              <a:rPr lang="ja-JP" altLang="en-US" sz="2400"/>
              <a:t>については見た目では相関が高いように見られるが、値としてはそこまで高い相関ではなかった。やはりボールは動き回っているが、審判はほとんど速度の変化はなかった。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b="1" dirty="0"/>
          </a:p>
        </p:txBody>
      </p:sp>
    </p:spTree>
    <p:extLst>
      <p:ext uri="{BB962C8B-B14F-4D97-AF65-F5344CB8AC3E}">
        <p14:creationId xmlns:p14="http://schemas.microsoft.com/office/powerpoint/2010/main" val="591781072"/>
      </p:ext>
    </p:extLst>
  </p:cSld>
  <p:clrMapOvr>
    <a:masterClrMapping/>
  </p:clrMapOvr>
</p:sld>
</file>

<file path=ppt/theme/theme1.xml><?xml version="1.0" encoding="utf-8"?>
<a:theme xmlns:a="http://schemas.openxmlformats.org/drawingml/2006/main" name="飛行機雲">
  <a:themeElements>
    <a:clrScheme name="飛行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飛行機雲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飛行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{FA913E00-1461-0F44-B289-2E1092E9DC51}tf10001079</Template>
  <TotalTime>270</TotalTime>
  <Words>169</Words>
  <Application>Microsoft Macintosh PowerPoint</Application>
  <PresentationFormat>ワイド画面</PresentationFormat>
  <Paragraphs>20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飛行機雲</vt:lpstr>
      <vt:lpstr>ボールと審判の動きに相関はあるのか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まとめと考察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データ分析</dc:title>
  <dc:creator>YONEKAWARYUSEI</dc:creator>
  <cp:lastModifiedBy>YONEKAWARYUSEI</cp:lastModifiedBy>
  <cp:revision>5</cp:revision>
  <dcterms:created xsi:type="dcterms:W3CDTF">2022-06-10T02:55:05Z</dcterms:created>
  <dcterms:modified xsi:type="dcterms:W3CDTF">2022-06-17T02:55:39Z</dcterms:modified>
</cp:coreProperties>
</file>