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9" r:id="rId3"/>
    <p:sldId id="257" r:id="rId4"/>
    <p:sldId id="260" r:id="rId5"/>
    <p:sldId id="261" r:id="rId6"/>
    <p:sldId id="264" r:id="rId7"/>
    <p:sldId id="265" r:id="rId8"/>
    <p:sldId id="266" r:id="rId9"/>
    <p:sldId id="267" r:id="rId10"/>
    <p:sldId id="268" r:id="rId11"/>
    <p:sldId id="269" r:id="rId12"/>
    <p:sldId id="270" r:id="rId13"/>
    <p:sldId id="271" r:id="rId14"/>
    <p:sldId id="272" r:id="rId15"/>
    <p:sldId id="273" r:id="rId16"/>
    <p:sldId id="274"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s-MX"/>
              <a:t>Haz clic para modificar el estilo de título del patrón</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6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MX"/>
              <a:t>Haz clic para editar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C43A19CA-36CD-4520-9B1E-7EF8ED7C8F73}" type="datetimeFigureOut">
              <a:rPr lang="es-CL" smtClean="0"/>
              <a:t>22-09-2025</a:t>
            </a:fld>
            <a:endParaRPr lang="es-CL"/>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s-CL"/>
          </a:p>
        </p:txBody>
      </p:sp>
      <p:sp>
        <p:nvSpPr>
          <p:cNvPr id="6" name="Slide Number Placeholder 5"/>
          <p:cNvSpPr>
            <a:spLocks noGrp="1"/>
          </p:cNvSpPr>
          <p:nvPr>
            <p:ph type="sldNum" sz="quarter" idx="12"/>
          </p:nvPr>
        </p:nvSpPr>
        <p:spPr/>
        <p:txBody>
          <a:bodyPr vert="horz" lIns="45720" tIns="45720" rIns="45720" bIns="45720" rtlCol="0" anchor="ctr">
            <a:normAutofit/>
          </a:bodyPr>
          <a:lstStyle>
            <a:lvl1pPr>
              <a:defRPr lang="en-US"/>
            </a:lvl1pPr>
          </a:lstStyle>
          <a:p>
            <a:fld id="{77C9F46D-9079-4F64-8E40-A35A2A643332}" type="slidenum">
              <a:rPr lang="es-CL" smtClean="0"/>
              <a:t>‹Nº›</a:t>
            </a:fld>
            <a:endParaRPr lang="es-CL"/>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018439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C43A19CA-36CD-4520-9B1E-7EF8ED7C8F73}" type="datetimeFigureOut">
              <a:rPr lang="es-CL" smtClean="0"/>
              <a:t>22-09-2025</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7C9F46D-9079-4F64-8E40-A35A2A643332}" type="slidenum">
              <a:rPr lang="es-CL" smtClean="0"/>
              <a:t>‹Nº›</a:t>
            </a:fld>
            <a:endParaRPr lang="es-CL"/>
          </a:p>
        </p:txBody>
      </p:sp>
    </p:spTree>
    <p:extLst>
      <p:ext uri="{BB962C8B-B14F-4D97-AF65-F5344CB8AC3E}">
        <p14:creationId xmlns:p14="http://schemas.microsoft.com/office/powerpoint/2010/main" val="16953285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s-MX"/>
              <a:t>Haz clic para modificar el estilo de título del patrón</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C43A19CA-36CD-4520-9B1E-7EF8ED7C8F73}" type="datetimeFigureOut">
              <a:rPr lang="es-CL" smtClean="0"/>
              <a:t>22-09-2025</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7C9F46D-9079-4F64-8E40-A35A2A643332}" type="slidenum">
              <a:rPr lang="es-CL" smtClean="0"/>
              <a:t>‹Nº›</a:t>
            </a:fld>
            <a:endParaRPr lang="es-CL"/>
          </a:p>
        </p:txBody>
      </p:sp>
    </p:spTree>
    <p:extLst>
      <p:ext uri="{BB962C8B-B14F-4D97-AF65-F5344CB8AC3E}">
        <p14:creationId xmlns:p14="http://schemas.microsoft.com/office/powerpoint/2010/main" val="1642166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10"/>
          </p:nvPr>
        </p:nvSpPr>
        <p:spPr/>
        <p:txBody>
          <a:bodyPr/>
          <a:lstStyle/>
          <a:p>
            <a:fld id="{C43A19CA-36CD-4520-9B1E-7EF8ED7C8F73}" type="datetimeFigureOut">
              <a:rPr lang="es-CL" smtClean="0"/>
              <a:t>22-09-2025</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7C9F46D-9079-4F64-8E40-A35A2A643332}" type="slidenum">
              <a:rPr lang="es-CL" smtClean="0"/>
              <a:t>‹Nº›</a:t>
            </a:fld>
            <a:endParaRPr lang="es-CL"/>
          </a:p>
        </p:txBody>
      </p:sp>
    </p:spTree>
    <p:extLst>
      <p:ext uri="{BB962C8B-B14F-4D97-AF65-F5344CB8AC3E}">
        <p14:creationId xmlns:p14="http://schemas.microsoft.com/office/powerpoint/2010/main" val="14890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8" name="Rectangle 7"/>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s-MX"/>
              <a:t>Haz clic para modificar el estilo de título del patrón</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MX"/>
              <a:t>Haga clic para modificar los estilos de texto del patrón</a:t>
            </a:r>
          </a:p>
        </p:txBody>
      </p:sp>
      <p:sp>
        <p:nvSpPr>
          <p:cNvPr id="4" name="Date Placeholder 3"/>
          <p:cNvSpPr>
            <a:spLocks noGrp="1"/>
          </p:cNvSpPr>
          <p:nvPr>
            <p:ph type="dt" sz="half" idx="10"/>
          </p:nvPr>
        </p:nvSpPr>
        <p:spPr/>
        <p:txBody>
          <a:bodyPr/>
          <a:lstStyle/>
          <a:p>
            <a:fld id="{C43A19CA-36CD-4520-9B1E-7EF8ED7C8F73}" type="datetimeFigureOut">
              <a:rPr lang="es-CL" smtClean="0"/>
              <a:t>22-09-2025</a:t>
            </a:fld>
            <a:endParaRPr lang="es-CL"/>
          </a:p>
        </p:txBody>
      </p:sp>
      <p:sp>
        <p:nvSpPr>
          <p:cNvPr id="5" name="Footer Placeholder 4"/>
          <p:cNvSpPr>
            <a:spLocks noGrp="1"/>
          </p:cNvSpPr>
          <p:nvPr>
            <p:ph type="ftr" sz="quarter" idx="11"/>
          </p:nvPr>
        </p:nvSpPr>
        <p:spPr/>
        <p:txBody>
          <a:bodyPr/>
          <a:lstStyle/>
          <a:p>
            <a:endParaRPr lang="es-CL"/>
          </a:p>
        </p:txBody>
      </p:sp>
      <p:sp>
        <p:nvSpPr>
          <p:cNvPr id="6" name="Slide Number Placeholder 5"/>
          <p:cNvSpPr>
            <a:spLocks noGrp="1"/>
          </p:cNvSpPr>
          <p:nvPr>
            <p:ph type="sldNum" sz="quarter" idx="12"/>
          </p:nvPr>
        </p:nvSpPr>
        <p:spPr/>
        <p:txBody>
          <a:bodyPr/>
          <a:lstStyle/>
          <a:p>
            <a:fld id="{77C9F46D-9079-4F64-8E40-A35A2A643332}" type="slidenum">
              <a:rPr lang="es-CL" smtClean="0"/>
              <a:t>‹Nº›</a:t>
            </a:fld>
            <a:endParaRPr lang="es-CL"/>
          </a:p>
        </p:txBody>
      </p:sp>
      <p:sp>
        <p:nvSpPr>
          <p:cNvPr id="7" name="Rectangle 6"/>
          <p:cNvSpPr/>
          <p:nvPr/>
        </p:nvSpPr>
        <p:spPr>
          <a:xfrm>
            <a:off x="0" y="0"/>
            <a:ext cx="4572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3343157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MX"/>
              <a:t>Haz clic para modificar el estilo de título del patrón</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Date Placeholder 4"/>
          <p:cNvSpPr>
            <a:spLocks noGrp="1"/>
          </p:cNvSpPr>
          <p:nvPr>
            <p:ph type="dt" sz="half" idx="10"/>
          </p:nvPr>
        </p:nvSpPr>
        <p:spPr/>
        <p:txBody>
          <a:bodyPr/>
          <a:lstStyle/>
          <a:p>
            <a:fld id="{C43A19CA-36CD-4520-9B1E-7EF8ED7C8F73}" type="datetimeFigureOut">
              <a:rPr lang="es-CL" smtClean="0"/>
              <a:t>22-09-2025</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7C9F46D-9079-4F64-8E40-A35A2A643332}" type="slidenum">
              <a:rPr lang="es-CL" smtClean="0"/>
              <a:t>‹Nº›</a:t>
            </a:fld>
            <a:endParaRPr lang="es-CL"/>
          </a:p>
        </p:txBody>
      </p:sp>
    </p:spTree>
    <p:extLst>
      <p:ext uri="{BB962C8B-B14F-4D97-AF65-F5344CB8AC3E}">
        <p14:creationId xmlns:p14="http://schemas.microsoft.com/office/powerpoint/2010/main" val="970201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261872" y="1717879"/>
            <a:ext cx="4480560" cy="731520"/>
          </a:xfrm>
        </p:spPr>
        <p:txBody>
          <a:bodyPr anchor="b">
            <a:normAutofit/>
          </a:bodyPr>
          <a:lstStyle>
            <a:lvl1pPr marL="0" indent="0">
              <a:spcBef>
                <a:spcPts val="0"/>
              </a:spcBef>
              <a:buNone/>
              <a:defRPr sz="2000" b="0">
                <a:solidFill>
                  <a:schemeClr val="tx1">
                    <a:lumMod val="6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5" name="Text Placeholder 4"/>
          <p:cNvSpPr>
            <a:spLocks noGrp="1"/>
          </p:cNvSpPr>
          <p:nvPr>
            <p:ph type="body" sz="quarter" idx="13"/>
          </p:nvPr>
        </p:nvSpPr>
        <p:spPr>
          <a:xfrm>
            <a:off x="6126480" y="1717879"/>
            <a:ext cx="4480560" cy="731520"/>
          </a:xfrm>
        </p:spPr>
        <p:txBody>
          <a:bodyPr anchor="b">
            <a:normAutofit/>
          </a:bodyPr>
          <a:lstStyle>
            <a:lvl1pPr marL="0" indent="0">
              <a:spcBef>
                <a:spcPts val="0"/>
              </a:spcBef>
              <a:buFontTx/>
              <a:buNone/>
              <a:defRPr lang="en-US" sz="2000" b="0" kern="1200" spc="10" baseline="0" dirty="0">
                <a:solidFill>
                  <a:schemeClr val="tx1">
                    <a:lumMod val="65000"/>
                  </a:schemeClr>
                </a:solidFill>
                <a:latin typeface="+mn-lt"/>
                <a:ea typeface="+mn-ea"/>
                <a:cs typeface="+mn-cs"/>
              </a:defRPr>
            </a:lvl1pPr>
          </a:lstStyle>
          <a:p>
            <a:pPr lvl="0"/>
            <a:r>
              <a:rPr lang="es-MX"/>
              <a:t>Haga clic para modificar los estilos de texto del patrón</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7" name="Date Placeholder 6"/>
          <p:cNvSpPr>
            <a:spLocks noGrp="1"/>
          </p:cNvSpPr>
          <p:nvPr>
            <p:ph type="dt" sz="half" idx="10"/>
          </p:nvPr>
        </p:nvSpPr>
        <p:spPr/>
        <p:txBody>
          <a:bodyPr/>
          <a:lstStyle/>
          <a:p>
            <a:fld id="{C43A19CA-36CD-4520-9B1E-7EF8ED7C8F73}" type="datetimeFigureOut">
              <a:rPr lang="es-CL" smtClean="0"/>
              <a:t>22-09-2025</a:t>
            </a:fld>
            <a:endParaRPr lang="es-CL"/>
          </a:p>
        </p:txBody>
      </p:sp>
      <p:sp>
        <p:nvSpPr>
          <p:cNvPr id="8" name="Footer Placeholder 7"/>
          <p:cNvSpPr>
            <a:spLocks noGrp="1"/>
          </p:cNvSpPr>
          <p:nvPr>
            <p:ph type="ftr" sz="quarter" idx="11"/>
          </p:nvPr>
        </p:nvSpPr>
        <p:spPr/>
        <p:txBody>
          <a:bodyPr/>
          <a:lstStyle/>
          <a:p>
            <a:endParaRPr lang="es-CL"/>
          </a:p>
        </p:txBody>
      </p:sp>
      <p:sp>
        <p:nvSpPr>
          <p:cNvPr id="9" name="Slide Number Placeholder 8"/>
          <p:cNvSpPr>
            <a:spLocks noGrp="1"/>
          </p:cNvSpPr>
          <p:nvPr>
            <p:ph type="sldNum" sz="quarter" idx="12"/>
          </p:nvPr>
        </p:nvSpPr>
        <p:spPr/>
        <p:txBody>
          <a:bodyPr/>
          <a:lstStyle/>
          <a:p>
            <a:fld id="{77C9F46D-9079-4F64-8E40-A35A2A643332}" type="slidenum">
              <a:rPr lang="es-CL" smtClean="0"/>
              <a:t>‹Nº›</a:t>
            </a:fld>
            <a:endParaRPr lang="es-CL"/>
          </a:p>
        </p:txBody>
      </p:sp>
    </p:spTree>
    <p:extLst>
      <p:ext uri="{BB962C8B-B14F-4D97-AF65-F5344CB8AC3E}">
        <p14:creationId xmlns:p14="http://schemas.microsoft.com/office/powerpoint/2010/main" val="2023514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s-MX"/>
              <a:t>Haz clic para modificar el estilo de título del patrón</a:t>
            </a:r>
            <a:endParaRPr lang="en-US" dirty="0"/>
          </a:p>
        </p:txBody>
      </p:sp>
      <p:sp>
        <p:nvSpPr>
          <p:cNvPr id="3" name="Date Placeholder 2"/>
          <p:cNvSpPr>
            <a:spLocks noGrp="1"/>
          </p:cNvSpPr>
          <p:nvPr>
            <p:ph type="dt" sz="half" idx="10"/>
          </p:nvPr>
        </p:nvSpPr>
        <p:spPr/>
        <p:txBody>
          <a:bodyPr/>
          <a:lstStyle/>
          <a:p>
            <a:fld id="{C43A19CA-36CD-4520-9B1E-7EF8ED7C8F73}" type="datetimeFigureOut">
              <a:rPr lang="es-CL" smtClean="0"/>
              <a:t>22-09-2025</a:t>
            </a:fld>
            <a:endParaRPr lang="es-CL"/>
          </a:p>
        </p:txBody>
      </p:sp>
      <p:sp>
        <p:nvSpPr>
          <p:cNvPr id="4" name="Footer Placeholder 3"/>
          <p:cNvSpPr>
            <a:spLocks noGrp="1"/>
          </p:cNvSpPr>
          <p:nvPr>
            <p:ph type="ftr" sz="quarter" idx="11"/>
          </p:nvPr>
        </p:nvSpPr>
        <p:spPr/>
        <p:txBody>
          <a:bodyPr/>
          <a:lstStyle/>
          <a:p>
            <a:endParaRPr lang="es-CL"/>
          </a:p>
        </p:txBody>
      </p:sp>
      <p:sp>
        <p:nvSpPr>
          <p:cNvPr id="5" name="Slide Number Placeholder 4"/>
          <p:cNvSpPr>
            <a:spLocks noGrp="1"/>
          </p:cNvSpPr>
          <p:nvPr>
            <p:ph type="sldNum" sz="quarter" idx="12"/>
          </p:nvPr>
        </p:nvSpPr>
        <p:spPr/>
        <p:txBody>
          <a:bodyPr/>
          <a:lstStyle/>
          <a:p>
            <a:fld id="{77C9F46D-9079-4F64-8E40-A35A2A643332}" type="slidenum">
              <a:rPr lang="es-CL" smtClean="0"/>
              <a:t>‹Nº›</a:t>
            </a:fld>
            <a:endParaRPr lang="es-CL"/>
          </a:p>
        </p:txBody>
      </p:sp>
    </p:spTree>
    <p:extLst>
      <p:ext uri="{BB962C8B-B14F-4D97-AF65-F5344CB8AC3E}">
        <p14:creationId xmlns:p14="http://schemas.microsoft.com/office/powerpoint/2010/main" val="36242663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3A19CA-36CD-4520-9B1E-7EF8ED7C8F73}" type="datetimeFigureOut">
              <a:rPr lang="es-CL" smtClean="0"/>
              <a:t>22-09-2025</a:t>
            </a:fld>
            <a:endParaRPr lang="es-CL"/>
          </a:p>
        </p:txBody>
      </p:sp>
      <p:sp>
        <p:nvSpPr>
          <p:cNvPr id="3" name="Footer Placeholder 2"/>
          <p:cNvSpPr>
            <a:spLocks noGrp="1"/>
          </p:cNvSpPr>
          <p:nvPr>
            <p:ph type="ftr" sz="quarter" idx="11"/>
          </p:nvPr>
        </p:nvSpPr>
        <p:spPr/>
        <p:txBody>
          <a:bodyPr/>
          <a:lstStyle/>
          <a:p>
            <a:endParaRPr lang="es-CL"/>
          </a:p>
        </p:txBody>
      </p:sp>
      <p:sp>
        <p:nvSpPr>
          <p:cNvPr id="4" name="Slide Number Placeholder 3"/>
          <p:cNvSpPr>
            <a:spLocks noGrp="1"/>
          </p:cNvSpPr>
          <p:nvPr>
            <p:ph type="sldNum" sz="quarter" idx="12"/>
          </p:nvPr>
        </p:nvSpPr>
        <p:spPr/>
        <p:txBody>
          <a:bodyPr/>
          <a:lstStyle/>
          <a:p>
            <a:fld id="{77C9F46D-9079-4F64-8E40-A35A2A643332}" type="slidenum">
              <a:rPr lang="es-CL" smtClean="0"/>
              <a:t>‹Nº›</a:t>
            </a:fld>
            <a:endParaRPr lang="es-CL"/>
          </a:p>
        </p:txBody>
      </p:sp>
    </p:spTree>
    <p:extLst>
      <p:ext uri="{BB962C8B-B14F-4D97-AF65-F5344CB8AC3E}">
        <p14:creationId xmlns:p14="http://schemas.microsoft.com/office/powerpoint/2010/main" val="5913798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s-MX"/>
              <a:t>Haz clic para modificar el estilo de título del patrón</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C43A19CA-36CD-4520-9B1E-7EF8ED7C8F73}" type="datetimeFigureOut">
              <a:rPr lang="es-CL" smtClean="0"/>
              <a:t>22-09-2025</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7C9F46D-9079-4F64-8E40-A35A2A643332}" type="slidenum">
              <a:rPr lang="es-CL" smtClean="0"/>
              <a:t>‹Nº›</a:t>
            </a:fld>
            <a:endParaRPr lang="es-CL"/>
          </a:p>
        </p:txBody>
      </p:sp>
    </p:spTree>
    <p:extLst>
      <p:ext uri="{BB962C8B-B14F-4D97-AF65-F5344CB8AC3E}">
        <p14:creationId xmlns:p14="http://schemas.microsoft.com/office/powerpoint/2010/main" val="7780433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tx1"/>
                </a:solidFill>
              </a:defRPr>
            </a:lvl1pPr>
          </a:lstStyle>
          <a:p>
            <a:r>
              <a:rPr lang="es-MX"/>
              <a:t>Haz clic para modificar el estilo de título del patrón</a:t>
            </a:r>
            <a:endParaRPr lang="en-US" dirty="0"/>
          </a:p>
        </p:txBody>
      </p:sp>
      <p:sp>
        <p:nvSpPr>
          <p:cNvPr id="3" name="Picture Placeholder 2"/>
          <p:cNvSpPr>
            <a:spLocks noGrp="1" noChangeAspect="1"/>
          </p:cNvSpPr>
          <p:nvPr>
            <p:ph type="pic" idx="1"/>
          </p:nvPr>
        </p:nvSpPr>
        <p:spPr>
          <a:xfrm>
            <a:off x="0" y="0"/>
            <a:ext cx="11292840" cy="512892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MX"/>
              <a:t>Haz clic en el icono para agregar una imagen</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tx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MX"/>
              <a:t>Haga clic para modificar los estilos de texto del patrón</a:t>
            </a:r>
          </a:p>
        </p:txBody>
      </p:sp>
      <p:sp>
        <p:nvSpPr>
          <p:cNvPr id="5" name="Date Placeholder 4"/>
          <p:cNvSpPr>
            <a:spLocks noGrp="1"/>
          </p:cNvSpPr>
          <p:nvPr>
            <p:ph type="dt" sz="half" idx="10"/>
          </p:nvPr>
        </p:nvSpPr>
        <p:spPr/>
        <p:txBody>
          <a:bodyPr/>
          <a:lstStyle/>
          <a:p>
            <a:fld id="{C43A19CA-36CD-4520-9B1E-7EF8ED7C8F73}" type="datetimeFigureOut">
              <a:rPr lang="es-CL" smtClean="0"/>
              <a:t>22-09-2025</a:t>
            </a:fld>
            <a:endParaRPr lang="es-CL"/>
          </a:p>
        </p:txBody>
      </p:sp>
      <p:sp>
        <p:nvSpPr>
          <p:cNvPr id="6" name="Footer Placeholder 5"/>
          <p:cNvSpPr>
            <a:spLocks noGrp="1"/>
          </p:cNvSpPr>
          <p:nvPr>
            <p:ph type="ftr" sz="quarter" idx="11"/>
          </p:nvPr>
        </p:nvSpPr>
        <p:spPr/>
        <p:txBody>
          <a:bodyPr/>
          <a:lstStyle/>
          <a:p>
            <a:endParaRPr lang="es-CL"/>
          </a:p>
        </p:txBody>
      </p:sp>
      <p:sp>
        <p:nvSpPr>
          <p:cNvPr id="7" name="Slide Number Placeholder 6"/>
          <p:cNvSpPr>
            <a:spLocks noGrp="1"/>
          </p:cNvSpPr>
          <p:nvPr>
            <p:ph type="sldNum" sz="quarter" idx="12"/>
          </p:nvPr>
        </p:nvSpPr>
        <p:spPr/>
        <p:txBody>
          <a:bodyPr/>
          <a:lstStyle/>
          <a:p>
            <a:fld id="{77C9F46D-9079-4F64-8E40-A35A2A643332}" type="slidenum">
              <a:rPr lang="es-CL" smtClean="0"/>
              <a:t>‹Nº›</a:t>
            </a:fld>
            <a:endParaRPr lang="es-CL"/>
          </a:p>
        </p:txBody>
      </p:sp>
    </p:spTree>
    <p:extLst>
      <p:ext uri="{BB962C8B-B14F-4D97-AF65-F5344CB8AC3E}">
        <p14:creationId xmlns:p14="http://schemas.microsoft.com/office/powerpoint/2010/main" val="27680914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rgbClr val="30303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s-MX"/>
              <a:t>Haz clic para modificar el estilo de título del patrón</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1">
                    <a:lumMod val="50000"/>
                  </a:schemeClr>
                </a:solidFill>
              </a:defRPr>
            </a:lvl1pPr>
          </a:lstStyle>
          <a:p>
            <a:fld id="{C43A19CA-36CD-4520-9B1E-7EF8ED7C8F73}" type="datetimeFigureOut">
              <a:rPr lang="es-CL" smtClean="0"/>
              <a:t>22-09-2025</a:t>
            </a:fld>
            <a:endParaRPr lang="es-CL"/>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rgbClr val="969696"/>
                </a:solidFill>
              </a:defRPr>
            </a:lvl1pPr>
          </a:lstStyle>
          <a:p>
            <a:endParaRPr lang="es-CL"/>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rgbClr val="777777"/>
                </a:solidFill>
              </a:defRPr>
            </a:lvl1pPr>
          </a:lstStyle>
          <a:p>
            <a:fld id="{77C9F46D-9079-4F64-8E40-A35A2A643332}" type="slidenum">
              <a:rPr lang="es-CL" smtClean="0"/>
              <a:t>‹Nº›</a:t>
            </a:fld>
            <a:endParaRPr lang="es-CL"/>
          </a:p>
        </p:txBody>
      </p:sp>
    </p:spTree>
    <p:extLst>
      <p:ext uri="{BB962C8B-B14F-4D97-AF65-F5344CB8AC3E}">
        <p14:creationId xmlns:p14="http://schemas.microsoft.com/office/powerpoint/2010/main" val="249224029"/>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4.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760F13-7821-096A-167D-7B4B69DB7A95}"/>
              </a:ext>
            </a:extLst>
          </p:cNvPr>
          <p:cNvSpPr>
            <a:spLocks noGrp="1"/>
          </p:cNvSpPr>
          <p:nvPr>
            <p:ph type="ctrTitle"/>
          </p:nvPr>
        </p:nvSpPr>
        <p:spPr>
          <a:xfrm>
            <a:off x="1261872" y="1170039"/>
            <a:ext cx="9418320" cy="2057400"/>
          </a:xfrm>
        </p:spPr>
        <p:txBody>
          <a:bodyPr/>
          <a:lstStyle/>
          <a:p>
            <a:r>
              <a:rPr lang="es-CL" dirty="0"/>
              <a:t>Evaluación Parcial I </a:t>
            </a:r>
          </a:p>
        </p:txBody>
      </p:sp>
      <p:sp>
        <p:nvSpPr>
          <p:cNvPr id="3" name="Subtítulo 2">
            <a:extLst>
              <a:ext uri="{FF2B5EF4-FFF2-40B4-BE49-F238E27FC236}">
                <a16:creationId xmlns:a16="http://schemas.microsoft.com/office/drawing/2014/main" id="{8096D4FC-D24C-837F-C3EF-FB17CEC6169E}"/>
              </a:ext>
            </a:extLst>
          </p:cNvPr>
          <p:cNvSpPr>
            <a:spLocks noGrp="1"/>
          </p:cNvSpPr>
          <p:nvPr>
            <p:ph type="subTitle" idx="1"/>
          </p:nvPr>
        </p:nvSpPr>
        <p:spPr>
          <a:xfrm>
            <a:off x="1261872" y="3630562"/>
            <a:ext cx="9418320" cy="1691640"/>
          </a:xfrm>
        </p:spPr>
        <p:txBody>
          <a:bodyPr>
            <a:normAutofit fontScale="92500" lnSpcReduction="20000"/>
          </a:bodyPr>
          <a:lstStyle/>
          <a:p>
            <a:r>
              <a:rPr lang="es-CL" dirty="0"/>
              <a:t>Proyecto: ShibuyaStore.</a:t>
            </a:r>
          </a:p>
          <a:p>
            <a:r>
              <a:rPr lang="es-CL" dirty="0"/>
              <a:t>Desarrolladores: Gabriel Sánchez y Diego Zamora.</a:t>
            </a:r>
          </a:p>
          <a:p>
            <a:r>
              <a:rPr lang="es-CL" dirty="0"/>
              <a:t>Sección: 002D.</a:t>
            </a:r>
          </a:p>
          <a:p>
            <a:r>
              <a:rPr lang="es-CL" dirty="0"/>
              <a:t>DESARROLLO FULLSTACK II.</a:t>
            </a:r>
          </a:p>
          <a:p>
            <a:endParaRPr lang="es-CL" dirty="0"/>
          </a:p>
        </p:txBody>
      </p:sp>
    </p:spTree>
    <p:extLst>
      <p:ext uri="{BB962C8B-B14F-4D97-AF65-F5344CB8AC3E}">
        <p14:creationId xmlns:p14="http://schemas.microsoft.com/office/powerpoint/2010/main" val="22314087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880C648-A7BE-949F-EC0E-8D7228138508}"/>
              </a:ext>
            </a:extLst>
          </p:cNvPr>
          <p:cNvSpPr>
            <a:spLocks noGrp="1"/>
          </p:cNvSpPr>
          <p:nvPr>
            <p:ph type="title"/>
          </p:nvPr>
        </p:nvSpPr>
        <p:spPr/>
        <p:txBody>
          <a:bodyPr/>
          <a:lstStyle/>
          <a:p>
            <a:pPr algn="ctr"/>
            <a:r>
              <a:rPr lang="es-CL" dirty="0"/>
              <a:t>Operaciones del repositorio colaborativo</a:t>
            </a:r>
          </a:p>
        </p:txBody>
      </p:sp>
      <p:pic>
        <p:nvPicPr>
          <p:cNvPr id="6" name="Imagen 5">
            <a:extLst>
              <a:ext uri="{FF2B5EF4-FFF2-40B4-BE49-F238E27FC236}">
                <a16:creationId xmlns:a16="http://schemas.microsoft.com/office/drawing/2014/main" id="{7D84393E-1F54-6BD9-D35C-7BEF373461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574" y="1691322"/>
            <a:ext cx="4613671" cy="3301508"/>
          </a:xfrm>
          <a:prstGeom prst="rect">
            <a:avLst/>
          </a:prstGeom>
        </p:spPr>
      </p:pic>
      <p:pic>
        <p:nvPicPr>
          <p:cNvPr id="8" name="Imagen 7">
            <a:extLst>
              <a:ext uri="{FF2B5EF4-FFF2-40B4-BE49-F238E27FC236}">
                <a16:creationId xmlns:a16="http://schemas.microsoft.com/office/drawing/2014/main" id="{66902C7F-2EE7-404A-EFCE-BDAB1F7FA36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574" y="5134396"/>
            <a:ext cx="5540220" cy="1661304"/>
          </a:xfrm>
          <a:prstGeom prst="rect">
            <a:avLst/>
          </a:prstGeom>
        </p:spPr>
      </p:pic>
      <p:pic>
        <p:nvPicPr>
          <p:cNvPr id="10" name="Imagen 9">
            <a:extLst>
              <a:ext uri="{FF2B5EF4-FFF2-40B4-BE49-F238E27FC236}">
                <a16:creationId xmlns:a16="http://schemas.microsoft.com/office/drawing/2014/main" id="{E18CB704-D045-3FBC-6926-AB7090A6827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34083" y="1842781"/>
            <a:ext cx="5125159" cy="3140155"/>
          </a:xfrm>
          <a:prstGeom prst="rect">
            <a:avLst/>
          </a:prstGeom>
        </p:spPr>
      </p:pic>
    </p:spTree>
    <p:extLst>
      <p:ext uri="{BB962C8B-B14F-4D97-AF65-F5344CB8AC3E}">
        <p14:creationId xmlns:p14="http://schemas.microsoft.com/office/powerpoint/2010/main" val="815136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2E54ED20-B0A7-F304-83C1-EA47271002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233" y="328219"/>
            <a:ext cx="4103353" cy="2596877"/>
          </a:xfrm>
          <a:prstGeom prst="rect">
            <a:avLst/>
          </a:prstGeom>
        </p:spPr>
      </p:pic>
      <p:pic>
        <p:nvPicPr>
          <p:cNvPr id="8" name="Imagen 7">
            <a:extLst>
              <a:ext uri="{FF2B5EF4-FFF2-40B4-BE49-F238E27FC236}">
                <a16:creationId xmlns:a16="http://schemas.microsoft.com/office/drawing/2014/main" id="{277DC0EE-088C-CA92-4E01-DEFD605CF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8778" y="3264311"/>
            <a:ext cx="3490262" cy="2339543"/>
          </a:xfrm>
          <a:prstGeom prst="rect">
            <a:avLst/>
          </a:prstGeom>
        </p:spPr>
      </p:pic>
      <p:pic>
        <p:nvPicPr>
          <p:cNvPr id="10" name="Imagen 9">
            <a:extLst>
              <a:ext uri="{FF2B5EF4-FFF2-40B4-BE49-F238E27FC236}">
                <a16:creationId xmlns:a16="http://schemas.microsoft.com/office/drawing/2014/main" id="{7EEEE17F-0A32-BFF6-6D18-B846810FA66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90622" y="495986"/>
            <a:ext cx="7209145" cy="5776461"/>
          </a:xfrm>
          <a:prstGeom prst="rect">
            <a:avLst/>
          </a:prstGeom>
        </p:spPr>
      </p:pic>
    </p:spTree>
    <p:extLst>
      <p:ext uri="{BB962C8B-B14F-4D97-AF65-F5344CB8AC3E}">
        <p14:creationId xmlns:p14="http://schemas.microsoft.com/office/powerpoint/2010/main" val="1745890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1B262458-4540-869B-E9AA-C9390AA3BB49}"/>
              </a:ext>
            </a:extLst>
          </p:cNvPr>
          <p:cNvPicPr>
            <a:picLocks noChangeAspect="1"/>
          </p:cNvPicPr>
          <p:nvPr/>
        </p:nvPicPr>
        <p:blipFill>
          <a:blip r:embed="rId2"/>
          <a:stretch>
            <a:fillRect/>
          </a:stretch>
        </p:blipFill>
        <p:spPr>
          <a:xfrm>
            <a:off x="1173190" y="636357"/>
            <a:ext cx="8659067" cy="5585286"/>
          </a:xfrm>
          <a:prstGeom prst="rect">
            <a:avLst/>
          </a:prstGeom>
        </p:spPr>
      </p:pic>
    </p:spTree>
    <p:extLst>
      <p:ext uri="{BB962C8B-B14F-4D97-AF65-F5344CB8AC3E}">
        <p14:creationId xmlns:p14="http://schemas.microsoft.com/office/powerpoint/2010/main" val="19921179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A2F0B96-547D-C163-A286-B1E10E825AB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445" y="410799"/>
            <a:ext cx="10117394" cy="5688727"/>
          </a:xfrm>
          <a:prstGeom prst="rect">
            <a:avLst/>
          </a:prstGeom>
        </p:spPr>
      </p:pic>
    </p:spTree>
    <p:extLst>
      <p:ext uri="{BB962C8B-B14F-4D97-AF65-F5344CB8AC3E}">
        <p14:creationId xmlns:p14="http://schemas.microsoft.com/office/powerpoint/2010/main" val="2931869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4BCE3E6-3B7F-8F63-82C0-1CD234F4D4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6610" y="245066"/>
            <a:ext cx="6819876" cy="2413736"/>
          </a:xfrm>
          <a:prstGeom prst="rect">
            <a:avLst/>
          </a:prstGeom>
        </p:spPr>
      </p:pic>
      <p:pic>
        <p:nvPicPr>
          <p:cNvPr id="5" name="Imagen 4">
            <a:extLst>
              <a:ext uri="{FF2B5EF4-FFF2-40B4-BE49-F238E27FC236}">
                <a16:creationId xmlns:a16="http://schemas.microsoft.com/office/drawing/2014/main" id="{33C6524F-A507-9F3F-CE4B-E61A0AEB3FCB}"/>
              </a:ext>
            </a:extLst>
          </p:cNvPr>
          <p:cNvPicPr>
            <a:picLocks noChangeAspect="1"/>
          </p:cNvPicPr>
          <p:nvPr/>
        </p:nvPicPr>
        <p:blipFill>
          <a:blip r:embed="rId3"/>
          <a:stretch>
            <a:fillRect/>
          </a:stretch>
        </p:blipFill>
        <p:spPr>
          <a:xfrm>
            <a:off x="2629523" y="2874129"/>
            <a:ext cx="5894049" cy="3738805"/>
          </a:xfrm>
          <a:prstGeom prst="rect">
            <a:avLst/>
          </a:prstGeom>
        </p:spPr>
      </p:pic>
    </p:spTree>
    <p:extLst>
      <p:ext uri="{BB962C8B-B14F-4D97-AF65-F5344CB8AC3E}">
        <p14:creationId xmlns:p14="http://schemas.microsoft.com/office/powerpoint/2010/main" val="29029231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A47F5DD-7213-DC5E-2830-3B995714ABA4}"/>
              </a:ext>
            </a:extLst>
          </p:cNvPr>
          <p:cNvPicPr>
            <a:picLocks noChangeAspect="1"/>
          </p:cNvPicPr>
          <p:nvPr/>
        </p:nvPicPr>
        <p:blipFill>
          <a:blip r:embed="rId2"/>
          <a:stretch>
            <a:fillRect/>
          </a:stretch>
        </p:blipFill>
        <p:spPr>
          <a:xfrm>
            <a:off x="307093" y="528040"/>
            <a:ext cx="5896475" cy="3461412"/>
          </a:xfrm>
          <a:prstGeom prst="rect">
            <a:avLst/>
          </a:prstGeom>
        </p:spPr>
      </p:pic>
      <p:pic>
        <p:nvPicPr>
          <p:cNvPr id="5" name="Imagen 4">
            <a:extLst>
              <a:ext uri="{FF2B5EF4-FFF2-40B4-BE49-F238E27FC236}">
                <a16:creationId xmlns:a16="http://schemas.microsoft.com/office/drawing/2014/main" id="{52ADAAE9-DEDE-E0F1-6A95-8D7CD3632AB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42331" y="491612"/>
            <a:ext cx="4020111" cy="3534268"/>
          </a:xfrm>
          <a:prstGeom prst="rect">
            <a:avLst/>
          </a:prstGeom>
        </p:spPr>
      </p:pic>
      <p:sp>
        <p:nvSpPr>
          <p:cNvPr id="6" name="CuadroTexto 5">
            <a:extLst>
              <a:ext uri="{FF2B5EF4-FFF2-40B4-BE49-F238E27FC236}">
                <a16:creationId xmlns:a16="http://schemas.microsoft.com/office/drawing/2014/main" id="{44AB8D79-B6E0-41A4-0643-4DCD56590AD5}"/>
              </a:ext>
            </a:extLst>
          </p:cNvPr>
          <p:cNvSpPr txBox="1"/>
          <p:nvPr/>
        </p:nvSpPr>
        <p:spPr>
          <a:xfrm>
            <a:off x="8121445" y="1189702"/>
            <a:ext cx="1828800" cy="369332"/>
          </a:xfrm>
          <a:prstGeom prst="rect">
            <a:avLst/>
          </a:prstGeom>
          <a:noFill/>
        </p:spPr>
        <p:txBody>
          <a:bodyPr wrap="square" rtlCol="0">
            <a:spAutoFit/>
          </a:bodyPr>
          <a:lstStyle/>
          <a:p>
            <a:r>
              <a:rPr lang="es-CL" dirty="0"/>
              <a:t>Diego Zamora</a:t>
            </a:r>
          </a:p>
        </p:txBody>
      </p:sp>
    </p:spTree>
    <p:extLst>
      <p:ext uri="{BB962C8B-B14F-4D97-AF65-F5344CB8AC3E}">
        <p14:creationId xmlns:p14="http://schemas.microsoft.com/office/powerpoint/2010/main" val="32743506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ACB233D-3A3B-9A34-A8AF-38DBBF22F979}"/>
              </a:ext>
            </a:extLst>
          </p:cNvPr>
          <p:cNvSpPr>
            <a:spLocks noGrp="1"/>
          </p:cNvSpPr>
          <p:nvPr>
            <p:ph type="title"/>
          </p:nvPr>
        </p:nvSpPr>
        <p:spPr/>
        <p:txBody>
          <a:bodyPr/>
          <a:lstStyle/>
          <a:p>
            <a:pPr algn="ctr"/>
            <a:r>
              <a:rPr lang="es-CL" dirty="0"/>
              <a:t>Gracias por su atención</a:t>
            </a:r>
          </a:p>
        </p:txBody>
      </p:sp>
      <p:pic>
        <p:nvPicPr>
          <p:cNvPr id="5" name="Marcador de contenido 4">
            <a:extLst>
              <a:ext uri="{FF2B5EF4-FFF2-40B4-BE49-F238E27FC236}">
                <a16:creationId xmlns:a16="http://schemas.microsoft.com/office/drawing/2014/main" id="{B6E3E800-D283-7E36-3DB0-01D69D841CF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755672" y="2524432"/>
            <a:ext cx="4680656" cy="2632869"/>
          </a:xfrm>
        </p:spPr>
      </p:pic>
    </p:spTree>
    <p:extLst>
      <p:ext uri="{BB962C8B-B14F-4D97-AF65-F5344CB8AC3E}">
        <p14:creationId xmlns:p14="http://schemas.microsoft.com/office/powerpoint/2010/main" val="2099133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03725-E6CA-CF4B-07DB-48FEE9F25965}"/>
              </a:ext>
            </a:extLst>
          </p:cNvPr>
          <p:cNvSpPr>
            <a:spLocks noGrp="1"/>
          </p:cNvSpPr>
          <p:nvPr>
            <p:ph type="title"/>
          </p:nvPr>
        </p:nvSpPr>
        <p:spPr>
          <a:xfrm>
            <a:off x="841248" y="304800"/>
            <a:ext cx="3200400" cy="966016"/>
          </a:xfrm>
        </p:spPr>
        <p:txBody>
          <a:bodyPr>
            <a:normAutofit fontScale="90000"/>
          </a:bodyPr>
          <a:lstStyle/>
          <a:p>
            <a:pPr algn="ctr"/>
            <a:r>
              <a:rPr lang="es-CL" dirty="0"/>
              <a:t>¿Qué es ShibuyaStore?</a:t>
            </a:r>
          </a:p>
        </p:txBody>
      </p:sp>
      <p:pic>
        <p:nvPicPr>
          <p:cNvPr id="6" name="Marcador de contenido 5">
            <a:extLst>
              <a:ext uri="{FF2B5EF4-FFF2-40B4-BE49-F238E27FC236}">
                <a16:creationId xmlns:a16="http://schemas.microsoft.com/office/drawing/2014/main" id="{DFC228CF-E95F-528D-0090-92AF658CB753}"/>
              </a:ext>
            </a:extLst>
          </p:cNvPr>
          <p:cNvPicPr>
            <a:picLocks noGrp="1" noChangeAspect="1"/>
          </p:cNvPicPr>
          <p:nvPr>
            <p:ph idx="1"/>
          </p:nvPr>
        </p:nvPicPr>
        <p:blipFill>
          <a:blip r:embed="rId2"/>
          <a:stretch>
            <a:fillRect/>
          </a:stretch>
        </p:blipFill>
        <p:spPr>
          <a:xfrm>
            <a:off x="4838035" y="1539374"/>
            <a:ext cx="6080125" cy="3484283"/>
          </a:xfrm>
          <a:prstGeom prst="rect">
            <a:avLst/>
          </a:prstGeom>
        </p:spPr>
      </p:pic>
      <p:sp>
        <p:nvSpPr>
          <p:cNvPr id="4" name="Marcador de texto 3">
            <a:extLst>
              <a:ext uri="{FF2B5EF4-FFF2-40B4-BE49-F238E27FC236}">
                <a16:creationId xmlns:a16="http://schemas.microsoft.com/office/drawing/2014/main" id="{67E338DC-7B40-CE01-B32C-AE41ABD5BEDF}"/>
              </a:ext>
            </a:extLst>
          </p:cNvPr>
          <p:cNvSpPr>
            <a:spLocks noGrp="1"/>
          </p:cNvSpPr>
          <p:nvPr>
            <p:ph type="body" sz="half" idx="2"/>
          </p:nvPr>
        </p:nvSpPr>
        <p:spPr>
          <a:xfrm>
            <a:off x="540773" y="1539374"/>
            <a:ext cx="4080387" cy="4222877"/>
          </a:xfrm>
        </p:spPr>
        <p:txBody>
          <a:bodyPr>
            <a:normAutofit/>
          </a:bodyPr>
          <a:lstStyle/>
          <a:p>
            <a:r>
              <a:rPr lang="es-MX" dirty="0"/>
              <a:t>ShibuyaStore nació como un pequeño emprendimiento de amantes del anime que querían compartir su pasión con otros fans. Donde existen varios tipos de pasión por este arte Japones. ShibuyaStore es un tienda digital de figuras de colección de diferentes animes, conocidos y no tan conocidos mundialmente.</a:t>
            </a:r>
          </a:p>
          <a:p>
            <a:r>
              <a:rPr lang="es-MX" dirty="0"/>
              <a:t>Con nuestra tienda, nuestra misión es que nuestros clientes puedan encontrar fácilmente las figuras de colección que a ellos les gusta ya que nosotros trabajamos directamente con los fabricantes más reconocidos de Japón y Corea del Sur para garantizar la autenticidad, calidad y facilitando la obtención de estas.</a:t>
            </a:r>
            <a:endParaRPr lang="es-CL" dirty="0"/>
          </a:p>
          <a:p>
            <a:endParaRPr lang="es-CL" dirty="0"/>
          </a:p>
        </p:txBody>
      </p:sp>
    </p:spTree>
    <p:extLst>
      <p:ext uri="{BB962C8B-B14F-4D97-AF65-F5344CB8AC3E}">
        <p14:creationId xmlns:p14="http://schemas.microsoft.com/office/powerpoint/2010/main" val="736990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6E5141E-E864-8630-703F-EE148AB41CE1}"/>
              </a:ext>
            </a:extLst>
          </p:cNvPr>
          <p:cNvSpPr>
            <a:spLocks noGrp="1"/>
          </p:cNvSpPr>
          <p:nvPr>
            <p:ph type="title"/>
          </p:nvPr>
        </p:nvSpPr>
        <p:spPr>
          <a:xfrm>
            <a:off x="1370027" y="0"/>
            <a:ext cx="4725973" cy="1050361"/>
          </a:xfrm>
        </p:spPr>
        <p:txBody>
          <a:bodyPr/>
          <a:lstStyle/>
          <a:p>
            <a:r>
              <a:rPr lang="es-CL" dirty="0"/>
              <a:t>Como inicio todo</a:t>
            </a:r>
          </a:p>
        </p:txBody>
      </p:sp>
      <p:sp>
        <p:nvSpPr>
          <p:cNvPr id="3" name="Marcador de contenido 2">
            <a:extLst>
              <a:ext uri="{FF2B5EF4-FFF2-40B4-BE49-F238E27FC236}">
                <a16:creationId xmlns:a16="http://schemas.microsoft.com/office/drawing/2014/main" id="{62FC4D05-FBD1-F293-0AF3-24F3BBB0D04D}"/>
              </a:ext>
            </a:extLst>
          </p:cNvPr>
          <p:cNvSpPr>
            <a:spLocks noGrp="1"/>
          </p:cNvSpPr>
          <p:nvPr>
            <p:ph idx="1"/>
          </p:nvPr>
        </p:nvSpPr>
        <p:spPr>
          <a:xfrm>
            <a:off x="1370027" y="1253331"/>
            <a:ext cx="8595360" cy="4351337"/>
          </a:xfrm>
        </p:spPr>
        <p:txBody>
          <a:bodyPr/>
          <a:lstStyle/>
          <a:p>
            <a:r>
              <a:rPr lang="es-MX" dirty="0"/>
              <a:t>En el desarrollo del proyecto </a:t>
            </a:r>
            <a:r>
              <a:rPr lang="es-MX" b="1" dirty="0"/>
              <a:t>ShibuyaStore</a:t>
            </a:r>
            <a:r>
              <a:rPr lang="es-MX" dirty="0"/>
              <a:t>, el contenido web se ha estructurado utilizando las etiquetas y la semántica propias de </a:t>
            </a:r>
            <a:r>
              <a:rPr lang="es-MX" b="1" dirty="0"/>
              <a:t>HTML5</a:t>
            </a:r>
            <a:r>
              <a:rPr lang="es-MX" dirty="0"/>
              <a:t>, lo que permite construir una página más organizada, accesible y comprensible tanto para los usuarios como para los navegadores.</a:t>
            </a:r>
          </a:p>
          <a:p>
            <a:r>
              <a:rPr lang="es-MX" dirty="0"/>
              <a:t>En primer lugar, se define la base del documento mediante </a:t>
            </a:r>
            <a:r>
              <a:rPr lang="es-MX" dirty="0">
                <a:highlight>
                  <a:srgbClr val="808080"/>
                </a:highlight>
              </a:rPr>
              <a:t>&lt;!DOCTYPE </a:t>
            </a:r>
            <a:r>
              <a:rPr lang="es-MX" dirty="0" err="1">
                <a:highlight>
                  <a:srgbClr val="808080"/>
                </a:highlight>
              </a:rPr>
              <a:t>html</a:t>
            </a:r>
            <a:r>
              <a:rPr lang="es-MX" dirty="0">
                <a:highlight>
                  <a:srgbClr val="808080"/>
                </a:highlight>
              </a:rPr>
              <a:t>&gt;</a:t>
            </a:r>
            <a:r>
              <a:rPr lang="es-MX" dirty="0"/>
              <a:t> y el atributo </a:t>
            </a:r>
            <a:r>
              <a:rPr lang="es-MX" dirty="0" err="1">
                <a:highlight>
                  <a:srgbClr val="808080"/>
                </a:highlight>
              </a:rPr>
              <a:t>lang</a:t>
            </a:r>
            <a:r>
              <a:rPr lang="es-MX" dirty="0">
                <a:highlight>
                  <a:srgbClr val="808080"/>
                </a:highlight>
              </a:rPr>
              <a:t>="es", </a:t>
            </a:r>
            <a:r>
              <a:rPr lang="es-MX" dirty="0"/>
              <a:t>lo que garantiza compatibilidad y correcta interpretación del idioma. En la sección </a:t>
            </a:r>
            <a:r>
              <a:rPr lang="es-MX" dirty="0">
                <a:highlight>
                  <a:srgbClr val="808080"/>
                </a:highlight>
              </a:rPr>
              <a:t>&lt;head&gt; </a:t>
            </a:r>
            <a:r>
              <a:rPr lang="es-MX" dirty="0"/>
              <a:t>se incluyen metadatos, estilos y librerías externas que proporcionan coherencia visual y funcionalidad.</a:t>
            </a:r>
            <a:endParaRPr lang="es-CL" dirty="0"/>
          </a:p>
        </p:txBody>
      </p:sp>
      <p:pic>
        <p:nvPicPr>
          <p:cNvPr id="5" name="Imagen 4">
            <a:extLst>
              <a:ext uri="{FF2B5EF4-FFF2-40B4-BE49-F238E27FC236}">
                <a16:creationId xmlns:a16="http://schemas.microsoft.com/office/drawing/2014/main" id="{94C3DBC0-98E8-07A6-B249-62921B657277}"/>
              </a:ext>
            </a:extLst>
          </p:cNvPr>
          <p:cNvPicPr>
            <a:picLocks noChangeAspect="1"/>
          </p:cNvPicPr>
          <p:nvPr/>
        </p:nvPicPr>
        <p:blipFill>
          <a:blip r:embed="rId2"/>
          <a:stretch>
            <a:fillRect/>
          </a:stretch>
        </p:blipFill>
        <p:spPr>
          <a:xfrm>
            <a:off x="1500139" y="4129230"/>
            <a:ext cx="8465248" cy="2208326"/>
          </a:xfrm>
          <a:prstGeom prst="rect">
            <a:avLst/>
          </a:prstGeom>
        </p:spPr>
      </p:pic>
    </p:spTree>
    <p:extLst>
      <p:ext uri="{BB962C8B-B14F-4D97-AF65-F5344CB8AC3E}">
        <p14:creationId xmlns:p14="http://schemas.microsoft.com/office/powerpoint/2010/main" val="2048382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4F6762-3472-C708-8326-31DD6174D0EF}"/>
              </a:ext>
            </a:extLst>
          </p:cNvPr>
          <p:cNvSpPr>
            <a:spLocks noGrp="1"/>
          </p:cNvSpPr>
          <p:nvPr>
            <p:ph type="title"/>
          </p:nvPr>
        </p:nvSpPr>
        <p:spPr>
          <a:xfrm>
            <a:off x="1261872" y="677863"/>
            <a:ext cx="9692640" cy="649103"/>
          </a:xfrm>
        </p:spPr>
        <p:txBody>
          <a:bodyPr>
            <a:normAutofit fontScale="90000"/>
          </a:bodyPr>
          <a:lstStyle/>
          <a:p>
            <a:r>
              <a:rPr lang="es-CL" dirty="0"/>
              <a:t>Estructura de nuestra pagina</a:t>
            </a:r>
          </a:p>
        </p:txBody>
      </p:sp>
      <p:sp>
        <p:nvSpPr>
          <p:cNvPr id="3" name="Marcador de contenido 2">
            <a:extLst>
              <a:ext uri="{FF2B5EF4-FFF2-40B4-BE49-F238E27FC236}">
                <a16:creationId xmlns:a16="http://schemas.microsoft.com/office/drawing/2014/main" id="{76225EBC-27DC-88C5-1E8A-EDF3D9C68452}"/>
              </a:ext>
            </a:extLst>
          </p:cNvPr>
          <p:cNvSpPr>
            <a:spLocks noGrp="1"/>
          </p:cNvSpPr>
          <p:nvPr>
            <p:ph idx="1"/>
          </p:nvPr>
        </p:nvSpPr>
        <p:spPr>
          <a:xfrm>
            <a:off x="1261872" y="1543665"/>
            <a:ext cx="8595360" cy="4351337"/>
          </a:xfrm>
        </p:spPr>
        <p:txBody>
          <a:bodyPr/>
          <a:lstStyle/>
          <a:p>
            <a:r>
              <a:rPr lang="es-MX" dirty="0"/>
              <a:t>Nuestro sitio organiza su encabezado con la etiqueta </a:t>
            </a:r>
            <a:r>
              <a:rPr lang="es-MX" dirty="0">
                <a:highlight>
                  <a:srgbClr val="808080"/>
                </a:highlight>
              </a:rPr>
              <a:t>&lt;</a:t>
            </a:r>
            <a:r>
              <a:rPr lang="es-MX" dirty="0" err="1">
                <a:highlight>
                  <a:srgbClr val="808080"/>
                </a:highlight>
              </a:rPr>
              <a:t>header</a:t>
            </a:r>
            <a:r>
              <a:rPr lang="es-MX" dirty="0">
                <a:highlight>
                  <a:srgbClr val="808080"/>
                </a:highlight>
              </a:rPr>
              <a:t>&gt;</a:t>
            </a:r>
            <a:r>
              <a:rPr lang="es-MX" dirty="0"/>
              <a:t>, dentro de la cual se incorpora el logotipo y un menú de navegación definido con </a:t>
            </a:r>
            <a:r>
              <a:rPr lang="es-MX" dirty="0">
                <a:highlight>
                  <a:srgbClr val="808080"/>
                </a:highlight>
              </a:rPr>
              <a:t>&lt;</a:t>
            </a:r>
            <a:r>
              <a:rPr lang="es-MX" dirty="0" err="1">
                <a:highlight>
                  <a:srgbClr val="808080"/>
                </a:highlight>
              </a:rPr>
              <a:t>nav</a:t>
            </a:r>
            <a:r>
              <a:rPr lang="es-MX" dirty="0">
                <a:highlight>
                  <a:srgbClr val="808080"/>
                </a:highlight>
              </a:rPr>
              <a:t>&gt;</a:t>
            </a:r>
            <a:r>
              <a:rPr lang="es-MX" dirty="0"/>
              <a:t>. Este menú está estructurado mediante listas ordenadas, lo que facilita la lectura por parte de buscadores y tecnologías de asistencia.</a:t>
            </a:r>
            <a:endParaRPr lang="es-CL" dirty="0"/>
          </a:p>
        </p:txBody>
      </p:sp>
      <p:pic>
        <p:nvPicPr>
          <p:cNvPr id="5" name="Imagen 4">
            <a:extLst>
              <a:ext uri="{FF2B5EF4-FFF2-40B4-BE49-F238E27FC236}">
                <a16:creationId xmlns:a16="http://schemas.microsoft.com/office/drawing/2014/main" id="{3CD0B5E1-1913-1734-A333-368AF780C4E6}"/>
              </a:ext>
            </a:extLst>
          </p:cNvPr>
          <p:cNvPicPr>
            <a:picLocks noChangeAspect="1"/>
          </p:cNvPicPr>
          <p:nvPr/>
        </p:nvPicPr>
        <p:blipFill>
          <a:blip r:embed="rId2"/>
          <a:stretch>
            <a:fillRect/>
          </a:stretch>
        </p:blipFill>
        <p:spPr>
          <a:xfrm>
            <a:off x="1417101" y="2959509"/>
            <a:ext cx="8284901" cy="3604086"/>
          </a:xfrm>
          <a:prstGeom prst="rect">
            <a:avLst/>
          </a:prstGeom>
        </p:spPr>
      </p:pic>
    </p:spTree>
    <p:extLst>
      <p:ext uri="{BB962C8B-B14F-4D97-AF65-F5344CB8AC3E}">
        <p14:creationId xmlns:p14="http://schemas.microsoft.com/office/powerpoint/2010/main" val="27342063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FCD6EF5-027D-19C3-472F-F20552316E18}"/>
              </a:ext>
            </a:extLst>
          </p:cNvPr>
          <p:cNvSpPr>
            <a:spLocks noGrp="1"/>
          </p:cNvSpPr>
          <p:nvPr>
            <p:ph type="title"/>
          </p:nvPr>
        </p:nvSpPr>
        <p:spPr/>
        <p:txBody>
          <a:bodyPr/>
          <a:lstStyle/>
          <a:p>
            <a:pPr algn="ctr"/>
            <a:r>
              <a:rPr lang="es-CL" dirty="0"/>
              <a:t>¿Por qué es importante las etiquetas Semánticas en HTML?</a:t>
            </a:r>
          </a:p>
        </p:txBody>
      </p:sp>
      <p:sp>
        <p:nvSpPr>
          <p:cNvPr id="3" name="Marcador de contenido 2">
            <a:extLst>
              <a:ext uri="{FF2B5EF4-FFF2-40B4-BE49-F238E27FC236}">
                <a16:creationId xmlns:a16="http://schemas.microsoft.com/office/drawing/2014/main" id="{361B8949-C58A-1ACB-581E-E8FBCFF2770C}"/>
              </a:ext>
            </a:extLst>
          </p:cNvPr>
          <p:cNvSpPr>
            <a:spLocks noGrp="1"/>
          </p:cNvSpPr>
          <p:nvPr>
            <p:ph idx="1"/>
          </p:nvPr>
        </p:nvSpPr>
        <p:spPr/>
        <p:txBody>
          <a:bodyPr/>
          <a:lstStyle/>
          <a:p>
            <a:pPr marL="0" indent="0">
              <a:buNone/>
            </a:pPr>
            <a:r>
              <a:rPr lang="es-MX" dirty="0"/>
              <a:t>La correcta utilización de etiquetas semánticas en HTML5 es esencial porque:</a:t>
            </a:r>
          </a:p>
          <a:p>
            <a:r>
              <a:rPr lang="es-MX" b="1" dirty="0"/>
              <a:t>Mejora la accesibilidad</a:t>
            </a:r>
            <a:r>
              <a:rPr lang="es-MX" dirty="0"/>
              <a:t>, permitiendo que personas con discapacidad naveguen de manera adecuada.</a:t>
            </a:r>
          </a:p>
          <a:p>
            <a:r>
              <a:rPr lang="es-MX" b="1" dirty="0"/>
              <a:t>Favorece el posicionamiento en buscadores (SEO)[es el conjunto de técnicas que ayudan a que tu sitio aparezca más arriba en los resultados de búsqueda]</a:t>
            </a:r>
            <a:r>
              <a:rPr lang="es-MX" dirty="0"/>
              <a:t>, al ofrecer una estructura clara y jerárquica.</a:t>
            </a:r>
          </a:p>
          <a:p>
            <a:r>
              <a:rPr lang="es-MX" b="1" dirty="0"/>
              <a:t>Facilita el mantenimiento y escalabilidad</a:t>
            </a:r>
            <a:r>
              <a:rPr lang="es-MX" dirty="0"/>
              <a:t> del sitio, separando contenido, diseño y funcionalidad.</a:t>
            </a:r>
          </a:p>
          <a:p>
            <a:endParaRPr lang="es-CL" dirty="0"/>
          </a:p>
        </p:txBody>
      </p:sp>
    </p:spTree>
    <p:extLst>
      <p:ext uri="{BB962C8B-B14F-4D97-AF65-F5344CB8AC3E}">
        <p14:creationId xmlns:p14="http://schemas.microsoft.com/office/powerpoint/2010/main" val="314372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2189D91-CE70-AFBC-CA49-02BA3345E093}"/>
              </a:ext>
            </a:extLst>
          </p:cNvPr>
          <p:cNvSpPr>
            <a:spLocks noGrp="1"/>
          </p:cNvSpPr>
          <p:nvPr>
            <p:ph type="title"/>
          </p:nvPr>
        </p:nvSpPr>
        <p:spPr/>
        <p:txBody>
          <a:bodyPr/>
          <a:lstStyle/>
          <a:p>
            <a:r>
              <a:rPr lang="es-CL" dirty="0"/>
              <a:t>Uso de hojas estilo CSS</a:t>
            </a:r>
          </a:p>
        </p:txBody>
      </p:sp>
      <p:sp>
        <p:nvSpPr>
          <p:cNvPr id="3" name="Marcador de contenido 2">
            <a:extLst>
              <a:ext uri="{FF2B5EF4-FFF2-40B4-BE49-F238E27FC236}">
                <a16:creationId xmlns:a16="http://schemas.microsoft.com/office/drawing/2014/main" id="{F1FF5ACC-7D71-74AB-7EB5-4EF89853925F}"/>
              </a:ext>
            </a:extLst>
          </p:cNvPr>
          <p:cNvSpPr>
            <a:spLocks noGrp="1"/>
          </p:cNvSpPr>
          <p:nvPr>
            <p:ph sz="half" idx="1"/>
          </p:nvPr>
        </p:nvSpPr>
        <p:spPr>
          <a:xfrm>
            <a:off x="294967" y="1828800"/>
            <a:ext cx="5770871" cy="4768645"/>
          </a:xfrm>
        </p:spPr>
        <p:txBody>
          <a:bodyPr>
            <a:normAutofit fontScale="92500" lnSpcReduction="10000"/>
          </a:bodyPr>
          <a:lstStyle/>
          <a:p>
            <a:r>
              <a:rPr lang="es-MX" dirty="0"/>
              <a:t>En nuestro proyecto ShibuyaStore, el diseño visual y la interfaz de usuario se construyeron a través de hojas de estilo en cascada (CSS) vinculadas de forma externa a los documentos HTML. Esto asegura un desarrollo más limpio y fácil de mantener.</a:t>
            </a:r>
          </a:p>
          <a:p>
            <a:pPr marL="0" indent="0">
              <a:buNone/>
            </a:pPr>
            <a:endParaRPr lang="es-MX" dirty="0"/>
          </a:p>
          <a:p>
            <a:pPr marL="0" indent="0">
              <a:buNone/>
            </a:pPr>
            <a:r>
              <a:rPr lang="es-MX" dirty="0"/>
              <a:t> Esto separa la </a:t>
            </a:r>
            <a:r>
              <a:rPr lang="es-MX" b="1" dirty="0"/>
              <a:t>estructura (HTML)</a:t>
            </a:r>
            <a:r>
              <a:rPr lang="es-MX" dirty="0"/>
              <a:t> y </a:t>
            </a:r>
            <a:r>
              <a:rPr lang="es-MX" b="1" dirty="0"/>
              <a:t>estilo (CSS)</a:t>
            </a:r>
            <a:r>
              <a:rPr lang="es-MX" dirty="0"/>
              <a:t>,    permitiendo modificar la apariencia completa del sitio editando un solo archivo.</a:t>
            </a:r>
          </a:p>
          <a:p>
            <a:pPr marL="0" indent="0">
              <a:buNone/>
            </a:pPr>
            <a:r>
              <a:rPr lang="es-MX" dirty="0"/>
              <a:t>Diseño atractivo y coherente:</a:t>
            </a:r>
          </a:p>
          <a:p>
            <a:pPr marL="0" indent="0">
              <a:buNone/>
            </a:pPr>
            <a:r>
              <a:rPr lang="es-MX" dirty="0"/>
              <a:t>Se definieron estilos para colores, tipografías y márgenes, logrando una identidad visual consistente en todas las páginas.</a:t>
            </a:r>
          </a:p>
          <a:p>
            <a:pPr marL="0" indent="0">
              <a:buNone/>
            </a:pPr>
            <a:r>
              <a:rPr lang="es-MX" dirty="0"/>
              <a:t>El uso de clases reutilizables (ejemplo: .container, .card, .btn) permite mantener un diseño uniforme y modular.</a:t>
            </a:r>
            <a:endParaRPr lang="es-CL" dirty="0"/>
          </a:p>
          <a:p>
            <a:endParaRPr lang="es-CL" dirty="0"/>
          </a:p>
        </p:txBody>
      </p:sp>
      <p:pic>
        <p:nvPicPr>
          <p:cNvPr id="6" name="Marcador de contenido 5">
            <a:extLst>
              <a:ext uri="{FF2B5EF4-FFF2-40B4-BE49-F238E27FC236}">
                <a16:creationId xmlns:a16="http://schemas.microsoft.com/office/drawing/2014/main" id="{03DCDAAB-3771-0F6A-8EE4-2A57BAA4B95A}"/>
              </a:ext>
            </a:extLst>
          </p:cNvPr>
          <p:cNvPicPr>
            <a:picLocks noGrp="1" noChangeAspect="1"/>
          </p:cNvPicPr>
          <p:nvPr>
            <p:ph sz="half" idx="2"/>
          </p:nvPr>
        </p:nvPicPr>
        <p:blipFill>
          <a:blip r:embed="rId2"/>
          <a:stretch>
            <a:fillRect/>
          </a:stretch>
        </p:blipFill>
        <p:spPr>
          <a:xfrm>
            <a:off x="6126162" y="1871820"/>
            <a:ext cx="4620495" cy="4140745"/>
          </a:xfrm>
          <a:prstGeom prst="rect">
            <a:avLst/>
          </a:prstGeom>
        </p:spPr>
      </p:pic>
      <p:pic>
        <p:nvPicPr>
          <p:cNvPr id="7" name="Imagen 6">
            <a:extLst>
              <a:ext uri="{FF2B5EF4-FFF2-40B4-BE49-F238E27FC236}">
                <a16:creationId xmlns:a16="http://schemas.microsoft.com/office/drawing/2014/main" id="{8FB5BAD0-6A24-B5FA-BEE2-B7D1AAE3219D}"/>
              </a:ext>
            </a:extLst>
          </p:cNvPr>
          <p:cNvPicPr>
            <a:picLocks noChangeAspect="1"/>
          </p:cNvPicPr>
          <p:nvPr/>
        </p:nvPicPr>
        <p:blipFill>
          <a:blip r:embed="rId3"/>
          <a:stretch>
            <a:fillRect/>
          </a:stretch>
        </p:blipFill>
        <p:spPr>
          <a:xfrm>
            <a:off x="234643" y="3000315"/>
            <a:ext cx="5544324" cy="428685"/>
          </a:xfrm>
          <a:prstGeom prst="rect">
            <a:avLst/>
          </a:prstGeom>
        </p:spPr>
      </p:pic>
    </p:spTree>
    <p:extLst>
      <p:ext uri="{BB962C8B-B14F-4D97-AF65-F5344CB8AC3E}">
        <p14:creationId xmlns:p14="http://schemas.microsoft.com/office/powerpoint/2010/main" val="1811095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AFB1B86-2B77-BCA8-B1E5-032A3D1FE0A1}"/>
              </a:ext>
            </a:extLst>
          </p:cNvPr>
          <p:cNvSpPr>
            <a:spLocks noGrp="1"/>
          </p:cNvSpPr>
          <p:nvPr>
            <p:ph type="title"/>
          </p:nvPr>
        </p:nvSpPr>
        <p:spPr/>
        <p:txBody>
          <a:bodyPr/>
          <a:lstStyle/>
          <a:p>
            <a:pPr algn="ctr"/>
            <a:r>
              <a:rPr lang="es-CL" dirty="0"/>
              <a:t>Validación de formularios en ShibuyaStore</a:t>
            </a:r>
          </a:p>
        </p:txBody>
      </p:sp>
      <p:sp>
        <p:nvSpPr>
          <p:cNvPr id="4" name="Marcador de contenido 3">
            <a:extLst>
              <a:ext uri="{FF2B5EF4-FFF2-40B4-BE49-F238E27FC236}">
                <a16:creationId xmlns:a16="http://schemas.microsoft.com/office/drawing/2014/main" id="{785DE019-1E84-5D02-801C-02E5D07A43A9}"/>
              </a:ext>
            </a:extLst>
          </p:cNvPr>
          <p:cNvSpPr>
            <a:spLocks noGrp="1"/>
          </p:cNvSpPr>
          <p:nvPr>
            <p:ph sz="half" idx="2"/>
          </p:nvPr>
        </p:nvSpPr>
        <p:spPr/>
        <p:txBody>
          <a:bodyPr/>
          <a:lstStyle/>
          <a:p>
            <a:r>
              <a:rPr lang="es-MX" dirty="0"/>
              <a:t>En el proyecto </a:t>
            </a:r>
            <a:r>
              <a:rPr lang="es-MX" b="1" dirty="0"/>
              <a:t>ShibuyaStore</a:t>
            </a:r>
            <a:r>
              <a:rPr lang="es-MX" dirty="0"/>
              <a:t>, los formularios (el de </a:t>
            </a:r>
            <a:r>
              <a:rPr lang="es-MX" b="1" dirty="0"/>
              <a:t>registro</a:t>
            </a:r>
            <a:r>
              <a:rPr lang="es-MX" dirty="0"/>
              <a:t> o </a:t>
            </a:r>
            <a:r>
              <a:rPr lang="es-MX" b="1" dirty="0"/>
              <a:t>inicio de sesión</a:t>
            </a:r>
            <a:r>
              <a:rPr lang="es-MX" dirty="0"/>
              <a:t>) fueron diseñados no solo con HTML semántico, sino también con </a:t>
            </a:r>
            <a:r>
              <a:rPr lang="es-MX" b="1" dirty="0"/>
              <a:t>JavaScript</a:t>
            </a:r>
            <a:r>
              <a:rPr lang="es-MX" dirty="0"/>
              <a:t> para garantizar que la información ingresada sea correcta antes de ser enviada.</a:t>
            </a:r>
          </a:p>
          <a:p>
            <a:r>
              <a:rPr lang="es-MX" dirty="0"/>
              <a:t>Cada campo </a:t>
            </a:r>
            <a:r>
              <a:rPr lang="es-MX" dirty="0">
                <a:highlight>
                  <a:srgbClr val="808080"/>
                </a:highlight>
              </a:rPr>
              <a:t>(&lt;input&gt;) </a:t>
            </a:r>
            <a:r>
              <a:rPr lang="es-MX" dirty="0"/>
              <a:t>está vinculado con su etiqueta </a:t>
            </a:r>
            <a:r>
              <a:rPr lang="es-MX" dirty="0">
                <a:highlight>
                  <a:srgbClr val="808080"/>
                </a:highlight>
              </a:rPr>
              <a:t>&lt;label&gt;, </a:t>
            </a:r>
            <a:r>
              <a:rPr lang="es-MX" dirty="0"/>
              <a:t>lo que mejora la accesibilidad y permite que los lectores de pantalla reconozcan los formularios correctamente</a:t>
            </a:r>
          </a:p>
          <a:p>
            <a:endParaRPr lang="es-CL" dirty="0"/>
          </a:p>
        </p:txBody>
      </p:sp>
      <p:pic>
        <p:nvPicPr>
          <p:cNvPr id="5" name="Imagen 4">
            <a:extLst>
              <a:ext uri="{FF2B5EF4-FFF2-40B4-BE49-F238E27FC236}">
                <a16:creationId xmlns:a16="http://schemas.microsoft.com/office/drawing/2014/main" id="{CBB0A6FB-8B83-9948-B64A-485F7E069EE9}"/>
              </a:ext>
            </a:extLst>
          </p:cNvPr>
          <p:cNvPicPr>
            <a:picLocks noChangeAspect="1"/>
          </p:cNvPicPr>
          <p:nvPr/>
        </p:nvPicPr>
        <p:blipFill>
          <a:blip r:embed="rId2"/>
          <a:stretch>
            <a:fillRect/>
          </a:stretch>
        </p:blipFill>
        <p:spPr>
          <a:xfrm>
            <a:off x="2649358" y="5351349"/>
            <a:ext cx="6893283" cy="1140891"/>
          </a:xfrm>
          <a:prstGeom prst="rect">
            <a:avLst/>
          </a:prstGeom>
        </p:spPr>
      </p:pic>
      <p:pic>
        <p:nvPicPr>
          <p:cNvPr id="6" name="Marcador de contenido 5">
            <a:extLst>
              <a:ext uri="{FF2B5EF4-FFF2-40B4-BE49-F238E27FC236}">
                <a16:creationId xmlns:a16="http://schemas.microsoft.com/office/drawing/2014/main" id="{32CAB9A4-4B26-BA3F-A10A-AB44A2ADB386}"/>
              </a:ext>
            </a:extLst>
          </p:cNvPr>
          <p:cNvPicPr>
            <a:picLocks noGrp="1" noChangeAspect="1"/>
          </p:cNvPicPr>
          <p:nvPr>
            <p:ph sz="half" idx="1"/>
          </p:nvPr>
        </p:nvPicPr>
        <p:blipFill>
          <a:blip r:embed="rId3"/>
          <a:stretch>
            <a:fillRect/>
          </a:stretch>
        </p:blipFill>
        <p:spPr>
          <a:xfrm>
            <a:off x="838973" y="2328616"/>
            <a:ext cx="5050308" cy="1675852"/>
          </a:xfrm>
          <a:prstGeom prst="rect">
            <a:avLst/>
          </a:prstGeom>
        </p:spPr>
      </p:pic>
      <p:sp>
        <p:nvSpPr>
          <p:cNvPr id="11" name="CuadroTexto 10">
            <a:extLst>
              <a:ext uri="{FF2B5EF4-FFF2-40B4-BE49-F238E27FC236}">
                <a16:creationId xmlns:a16="http://schemas.microsoft.com/office/drawing/2014/main" id="{3FC3D18D-099F-70A8-FC98-17F0AAC616B4}"/>
              </a:ext>
            </a:extLst>
          </p:cNvPr>
          <p:cNvSpPr txBox="1"/>
          <p:nvPr/>
        </p:nvSpPr>
        <p:spPr>
          <a:xfrm>
            <a:off x="235974" y="4149213"/>
            <a:ext cx="5890506" cy="1354217"/>
          </a:xfrm>
          <a:prstGeom prst="rect">
            <a:avLst/>
          </a:prstGeom>
          <a:noFill/>
        </p:spPr>
        <p:txBody>
          <a:bodyPr wrap="square" rtlCol="0">
            <a:spAutoFit/>
          </a:bodyPr>
          <a:lstStyle/>
          <a:p>
            <a:r>
              <a:rPr lang="es-MX" sz="1600" dirty="0"/>
              <a:t>Se usaron atributos como </a:t>
            </a:r>
            <a:r>
              <a:rPr lang="es-MX" sz="1600" dirty="0">
                <a:highlight>
                  <a:srgbClr val="808080"/>
                </a:highlight>
              </a:rPr>
              <a:t>required, type="email", minlength</a:t>
            </a:r>
            <a:r>
              <a:rPr lang="es-MX" sz="1600" dirty="0"/>
              <a:t> o </a:t>
            </a:r>
            <a:r>
              <a:rPr lang="es-MX" sz="1600" dirty="0">
                <a:highlight>
                  <a:srgbClr val="808080"/>
                </a:highlight>
              </a:rPr>
              <a:t>maxlength</a:t>
            </a:r>
            <a:r>
              <a:rPr lang="es-MX" sz="1600" dirty="0"/>
              <a:t> para realizar una validación básica automática.</a:t>
            </a:r>
          </a:p>
          <a:p>
            <a:r>
              <a:rPr lang="es-MX" sz="1600" dirty="0"/>
              <a:t>Esto evita el envío del formulario cuando falta información o el formato no es válido</a:t>
            </a:r>
            <a:endParaRPr lang="es-CL" sz="1600" dirty="0"/>
          </a:p>
          <a:p>
            <a:endParaRPr lang="es-CL" dirty="0"/>
          </a:p>
        </p:txBody>
      </p:sp>
    </p:spTree>
    <p:extLst>
      <p:ext uri="{BB962C8B-B14F-4D97-AF65-F5344CB8AC3E}">
        <p14:creationId xmlns:p14="http://schemas.microsoft.com/office/powerpoint/2010/main" val="31755646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ED49EDB-6B7B-D296-F2E7-533D86AD6D1F}"/>
              </a:ext>
            </a:extLst>
          </p:cNvPr>
          <p:cNvSpPr>
            <a:spLocks noGrp="1"/>
          </p:cNvSpPr>
          <p:nvPr>
            <p:ph type="title"/>
          </p:nvPr>
        </p:nvSpPr>
        <p:spPr/>
        <p:txBody>
          <a:bodyPr/>
          <a:lstStyle/>
          <a:p>
            <a:r>
              <a:rPr lang="es-CL" dirty="0"/>
              <a:t>Validaciones con JavaScript</a:t>
            </a:r>
          </a:p>
        </p:txBody>
      </p:sp>
      <p:sp>
        <p:nvSpPr>
          <p:cNvPr id="3" name="Marcador de contenido 2">
            <a:extLst>
              <a:ext uri="{FF2B5EF4-FFF2-40B4-BE49-F238E27FC236}">
                <a16:creationId xmlns:a16="http://schemas.microsoft.com/office/drawing/2014/main" id="{9EC26BBE-B659-231E-36E3-7D8CD9689F13}"/>
              </a:ext>
            </a:extLst>
          </p:cNvPr>
          <p:cNvSpPr>
            <a:spLocks noGrp="1"/>
          </p:cNvSpPr>
          <p:nvPr>
            <p:ph sz="half" idx="1"/>
          </p:nvPr>
        </p:nvSpPr>
        <p:spPr/>
        <p:txBody>
          <a:bodyPr/>
          <a:lstStyle/>
          <a:p>
            <a:r>
              <a:rPr lang="es-MX" dirty="0"/>
              <a:t>Se implementaron scripts en </a:t>
            </a:r>
            <a:r>
              <a:rPr lang="es-MX" b="1" dirty="0"/>
              <a:t>JavaScript</a:t>
            </a:r>
            <a:r>
              <a:rPr lang="es-MX" dirty="0"/>
              <a:t> para reforzar la validación:</a:t>
            </a:r>
          </a:p>
          <a:p>
            <a:r>
              <a:rPr lang="es-MX" dirty="0"/>
              <a:t>Verificación de que los campos no estén vacíos.</a:t>
            </a:r>
          </a:p>
          <a:p>
            <a:r>
              <a:rPr lang="es-MX" dirty="0"/>
              <a:t>Confirmación de contraseñas coincidentes.</a:t>
            </a:r>
          </a:p>
          <a:p>
            <a:r>
              <a:rPr lang="es-MX" dirty="0"/>
              <a:t>Comprobación de formato de correo electrónico con expresiones regulares.</a:t>
            </a:r>
          </a:p>
          <a:p>
            <a:r>
              <a:rPr lang="es-MX" dirty="0"/>
              <a:t>Generación de mensajes de error personalizados para guiar al usuario.</a:t>
            </a:r>
          </a:p>
          <a:p>
            <a:endParaRPr lang="es-CL" dirty="0"/>
          </a:p>
        </p:txBody>
      </p:sp>
      <p:pic>
        <p:nvPicPr>
          <p:cNvPr id="7" name="Marcador de contenido 6">
            <a:extLst>
              <a:ext uri="{FF2B5EF4-FFF2-40B4-BE49-F238E27FC236}">
                <a16:creationId xmlns:a16="http://schemas.microsoft.com/office/drawing/2014/main" id="{12D63C5B-B100-B168-E601-62FB628BD5DC}"/>
              </a:ext>
            </a:extLst>
          </p:cNvPr>
          <p:cNvPicPr>
            <a:picLocks noGrp="1" noChangeAspect="1"/>
          </p:cNvPicPr>
          <p:nvPr>
            <p:ph sz="half" idx="2"/>
          </p:nvPr>
        </p:nvPicPr>
        <p:blipFill>
          <a:blip r:embed="rId2"/>
          <a:stretch>
            <a:fillRect/>
          </a:stretch>
        </p:blipFill>
        <p:spPr>
          <a:xfrm>
            <a:off x="6363831" y="2241754"/>
            <a:ext cx="4481512" cy="3001918"/>
          </a:xfrm>
          <a:prstGeom prst="rect">
            <a:avLst/>
          </a:prstGeom>
        </p:spPr>
      </p:pic>
    </p:spTree>
    <p:extLst>
      <p:ext uri="{BB962C8B-B14F-4D97-AF65-F5344CB8AC3E}">
        <p14:creationId xmlns:p14="http://schemas.microsoft.com/office/powerpoint/2010/main" val="2745158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n 5">
            <a:extLst>
              <a:ext uri="{FF2B5EF4-FFF2-40B4-BE49-F238E27FC236}">
                <a16:creationId xmlns:a16="http://schemas.microsoft.com/office/drawing/2014/main" id="{16382848-2117-2473-2A4E-32E84AC361C8}"/>
              </a:ext>
            </a:extLst>
          </p:cNvPr>
          <p:cNvPicPr>
            <a:picLocks noChangeAspect="1"/>
          </p:cNvPicPr>
          <p:nvPr/>
        </p:nvPicPr>
        <p:blipFill>
          <a:blip r:embed="rId2"/>
          <a:stretch>
            <a:fillRect/>
          </a:stretch>
        </p:blipFill>
        <p:spPr>
          <a:xfrm>
            <a:off x="400475" y="358090"/>
            <a:ext cx="4790958" cy="2701337"/>
          </a:xfrm>
          <a:prstGeom prst="rect">
            <a:avLst/>
          </a:prstGeom>
        </p:spPr>
      </p:pic>
      <p:pic>
        <p:nvPicPr>
          <p:cNvPr id="8" name="Imagen 7">
            <a:extLst>
              <a:ext uri="{FF2B5EF4-FFF2-40B4-BE49-F238E27FC236}">
                <a16:creationId xmlns:a16="http://schemas.microsoft.com/office/drawing/2014/main" id="{4CC33846-F4CE-D356-1813-24BDF50C88DA}"/>
              </a:ext>
            </a:extLst>
          </p:cNvPr>
          <p:cNvPicPr>
            <a:picLocks noChangeAspect="1"/>
          </p:cNvPicPr>
          <p:nvPr/>
        </p:nvPicPr>
        <p:blipFill>
          <a:blip r:embed="rId3"/>
          <a:stretch>
            <a:fillRect/>
          </a:stretch>
        </p:blipFill>
        <p:spPr>
          <a:xfrm>
            <a:off x="5606282" y="358090"/>
            <a:ext cx="5386896" cy="3338052"/>
          </a:xfrm>
          <a:prstGeom prst="rect">
            <a:avLst/>
          </a:prstGeom>
        </p:spPr>
      </p:pic>
      <p:pic>
        <p:nvPicPr>
          <p:cNvPr id="10" name="Imagen 9">
            <a:extLst>
              <a:ext uri="{FF2B5EF4-FFF2-40B4-BE49-F238E27FC236}">
                <a16:creationId xmlns:a16="http://schemas.microsoft.com/office/drawing/2014/main" id="{9ADB1411-4E75-1C96-33FB-6C446F30AEC6}"/>
              </a:ext>
            </a:extLst>
          </p:cNvPr>
          <p:cNvPicPr>
            <a:picLocks noChangeAspect="1"/>
          </p:cNvPicPr>
          <p:nvPr/>
        </p:nvPicPr>
        <p:blipFill>
          <a:blip r:embed="rId4"/>
          <a:stretch>
            <a:fillRect/>
          </a:stretch>
        </p:blipFill>
        <p:spPr>
          <a:xfrm>
            <a:off x="247208" y="3174276"/>
            <a:ext cx="5151649" cy="1807209"/>
          </a:xfrm>
          <a:prstGeom prst="rect">
            <a:avLst/>
          </a:prstGeom>
        </p:spPr>
      </p:pic>
      <p:pic>
        <p:nvPicPr>
          <p:cNvPr id="12" name="Imagen 11">
            <a:extLst>
              <a:ext uri="{FF2B5EF4-FFF2-40B4-BE49-F238E27FC236}">
                <a16:creationId xmlns:a16="http://schemas.microsoft.com/office/drawing/2014/main" id="{EBDBF751-DE39-28FF-0668-515C92CD55BE}"/>
              </a:ext>
            </a:extLst>
          </p:cNvPr>
          <p:cNvPicPr>
            <a:picLocks noChangeAspect="1"/>
          </p:cNvPicPr>
          <p:nvPr/>
        </p:nvPicPr>
        <p:blipFill>
          <a:blip r:embed="rId5"/>
          <a:stretch>
            <a:fillRect/>
          </a:stretch>
        </p:blipFill>
        <p:spPr>
          <a:xfrm>
            <a:off x="6263861" y="3968104"/>
            <a:ext cx="4729317" cy="2531806"/>
          </a:xfrm>
          <a:prstGeom prst="rect">
            <a:avLst/>
          </a:prstGeom>
        </p:spPr>
      </p:pic>
      <p:pic>
        <p:nvPicPr>
          <p:cNvPr id="14" name="Imagen 13">
            <a:extLst>
              <a:ext uri="{FF2B5EF4-FFF2-40B4-BE49-F238E27FC236}">
                <a16:creationId xmlns:a16="http://schemas.microsoft.com/office/drawing/2014/main" id="{369E1411-DEED-CCDF-CB64-4CAE1281EBE4}"/>
              </a:ext>
            </a:extLst>
          </p:cNvPr>
          <p:cNvPicPr>
            <a:picLocks noChangeAspect="1"/>
          </p:cNvPicPr>
          <p:nvPr/>
        </p:nvPicPr>
        <p:blipFill>
          <a:blip r:embed="rId6"/>
          <a:stretch>
            <a:fillRect/>
          </a:stretch>
        </p:blipFill>
        <p:spPr>
          <a:xfrm>
            <a:off x="849941" y="5096334"/>
            <a:ext cx="3946182" cy="1650769"/>
          </a:xfrm>
          <a:prstGeom prst="rect">
            <a:avLst/>
          </a:prstGeom>
        </p:spPr>
      </p:pic>
    </p:spTree>
    <p:extLst>
      <p:ext uri="{BB962C8B-B14F-4D97-AF65-F5344CB8AC3E}">
        <p14:creationId xmlns:p14="http://schemas.microsoft.com/office/powerpoint/2010/main" val="385673664"/>
      </p:ext>
    </p:extLst>
  </p:cSld>
  <p:clrMapOvr>
    <a:masterClrMapping/>
  </p:clrMapOvr>
</p:sld>
</file>

<file path=ppt/theme/theme1.xml><?xml version="1.0" encoding="utf-8"?>
<a:theme xmlns:a="http://schemas.openxmlformats.org/drawingml/2006/main" name="Vista">
  <a:themeElements>
    <a:clrScheme name="Vista">
      <a:dk1>
        <a:sysClr val="windowText" lastClr="000000"/>
      </a:dk1>
      <a:lt1>
        <a:sysClr val="window" lastClr="FFFFFF"/>
      </a:lt1>
      <a:dk2>
        <a:srgbClr val="564B3C"/>
      </a:dk2>
      <a:lt2>
        <a:srgbClr val="ECEDD1"/>
      </a:lt2>
      <a:accent1>
        <a:srgbClr val="93A299"/>
      </a:accent1>
      <a:accent2>
        <a:srgbClr val="CB4B30"/>
      </a:accent2>
      <a:accent3>
        <a:srgbClr val="B5AE53"/>
      </a:accent3>
      <a:accent4>
        <a:srgbClr val="6F6A7A"/>
      </a:accent4>
      <a:accent5>
        <a:srgbClr val="E8B54D"/>
      </a:accent5>
      <a:accent6>
        <a:srgbClr val="8A7952"/>
      </a:accent6>
      <a:hlink>
        <a:srgbClr val="9F9F0B"/>
      </a:hlink>
      <a:folHlink>
        <a:srgbClr val="B2B2B2"/>
      </a:folHlink>
    </a:clrScheme>
    <a:fontScheme name="Vista">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sta">
      <a:fillStyleLst>
        <a:solidFill>
          <a:schemeClr val="phClr"/>
        </a:solidFill>
        <a:solidFill>
          <a:schemeClr val="phClr">
            <a:tint val="60000"/>
            <a:satMod val="120000"/>
          </a:schemeClr>
        </a:solidFill>
        <a:solidFill>
          <a:schemeClr val="phClr">
            <a:shade val="75000"/>
            <a:satMod val="13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3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866257B-E5CE-4C43-9210-F2DE76BE10B5}"/>
    </a:ext>
  </a:extLst>
</a:theme>
</file>

<file path=docProps/app.xml><?xml version="1.0" encoding="utf-8"?>
<Properties xmlns="http://schemas.openxmlformats.org/officeDocument/2006/extended-properties" xmlns:vt="http://schemas.openxmlformats.org/officeDocument/2006/docPropsVTypes">
  <Template>Vista</Template>
  <TotalTime>207</TotalTime>
  <Words>666</Words>
  <Application>Microsoft Office PowerPoint</Application>
  <PresentationFormat>Panorámica</PresentationFormat>
  <Paragraphs>39</Paragraphs>
  <Slides>16</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16</vt:i4>
      </vt:variant>
    </vt:vector>
  </HeadingPairs>
  <TitlesOfParts>
    <vt:vector size="20" baseType="lpstr">
      <vt:lpstr>Arial</vt:lpstr>
      <vt:lpstr>Century Schoolbook</vt:lpstr>
      <vt:lpstr>Wingdings 2</vt:lpstr>
      <vt:lpstr>Vista</vt:lpstr>
      <vt:lpstr>Evaluación Parcial I </vt:lpstr>
      <vt:lpstr>¿Qué es ShibuyaStore?</vt:lpstr>
      <vt:lpstr>Como inicio todo</vt:lpstr>
      <vt:lpstr>Estructura de nuestra pagina</vt:lpstr>
      <vt:lpstr>¿Por qué es importante las etiquetas Semánticas en HTML?</vt:lpstr>
      <vt:lpstr>Uso de hojas estilo CSS</vt:lpstr>
      <vt:lpstr>Validación de formularios en ShibuyaStore</vt:lpstr>
      <vt:lpstr>Validaciones con JavaScript</vt:lpstr>
      <vt:lpstr>Presentación de PowerPoint</vt:lpstr>
      <vt:lpstr>Operaciones del repositorio colaborativo</vt:lpstr>
      <vt:lpstr>Presentación de PowerPoint</vt:lpstr>
      <vt:lpstr>Presentación de PowerPoint</vt:lpstr>
      <vt:lpstr>Presentación de PowerPoint</vt:lpstr>
      <vt:lpstr>Presentación de PowerPoint</vt:lpstr>
      <vt:lpstr>Presentación de PowerPoint</vt:lpstr>
      <vt:lpstr>Gracias por su atención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Diego Ignacio</dc:creator>
  <cp:lastModifiedBy>Diego Ignacio</cp:lastModifiedBy>
  <cp:revision>2</cp:revision>
  <dcterms:created xsi:type="dcterms:W3CDTF">2025-09-22T21:16:55Z</dcterms:created>
  <dcterms:modified xsi:type="dcterms:W3CDTF">2025-09-23T00:44:15Z</dcterms:modified>
</cp:coreProperties>
</file>