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57" r:id="rId5"/>
    <p:sldId id="258" r:id="rId6"/>
    <p:sldId id="259" r:id="rId7"/>
    <p:sldId id="260"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023" autoAdjust="0"/>
  </p:normalViewPr>
  <p:slideViewPr>
    <p:cSldViewPr snapToGrid="0">
      <p:cViewPr varScale="1">
        <p:scale>
          <a:sx n="46" d="100"/>
          <a:sy n="46" d="100"/>
        </p:scale>
        <p:origin x="14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82033-4854-4ACB-8005-8FFC4ACC8EF0}" type="datetimeFigureOut">
              <a:rPr kumimoji="1" lang="ja-JP" altLang="en-US" smtClean="0"/>
              <a:t>2020/11/25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5D7A8-F4C9-4117-A3AB-A2583BC85BBE}" type="slidenum">
              <a:rPr kumimoji="1" lang="ja-JP" altLang="en-US" smtClean="0"/>
              <a:t>‹#›</a:t>
            </a:fld>
            <a:endParaRPr kumimoji="1" lang="ja-JP" altLang="en-US"/>
          </a:p>
        </p:txBody>
      </p:sp>
    </p:spTree>
    <p:extLst>
      <p:ext uri="{BB962C8B-B14F-4D97-AF65-F5344CB8AC3E}">
        <p14:creationId xmlns:p14="http://schemas.microsoft.com/office/powerpoint/2010/main" val="27282489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近年、多発している自然災害。これらの情報共有の手段は主に</a:t>
            </a:r>
            <a:r>
              <a:rPr kumimoji="1" lang="en-US" altLang="ja-JP" dirty="0" err="1" smtClean="0"/>
              <a:t>twitter,line,facebook</a:t>
            </a:r>
            <a:r>
              <a:rPr kumimoji="1" lang="ja-JP" altLang="en-US" dirty="0" smtClean="0"/>
              <a:t>などの</a:t>
            </a:r>
            <a:r>
              <a:rPr kumimoji="1" lang="en-US" altLang="ja-JP" dirty="0" smtClean="0"/>
              <a:t>SNS</a:t>
            </a:r>
            <a:r>
              <a:rPr kumimoji="1" lang="ja-JP" altLang="en-US" dirty="0" smtClean="0"/>
              <a:t>ツールが主流になったと思う。</a:t>
            </a:r>
            <a:endParaRPr kumimoji="1" lang="en-US" altLang="ja-JP" dirty="0" smtClean="0"/>
          </a:p>
          <a:p>
            <a:r>
              <a:rPr kumimoji="1" lang="ja-JP" altLang="en-US" dirty="0" smtClean="0"/>
              <a:t>今後も多くの災害に見舞われる可能性が高い日本では災害時の情報取得（情報共有）の重要性はますます高くなっていくと私たちは考える。</a:t>
            </a:r>
            <a:endParaRPr kumimoji="1" lang="en-US" altLang="ja-JP" dirty="0" smtClean="0"/>
          </a:p>
          <a:p>
            <a:r>
              <a:rPr kumimoji="1" lang="ja-JP" altLang="en-US" dirty="0" smtClean="0"/>
              <a:t>現在多くの人に利用されているＳＮＳは災害時のために作られたアプリケーションではないため、必要な情報以外の雑多な情報が検索を邪魔してしまう。</a:t>
            </a:r>
            <a:endParaRPr kumimoji="1" lang="en-US" altLang="ja-JP" dirty="0" smtClean="0"/>
          </a:p>
          <a:p>
            <a:r>
              <a:rPr kumimoji="1" lang="ja-JP" altLang="en-US" dirty="0" smtClean="0"/>
              <a:t>私たちはそのような現状を考え災害の情報共有に特化したＳＮＳを作成しようと考えた。</a:t>
            </a:r>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2</a:t>
            </a:fld>
            <a:endParaRPr kumimoji="1" lang="ja-JP" altLang="en-US"/>
          </a:p>
        </p:txBody>
      </p:sp>
    </p:spTree>
    <p:extLst>
      <p:ext uri="{BB962C8B-B14F-4D97-AF65-F5344CB8AC3E}">
        <p14:creationId xmlns:p14="http://schemas.microsoft.com/office/powerpoint/2010/main" val="378700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個人作成のアプリなどはあるがあまり利用されていない。</a:t>
            </a:r>
            <a:endParaRPr kumimoji="1" lang="en-US" altLang="ja-JP" dirty="0" smtClean="0"/>
          </a:p>
          <a:p>
            <a:r>
              <a:rPr kumimoji="1" lang="ja-JP" altLang="en-US" dirty="0" smtClean="0"/>
              <a:t>この？の部分を切り開いていきたいと考えている。</a:t>
            </a:r>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3</a:t>
            </a:fld>
            <a:endParaRPr kumimoji="1" lang="ja-JP" altLang="en-US"/>
          </a:p>
        </p:txBody>
      </p:sp>
    </p:spTree>
    <p:extLst>
      <p:ext uri="{BB962C8B-B14F-4D97-AF65-F5344CB8AC3E}">
        <p14:creationId xmlns:p14="http://schemas.microsoft.com/office/powerpoint/2010/main" val="1132002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4</a:t>
            </a:fld>
            <a:endParaRPr kumimoji="1" lang="ja-JP" altLang="en-US"/>
          </a:p>
        </p:txBody>
      </p:sp>
    </p:spTree>
    <p:extLst>
      <p:ext uri="{BB962C8B-B14F-4D97-AF65-F5344CB8AC3E}">
        <p14:creationId xmlns:p14="http://schemas.microsoft.com/office/powerpoint/2010/main" val="315241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大体半数以上の機能が完成しており、ほぼ順調に作業は進んでいる。</a:t>
            </a:r>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5</a:t>
            </a:fld>
            <a:endParaRPr kumimoji="1" lang="ja-JP" altLang="en-US"/>
          </a:p>
        </p:txBody>
      </p:sp>
    </p:spTree>
    <p:extLst>
      <p:ext uri="{BB962C8B-B14F-4D97-AF65-F5344CB8AC3E}">
        <p14:creationId xmlns:p14="http://schemas.microsoft.com/office/powerpoint/2010/main" val="181841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未実装の機能は順次完成に向けて取り組んでいく。</a:t>
            </a:r>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6</a:t>
            </a:fld>
            <a:endParaRPr kumimoji="1" lang="ja-JP" altLang="en-US"/>
          </a:p>
        </p:txBody>
      </p:sp>
    </p:spTree>
    <p:extLst>
      <p:ext uri="{BB962C8B-B14F-4D97-AF65-F5344CB8AC3E}">
        <p14:creationId xmlns:p14="http://schemas.microsoft.com/office/powerpoint/2010/main" val="817282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フロントサイドは細かい調整を行い、バックエンドとの結合テストを行えばほぼ完成。</a:t>
            </a:r>
            <a:endParaRPr kumimoji="1" lang="en-US" altLang="ja-JP" dirty="0" smtClean="0"/>
          </a:p>
          <a:p>
            <a:r>
              <a:rPr kumimoji="1" lang="ja-JP" altLang="en-US" dirty="0" smtClean="0"/>
              <a:t>バックエンドもおおよそ予定通り進んでいる。</a:t>
            </a:r>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7</a:t>
            </a:fld>
            <a:endParaRPr kumimoji="1" lang="ja-JP" altLang="en-US"/>
          </a:p>
        </p:txBody>
      </p:sp>
    </p:spTree>
    <p:extLst>
      <p:ext uri="{BB962C8B-B14F-4D97-AF65-F5344CB8AC3E}">
        <p14:creationId xmlns:p14="http://schemas.microsoft.com/office/powerpoint/2010/main" val="3289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設計書の作成が遅れた理由は、画面遷移図やテーブル定義を作成するのに時間がかかってしまったため</a:t>
            </a:r>
            <a:endParaRPr kumimoji="1" lang="en-US" altLang="ja-JP" dirty="0" smtClean="0"/>
          </a:p>
          <a:p>
            <a:r>
              <a:rPr kumimoji="1" lang="en-US" altLang="ja-JP" dirty="0" smtClean="0"/>
              <a:t>※</a:t>
            </a:r>
            <a:r>
              <a:rPr kumimoji="1" lang="ja-JP" altLang="en-US" dirty="0" smtClean="0"/>
              <a:t>開発環境を統一するのに時間がかかった。（</a:t>
            </a:r>
            <a:r>
              <a:rPr kumimoji="1" lang="en-US" altLang="ja-JP" dirty="0" smtClean="0"/>
              <a:t>eclipse</a:t>
            </a:r>
            <a:r>
              <a:rPr kumimoji="1" lang="ja-JP" altLang="en-US" dirty="0" smtClean="0"/>
              <a:t>の導入時にメンバー内でそれぞれ別々のエラーが起きてしまい、それを解決するのに時間がかかった。）</a:t>
            </a:r>
            <a:endParaRPr kumimoji="1" lang="en-US" altLang="ja-JP" dirty="0" smtClean="0"/>
          </a:p>
          <a:p>
            <a:r>
              <a:rPr kumimoji="1" lang="en-US" altLang="ja-JP" dirty="0" smtClean="0"/>
              <a:t>※</a:t>
            </a:r>
            <a:r>
              <a:rPr kumimoji="1" lang="en-US" altLang="ja-JP" dirty="0" err="1" smtClean="0"/>
              <a:t>github</a:t>
            </a:r>
            <a:r>
              <a:rPr kumimoji="1" lang="ja-JP" altLang="en-US" dirty="0" smtClean="0"/>
              <a:t>でマージの競合が発生し、プロジェクト内のデータ調整が必要となることが多かった。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8</a:t>
            </a:fld>
            <a:endParaRPr kumimoji="1" lang="ja-JP" altLang="en-US"/>
          </a:p>
        </p:txBody>
      </p:sp>
    </p:spTree>
    <p:extLst>
      <p:ext uri="{BB962C8B-B14F-4D97-AF65-F5344CB8AC3E}">
        <p14:creationId xmlns:p14="http://schemas.microsoft.com/office/powerpoint/2010/main" val="394288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3886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366043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62197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27891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17776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43562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311722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284929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202953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15263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48A862D-7EA2-4366-8E25-D02863E5B387}" type="datetimeFigureOut">
              <a:rPr kumimoji="1" lang="ja-JP" altLang="en-US" smtClean="0"/>
              <a:t>2020/11/25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364734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A862D-7EA2-4366-8E25-D02863E5B387}" type="datetimeFigureOut">
              <a:rPr kumimoji="1" lang="ja-JP" altLang="en-US" smtClean="0"/>
              <a:t>2020/11/25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222537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災害時に特化した</a:t>
            </a:r>
            <a:r>
              <a:rPr kumimoji="1" lang="en-US" altLang="ja-JP" dirty="0" smtClean="0"/>
              <a:t>SNS</a:t>
            </a:r>
            <a:r>
              <a:rPr kumimoji="1" lang="ja-JP" altLang="en-US" dirty="0" smtClean="0"/>
              <a:t>サービス</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開発系　第</a:t>
            </a:r>
            <a:r>
              <a:rPr kumimoji="1" lang="en-US" altLang="ja-JP" dirty="0" smtClean="0"/>
              <a:t>7</a:t>
            </a:r>
            <a:r>
              <a:rPr lang="ja-JP" altLang="en-US" dirty="0"/>
              <a:t>グループ</a:t>
            </a:r>
            <a:endParaRPr kumimoji="1" lang="ja-JP" altLang="en-US" dirty="0"/>
          </a:p>
        </p:txBody>
      </p:sp>
    </p:spTree>
    <p:extLst>
      <p:ext uri="{BB962C8B-B14F-4D97-AF65-F5344CB8AC3E}">
        <p14:creationId xmlns:p14="http://schemas.microsoft.com/office/powerpoint/2010/main" val="422114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S創英角ｺﾞｼｯｸUB" panose="020B0900000000000000" pitchFamily="50" charset="-128"/>
                <a:ea typeface="HGS創英角ｺﾞｼｯｸUB" panose="020B0900000000000000" pitchFamily="50" charset="-128"/>
              </a:rPr>
              <a:t>研究の背景</a:t>
            </a:r>
            <a:endParaRPr kumimoji="1" lang="ja-JP" altLang="en-US"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6248400" y="1298494"/>
            <a:ext cx="5943600" cy="1846659"/>
          </a:xfrm>
          <a:prstGeom prst="rect">
            <a:avLst/>
          </a:prstGeom>
          <a:noFill/>
        </p:spPr>
        <p:txBody>
          <a:bodyPr wrap="square" rtlCol="0">
            <a:spAutoFit/>
          </a:bodyPr>
          <a:lstStyle/>
          <a:p>
            <a:r>
              <a:rPr lang="en-US" altLang="ja-JP" sz="9600" dirty="0" smtClean="0">
                <a:latin typeface="HG創英角ﾎﾟｯﾌﾟ体" panose="040B0A09000000000000" pitchFamily="49" charset="-128"/>
                <a:ea typeface="HG創英角ﾎﾟｯﾌﾟ体" panose="040B0A09000000000000" pitchFamily="49" charset="-128"/>
              </a:rPr>
              <a:t>Facebook</a:t>
            </a:r>
          </a:p>
          <a:p>
            <a:endParaRPr kumimoji="1" lang="ja-JP" altLang="en-US" dirty="0">
              <a:latin typeface="HG創英角ﾎﾟｯﾌﾟ体" panose="040B0A09000000000000" pitchFamily="49" charset="-128"/>
              <a:ea typeface="HG創英角ﾎﾟｯﾌﾟ体" panose="040B0A09000000000000" pitchFamily="49" charset="-128"/>
            </a:endParaRPr>
          </a:p>
        </p:txBody>
      </p:sp>
      <p:sp>
        <p:nvSpPr>
          <p:cNvPr id="5" name="テキスト ボックス 4"/>
          <p:cNvSpPr txBox="1"/>
          <p:nvPr/>
        </p:nvSpPr>
        <p:spPr>
          <a:xfrm>
            <a:off x="838200" y="1367850"/>
            <a:ext cx="2673927" cy="1569660"/>
          </a:xfrm>
          <a:prstGeom prst="rect">
            <a:avLst/>
          </a:prstGeom>
          <a:noFill/>
        </p:spPr>
        <p:txBody>
          <a:bodyPr wrap="square" rtlCol="0">
            <a:spAutoFit/>
          </a:bodyPr>
          <a:lstStyle/>
          <a:p>
            <a:r>
              <a:rPr kumimoji="1" lang="en-US" altLang="ja-JP" sz="9600" dirty="0" smtClean="0">
                <a:latin typeface="HG創英角ﾎﾟｯﾌﾟ体" panose="040B0A09000000000000" pitchFamily="49" charset="-128"/>
                <a:ea typeface="HG創英角ﾎﾟｯﾌﾟ体" panose="040B0A09000000000000" pitchFamily="49" charset="-128"/>
              </a:rPr>
              <a:t>SNS</a:t>
            </a:r>
            <a:endParaRPr kumimoji="1" lang="ja-JP" altLang="en-US" dirty="0">
              <a:latin typeface="HG創英角ﾎﾟｯﾌﾟ体" panose="040B0A09000000000000" pitchFamily="49" charset="-128"/>
              <a:ea typeface="HG創英角ﾎﾟｯﾌﾟ体" panose="040B0A09000000000000" pitchFamily="49" charset="-128"/>
            </a:endParaRPr>
          </a:p>
        </p:txBody>
      </p:sp>
      <p:sp>
        <p:nvSpPr>
          <p:cNvPr id="6" name="テキスト ボックス 5"/>
          <p:cNvSpPr txBox="1"/>
          <p:nvPr/>
        </p:nvSpPr>
        <p:spPr>
          <a:xfrm>
            <a:off x="1025236" y="4655560"/>
            <a:ext cx="4973782" cy="1569660"/>
          </a:xfrm>
          <a:prstGeom prst="rect">
            <a:avLst/>
          </a:prstGeom>
          <a:noFill/>
        </p:spPr>
        <p:txBody>
          <a:bodyPr wrap="square" rtlCol="0">
            <a:spAutoFit/>
          </a:bodyPr>
          <a:lstStyle/>
          <a:p>
            <a:r>
              <a:rPr kumimoji="1" lang="en-US" altLang="ja-JP" sz="9600" dirty="0" smtClean="0">
                <a:latin typeface="HG創英角ﾎﾟｯﾌﾟ体" panose="040B0A09000000000000" pitchFamily="49" charset="-128"/>
                <a:ea typeface="HG創英角ﾎﾟｯﾌﾟ体" panose="040B0A09000000000000" pitchFamily="49" charset="-128"/>
              </a:rPr>
              <a:t>twitter</a:t>
            </a:r>
            <a:endParaRPr kumimoji="1" lang="ja-JP" altLang="en-US" sz="96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1544782" y="2892112"/>
            <a:ext cx="6005945" cy="1569660"/>
          </a:xfrm>
          <a:prstGeom prst="rect">
            <a:avLst/>
          </a:prstGeom>
          <a:noFill/>
        </p:spPr>
        <p:txBody>
          <a:bodyPr wrap="square" rtlCol="0">
            <a:spAutoFit/>
          </a:bodyPr>
          <a:lstStyle/>
          <a:p>
            <a:r>
              <a:rPr lang="en-US" altLang="ja-JP" sz="9600" dirty="0" err="1" smtClean="0">
                <a:latin typeface="HG創英角ﾎﾟｯﾌﾟ体" panose="040B0A09000000000000" pitchFamily="49" charset="-128"/>
                <a:ea typeface="HG創英角ﾎﾟｯﾌﾟ体" panose="040B0A09000000000000" pitchFamily="49" charset="-128"/>
              </a:rPr>
              <a:t>instagram</a:t>
            </a:r>
            <a:endParaRPr kumimoji="1" lang="ja-JP" altLang="en-US" dirty="0">
              <a:latin typeface="HG創英角ﾎﾟｯﾌﾟ体" panose="040B0A09000000000000" pitchFamily="49" charset="-128"/>
              <a:ea typeface="HG創英角ﾎﾟｯﾌﾟ体" panose="040B0A09000000000000" pitchFamily="49" charset="-128"/>
            </a:endParaRPr>
          </a:p>
        </p:txBody>
      </p:sp>
      <p:sp>
        <p:nvSpPr>
          <p:cNvPr id="8" name="テキスト ボックス 7"/>
          <p:cNvSpPr txBox="1"/>
          <p:nvPr/>
        </p:nvSpPr>
        <p:spPr>
          <a:xfrm>
            <a:off x="8077200" y="4904943"/>
            <a:ext cx="2673927" cy="1569660"/>
          </a:xfrm>
          <a:prstGeom prst="rect">
            <a:avLst/>
          </a:prstGeom>
          <a:noFill/>
        </p:spPr>
        <p:txBody>
          <a:bodyPr wrap="square" rtlCol="0">
            <a:spAutoFit/>
          </a:bodyPr>
          <a:lstStyle/>
          <a:p>
            <a:r>
              <a:rPr lang="en-US" altLang="ja-JP" sz="9600" dirty="0" smtClean="0">
                <a:latin typeface="HG創英角ﾎﾟｯﾌﾟ体" panose="040B0A09000000000000" pitchFamily="49" charset="-128"/>
                <a:ea typeface="HG創英角ﾎﾟｯﾌﾟ体" panose="040B0A09000000000000" pitchFamily="49" charset="-128"/>
              </a:rPr>
              <a:t>line</a:t>
            </a:r>
            <a:endParaRPr kumimoji="1" lang="ja-JP" altLang="en-US"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226781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7"/>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latin typeface="HGS創英角ｺﾞｼｯｸUB" panose="020B0900000000000000" pitchFamily="50" charset="-128"/>
                <a:ea typeface="HGS創英角ｺﾞｼｯｸUB" panose="020B0900000000000000" pitchFamily="50" charset="-128"/>
              </a:rPr>
              <a:t>研究の背景</a:t>
            </a:r>
            <a:endParaRPr kumimoji="1" lang="ja-JP" altLang="en-US" dirty="0"/>
          </a:p>
        </p:txBody>
      </p:sp>
      <p:cxnSp>
        <p:nvCxnSpPr>
          <p:cNvPr id="7" name="直線コネクタ 6"/>
          <p:cNvCxnSpPr/>
          <p:nvPr/>
        </p:nvCxnSpPr>
        <p:spPr>
          <a:xfrm>
            <a:off x="6109855" y="2382982"/>
            <a:ext cx="27709" cy="3491345"/>
          </a:xfrm>
          <a:prstGeom prst="line">
            <a:avLst/>
          </a:prstGeom>
          <a:ln w="76200"/>
        </p:spPr>
        <p:style>
          <a:lnRef idx="3">
            <a:schemeClr val="dk1"/>
          </a:lnRef>
          <a:fillRef idx="0">
            <a:schemeClr val="dk1"/>
          </a:fillRef>
          <a:effectRef idx="2">
            <a:schemeClr val="dk1"/>
          </a:effectRef>
          <a:fontRef idx="minor">
            <a:schemeClr val="tx1"/>
          </a:fontRef>
        </p:style>
      </p:cxnSp>
      <p:cxnSp>
        <p:nvCxnSpPr>
          <p:cNvPr id="9" name="直線コネクタ 8"/>
          <p:cNvCxnSpPr/>
          <p:nvPr/>
        </p:nvCxnSpPr>
        <p:spPr>
          <a:xfrm flipV="1">
            <a:off x="1288473" y="3893127"/>
            <a:ext cx="9476509" cy="13856"/>
          </a:xfrm>
          <a:prstGeom prst="line">
            <a:avLst/>
          </a:prstGeom>
          <a:ln w="76200"/>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701638" y="2553279"/>
            <a:ext cx="997526" cy="584775"/>
          </a:xfrm>
          <a:prstGeom prst="rect">
            <a:avLst/>
          </a:prstGeom>
          <a:noFill/>
        </p:spPr>
        <p:txBody>
          <a:bodyPr wrap="square" rtlCol="0">
            <a:spAutoFit/>
          </a:bodyPr>
          <a:lstStyle/>
          <a:p>
            <a:r>
              <a:rPr kumimoji="1" lang="en-US" altLang="ja-JP" sz="3200" dirty="0" smtClean="0">
                <a:latin typeface="HGS創英角ｺﾞｼｯｸUB" panose="020B0900000000000000" pitchFamily="50" charset="-128"/>
                <a:ea typeface="HGS創英角ｺﾞｼｯｸUB" panose="020B0900000000000000" pitchFamily="50" charset="-128"/>
              </a:rPr>
              <a:t>line</a:t>
            </a:r>
            <a:endParaRPr kumimoji="1" lang="ja-JP" altLang="en-US" sz="3200" dirty="0">
              <a:latin typeface="HGS創英角ｺﾞｼｯｸUB" panose="020B0900000000000000" pitchFamily="50" charset="-128"/>
              <a:ea typeface="HGS創英角ｺﾞｼｯｸUB" panose="020B0900000000000000" pitchFamily="50" charset="-128"/>
            </a:endParaRPr>
          </a:p>
        </p:txBody>
      </p:sp>
      <p:sp>
        <p:nvSpPr>
          <p:cNvPr id="27" name="テキスト ボックス 26"/>
          <p:cNvSpPr txBox="1"/>
          <p:nvPr/>
        </p:nvSpPr>
        <p:spPr>
          <a:xfrm>
            <a:off x="6324600" y="4172239"/>
            <a:ext cx="1898071" cy="584775"/>
          </a:xfrm>
          <a:prstGeom prst="rect">
            <a:avLst/>
          </a:prstGeom>
          <a:noFill/>
        </p:spPr>
        <p:txBody>
          <a:bodyPr wrap="square" rtlCol="0">
            <a:spAutoFit/>
          </a:bodyPr>
          <a:lstStyle/>
          <a:p>
            <a:r>
              <a:rPr lang="en-US" altLang="ja-JP" sz="3200" dirty="0" err="1" smtClean="0">
                <a:latin typeface="HGS創英角ｺﾞｼｯｸUB" panose="020B0900000000000000" pitchFamily="50" charset="-128"/>
                <a:ea typeface="HGS創英角ｺﾞｼｯｸUB" panose="020B0900000000000000" pitchFamily="50" charset="-128"/>
              </a:rPr>
              <a:t>facebook</a:t>
            </a:r>
            <a:endParaRPr kumimoji="1" lang="ja-JP" altLang="en-US" sz="3200" dirty="0">
              <a:latin typeface="HGS創英角ｺﾞｼｯｸUB" panose="020B0900000000000000" pitchFamily="50" charset="-128"/>
              <a:ea typeface="HGS創英角ｺﾞｼｯｸUB" panose="020B0900000000000000" pitchFamily="50" charset="-128"/>
            </a:endParaRPr>
          </a:p>
        </p:txBody>
      </p:sp>
      <p:sp>
        <p:nvSpPr>
          <p:cNvPr id="28" name="テキスト ボックス 27"/>
          <p:cNvSpPr txBox="1"/>
          <p:nvPr/>
        </p:nvSpPr>
        <p:spPr>
          <a:xfrm>
            <a:off x="9635838" y="3837708"/>
            <a:ext cx="1406236" cy="584775"/>
          </a:xfrm>
          <a:prstGeom prst="rect">
            <a:avLst/>
          </a:prstGeom>
          <a:noFill/>
        </p:spPr>
        <p:txBody>
          <a:bodyPr wrap="square" rtlCol="0">
            <a:spAutoFit/>
          </a:bodyPr>
          <a:lstStyle/>
          <a:p>
            <a:r>
              <a:rPr lang="en-US" altLang="ja-JP" sz="3200" dirty="0" smtClean="0">
                <a:latin typeface="HGS創英角ｺﾞｼｯｸUB" panose="020B0900000000000000" pitchFamily="50" charset="-128"/>
                <a:ea typeface="HGS創英角ｺﾞｼｯｸUB" panose="020B0900000000000000" pitchFamily="50" charset="-128"/>
              </a:rPr>
              <a:t>twitter</a:t>
            </a:r>
            <a:endParaRPr kumimoji="1" lang="ja-JP" altLang="en-US" sz="3200" dirty="0">
              <a:latin typeface="HGS創英角ｺﾞｼｯｸUB" panose="020B0900000000000000" pitchFamily="50" charset="-128"/>
              <a:ea typeface="HGS創英角ｺﾞｼｯｸUB" panose="020B0900000000000000" pitchFamily="50" charset="-128"/>
            </a:endParaRPr>
          </a:p>
        </p:txBody>
      </p:sp>
      <p:sp>
        <p:nvSpPr>
          <p:cNvPr id="29" name="テキスト ボックス 28"/>
          <p:cNvSpPr txBox="1"/>
          <p:nvPr/>
        </p:nvSpPr>
        <p:spPr>
          <a:xfrm>
            <a:off x="7273636" y="4883726"/>
            <a:ext cx="1911928" cy="584775"/>
          </a:xfrm>
          <a:prstGeom prst="rect">
            <a:avLst/>
          </a:prstGeom>
          <a:noFill/>
        </p:spPr>
        <p:txBody>
          <a:bodyPr wrap="square" rtlCol="0">
            <a:spAutoFit/>
          </a:bodyPr>
          <a:lstStyle/>
          <a:p>
            <a:r>
              <a:rPr lang="en-US" altLang="ja-JP" sz="3200" dirty="0" err="1" smtClean="0">
                <a:latin typeface="HGS創英角ｺﾞｼｯｸUB" panose="020B0900000000000000" pitchFamily="50" charset="-128"/>
                <a:ea typeface="HGS創英角ｺﾞｼｯｸUB" panose="020B0900000000000000" pitchFamily="50" charset="-128"/>
              </a:rPr>
              <a:t>instagram</a:t>
            </a:r>
            <a:endParaRPr kumimoji="1" lang="ja-JP" altLang="en-US" sz="3200" dirty="0">
              <a:latin typeface="HGS創英角ｺﾞｼｯｸUB" panose="020B0900000000000000" pitchFamily="50" charset="-128"/>
              <a:ea typeface="HGS創英角ｺﾞｼｯｸUB" panose="020B0900000000000000" pitchFamily="50" charset="-128"/>
            </a:endParaRPr>
          </a:p>
        </p:txBody>
      </p:sp>
      <p:sp>
        <p:nvSpPr>
          <p:cNvPr id="35" name="テキスト ボックス 34"/>
          <p:cNvSpPr txBox="1"/>
          <p:nvPr/>
        </p:nvSpPr>
        <p:spPr>
          <a:xfrm>
            <a:off x="495529" y="3098654"/>
            <a:ext cx="461665" cy="2060000"/>
          </a:xfrm>
          <a:prstGeom prst="rect">
            <a:avLst/>
          </a:prstGeom>
          <a:noFill/>
        </p:spPr>
        <p:txBody>
          <a:bodyPr vert="eaVert" wrap="square" rtlCol="0">
            <a:spAutoFit/>
          </a:bodyPr>
          <a:lstStyle/>
          <a:p>
            <a:r>
              <a:rPr lang="ja-JP" altLang="en-US" dirty="0"/>
              <a:t>情報量</a:t>
            </a:r>
            <a:r>
              <a:rPr lang="ja-JP" altLang="en-US" dirty="0" smtClean="0"/>
              <a:t>が</a:t>
            </a:r>
            <a:r>
              <a:rPr lang="ja-JP" altLang="en-US" dirty="0"/>
              <a:t>少ない</a:t>
            </a:r>
            <a:endParaRPr kumimoji="1" lang="ja-JP" altLang="en-US" dirty="0"/>
          </a:p>
        </p:txBody>
      </p:sp>
      <p:sp>
        <p:nvSpPr>
          <p:cNvPr id="36" name="テキスト ボックス 35"/>
          <p:cNvSpPr txBox="1"/>
          <p:nvPr/>
        </p:nvSpPr>
        <p:spPr>
          <a:xfrm>
            <a:off x="11096261" y="3098654"/>
            <a:ext cx="461665" cy="2060000"/>
          </a:xfrm>
          <a:prstGeom prst="rect">
            <a:avLst/>
          </a:prstGeom>
          <a:noFill/>
        </p:spPr>
        <p:txBody>
          <a:bodyPr vert="eaVert" wrap="square" rtlCol="0">
            <a:spAutoFit/>
          </a:bodyPr>
          <a:lstStyle/>
          <a:p>
            <a:r>
              <a:rPr lang="ja-JP" altLang="en-US" dirty="0"/>
              <a:t>情報量</a:t>
            </a:r>
            <a:r>
              <a:rPr lang="ja-JP" altLang="en-US" dirty="0" smtClean="0"/>
              <a:t>が多い</a:t>
            </a:r>
            <a:endParaRPr kumimoji="1" lang="ja-JP" altLang="en-US" dirty="0"/>
          </a:p>
        </p:txBody>
      </p:sp>
      <p:sp>
        <p:nvSpPr>
          <p:cNvPr id="37" name="テキスト ボックス 36"/>
          <p:cNvSpPr txBox="1"/>
          <p:nvPr/>
        </p:nvSpPr>
        <p:spPr>
          <a:xfrm>
            <a:off x="5112326" y="1718398"/>
            <a:ext cx="1828801" cy="369332"/>
          </a:xfrm>
          <a:prstGeom prst="rect">
            <a:avLst/>
          </a:prstGeom>
          <a:noFill/>
        </p:spPr>
        <p:txBody>
          <a:bodyPr wrap="square" rtlCol="0">
            <a:spAutoFit/>
          </a:bodyPr>
          <a:lstStyle/>
          <a:p>
            <a:r>
              <a:rPr kumimoji="1" lang="ja-JP" altLang="en-US" dirty="0" smtClean="0"/>
              <a:t>災害時の利便性</a:t>
            </a:r>
            <a:endParaRPr kumimoji="1" lang="ja-JP" altLang="en-US" dirty="0"/>
          </a:p>
        </p:txBody>
      </p:sp>
      <p:sp>
        <p:nvSpPr>
          <p:cNvPr id="38" name="テキスト ボックス 37"/>
          <p:cNvSpPr txBox="1"/>
          <p:nvPr/>
        </p:nvSpPr>
        <p:spPr>
          <a:xfrm>
            <a:off x="1656239" y="4986550"/>
            <a:ext cx="2951015" cy="707886"/>
          </a:xfrm>
          <a:prstGeom prst="rect">
            <a:avLst/>
          </a:prstGeom>
          <a:noFill/>
        </p:spPr>
        <p:txBody>
          <a:bodyPr wrap="square" rtlCol="0">
            <a:spAutoFit/>
          </a:bodyPr>
          <a:lstStyle/>
          <a:p>
            <a:r>
              <a:rPr kumimoji="1" lang="ja-JP" altLang="en-US" sz="4000" dirty="0" smtClean="0">
                <a:latin typeface="HGS創英角ｺﾞｼｯｸUB" panose="020B0900000000000000" pitchFamily="50" charset="-128"/>
                <a:ea typeface="HGS創英角ｺﾞｼｯｸUB" panose="020B0900000000000000" pitchFamily="50" charset="-128"/>
              </a:rPr>
              <a:t>その他</a:t>
            </a:r>
            <a:r>
              <a:rPr kumimoji="1" lang="en-US" altLang="ja-JP" sz="4000" dirty="0" smtClean="0">
                <a:latin typeface="HGS創英角ｺﾞｼｯｸUB" panose="020B0900000000000000" pitchFamily="50" charset="-128"/>
                <a:ea typeface="HGS創英角ｺﾞｼｯｸUB" panose="020B0900000000000000" pitchFamily="50" charset="-128"/>
              </a:rPr>
              <a:t>SNS</a:t>
            </a:r>
            <a:endParaRPr kumimoji="1" lang="ja-JP" altLang="en-US" sz="4000" dirty="0">
              <a:latin typeface="HGS創英角ｺﾞｼｯｸUB" panose="020B0900000000000000" pitchFamily="50" charset="-128"/>
              <a:ea typeface="HGS創英角ｺﾞｼｯｸUB" panose="020B0900000000000000" pitchFamily="50" charset="-128"/>
            </a:endParaRPr>
          </a:p>
        </p:txBody>
      </p:sp>
      <p:sp>
        <p:nvSpPr>
          <p:cNvPr id="39" name="テキスト ボックス 38"/>
          <p:cNvSpPr txBox="1"/>
          <p:nvPr/>
        </p:nvSpPr>
        <p:spPr>
          <a:xfrm>
            <a:off x="8201891" y="2250594"/>
            <a:ext cx="692728" cy="769441"/>
          </a:xfrm>
          <a:prstGeom prst="rect">
            <a:avLst/>
          </a:prstGeom>
          <a:noFill/>
        </p:spPr>
        <p:txBody>
          <a:bodyPr wrap="square" rtlCol="0">
            <a:spAutoFit/>
          </a:bodyPr>
          <a:lstStyle/>
          <a:p>
            <a:r>
              <a:rPr kumimoji="1" lang="ja-JP" altLang="en-US" sz="4400" dirty="0" smtClean="0">
                <a:latin typeface="HGS創英角ｺﾞｼｯｸUB" panose="020B0900000000000000" pitchFamily="50" charset="-128"/>
                <a:ea typeface="HGS創英角ｺﾞｼｯｸUB" panose="020B0900000000000000" pitchFamily="50" charset="-128"/>
              </a:rPr>
              <a:t>❓</a:t>
            </a:r>
            <a:endParaRPr kumimoji="1" lang="ja-JP" altLang="en-US" sz="44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169787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9842" y="1216533"/>
            <a:ext cx="9947180" cy="537591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0" y="356616"/>
            <a:ext cx="12192000" cy="707886"/>
          </a:xfrm>
          <a:prstGeom prst="rect">
            <a:avLst/>
          </a:prstGeom>
          <a:noFill/>
        </p:spPr>
        <p:txBody>
          <a:bodyPr wrap="square" rtlCol="0">
            <a:spAutoFit/>
          </a:bodyPr>
          <a:lstStyle/>
          <a:p>
            <a:pPr algn="ctr"/>
            <a:r>
              <a:rPr lang="ja-JP" altLang="en-US" sz="4000" dirty="0">
                <a:latin typeface="HG創英角ｺﾞｼｯｸUB" panose="020B0909000000000000" pitchFamily="49" charset="-128"/>
                <a:ea typeface="HG創英角ｺﾞｼｯｸUB" panose="020B0909000000000000" pitchFamily="49" charset="-128"/>
              </a:rPr>
              <a:t>機能一覧</a:t>
            </a:r>
            <a:endParaRPr kumimoji="1" lang="ja-JP" altLang="en-US" sz="4000" dirty="0">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955704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実装済みの機能一覧</a:t>
            </a:r>
            <a:endParaRPr kumimoji="1" lang="ja-JP" altLang="en-US" dirty="0">
              <a:latin typeface="HG創英角ｺﾞｼｯｸUB" panose="020B0909000000000000" pitchFamily="49" charset="-128"/>
              <a:ea typeface="HG創英角ｺﾞｼｯｸUB" panose="020B0909000000000000" pitchFamily="49" charset="-128"/>
            </a:endParaRPr>
          </a:p>
        </p:txBody>
      </p:sp>
      <p:pic>
        <p:nvPicPr>
          <p:cNvPr id="8" name="図 7"/>
          <p:cNvPicPr>
            <a:picLocks noChangeAspect="1"/>
          </p:cNvPicPr>
          <p:nvPr/>
        </p:nvPicPr>
        <p:blipFill>
          <a:blip r:embed="rId3"/>
          <a:stretch>
            <a:fillRect/>
          </a:stretch>
        </p:blipFill>
        <p:spPr>
          <a:xfrm>
            <a:off x="1066098" y="1766655"/>
            <a:ext cx="10059804" cy="3324689"/>
          </a:xfrm>
          <a:prstGeom prst="rect">
            <a:avLst/>
          </a:prstGeom>
        </p:spPr>
      </p:pic>
      <p:sp>
        <p:nvSpPr>
          <p:cNvPr id="9" name="テキスト ボックス 8"/>
          <p:cNvSpPr txBox="1"/>
          <p:nvPr/>
        </p:nvSpPr>
        <p:spPr>
          <a:xfrm>
            <a:off x="6096000" y="5550408"/>
            <a:ext cx="5029902" cy="707886"/>
          </a:xfrm>
          <a:prstGeom prst="rect">
            <a:avLst/>
          </a:prstGeom>
          <a:noFill/>
        </p:spPr>
        <p:txBody>
          <a:bodyPr wrap="square" rtlCol="0">
            <a:spAutoFit/>
          </a:bodyPr>
          <a:lstStyle/>
          <a:p>
            <a:r>
              <a:rPr kumimoji="1" lang="ja-JP" altLang="en-US" sz="4000" dirty="0" smtClean="0">
                <a:latin typeface="HG創英角ｺﾞｼｯｸUB" panose="020B0909000000000000" pitchFamily="49" charset="-128"/>
                <a:ea typeface="HG創英角ｺﾞｼｯｸUB" panose="020B0909000000000000" pitchFamily="49" charset="-128"/>
              </a:rPr>
              <a:t>１６項目中１１項目</a:t>
            </a:r>
            <a:endParaRPr kumimoji="1" lang="ja-JP" altLang="en-US" sz="4000" dirty="0">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4269099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未実装機能一覧</a:t>
            </a:r>
            <a:endParaRPr kumimoji="1" lang="ja-JP" altLang="en-US" dirty="0">
              <a:latin typeface="HG創英角ｺﾞｼｯｸUB" panose="020B0909000000000000" pitchFamily="49" charset="-128"/>
              <a:ea typeface="HG創英角ｺﾞｼｯｸUB" panose="020B0909000000000000" pitchFamily="49" charset="-128"/>
            </a:endParaRPr>
          </a:p>
        </p:txBody>
      </p:sp>
      <p:pic>
        <p:nvPicPr>
          <p:cNvPr id="4" name="コンテンツ プレースホルダー 3"/>
          <p:cNvPicPr>
            <a:picLocks noGrp="1" noChangeAspect="1"/>
          </p:cNvPicPr>
          <p:nvPr>
            <p:ph idx="1"/>
          </p:nvPr>
        </p:nvPicPr>
        <p:blipFill>
          <a:blip r:embed="rId3"/>
          <a:stretch>
            <a:fillRect/>
          </a:stretch>
        </p:blipFill>
        <p:spPr>
          <a:xfrm>
            <a:off x="838200" y="2266864"/>
            <a:ext cx="10515600" cy="2076535"/>
          </a:xfrm>
          <a:prstGeom prst="rect">
            <a:avLst/>
          </a:prstGeom>
        </p:spPr>
      </p:pic>
      <p:sp>
        <p:nvSpPr>
          <p:cNvPr id="5" name="テキスト ボックス 4"/>
          <p:cNvSpPr txBox="1"/>
          <p:nvPr/>
        </p:nvSpPr>
        <p:spPr>
          <a:xfrm>
            <a:off x="6096000" y="5550408"/>
            <a:ext cx="5029902" cy="707886"/>
          </a:xfrm>
          <a:prstGeom prst="rect">
            <a:avLst/>
          </a:prstGeom>
          <a:noFill/>
        </p:spPr>
        <p:txBody>
          <a:bodyPr wrap="square" rtlCol="0">
            <a:spAutoFit/>
          </a:bodyPr>
          <a:lstStyle/>
          <a:p>
            <a:r>
              <a:rPr kumimoji="1" lang="ja-JP" altLang="en-US" sz="4000" dirty="0" smtClean="0">
                <a:latin typeface="HG創英角ｺﾞｼｯｸUB" panose="020B0909000000000000" pitchFamily="49" charset="-128"/>
                <a:ea typeface="HG創英角ｺﾞｼｯｸUB" panose="020B0909000000000000" pitchFamily="49" charset="-128"/>
              </a:rPr>
              <a:t>１６項目中５項目</a:t>
            </a:r>
            <a:endParaRPr kumimoji="1" lang="ja-JP" altLang="en-US" sz="4000" dirty="0">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175980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進捗状況</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3" name="コンテンツ プレースホルダー 2"/>
          <p:cNvSpPr>
            <a:spLocks noGrp="1"/>
          </p:cNvSpPr>
          <p:nvPr>
            <p:ph idx="1"/>
          </p:nvPr>
        </p:nvSpPr>
        <p:spPr/>
        <p:txBody>
          <a:bodyPr/>
          <a:lstStyle/>
          <a:p>
            <a:r>
              <a:rPr kumimoji="1" lang="ja-JP" altLang="en-US" dirty="0" smtClean="0"/>
              <a:t>フロントサイドは７割がた完成している</a:t>
            </a:r>
            <a:r>
              <a:rPr kumimoji="1" lang="ja-JP" altLang="en-US" dirty="0" smtClean="0"/>
              <a:t>。</a:t>
            </a:r>
            <a:endParaRPr kumimoji="1" lang="en-US" altLang="ja-JP" dirty="0" smtClean="0"/>
          </a:p>
          <a:p>
            <a:r>
              <a:rPr lang="ja-JP" altLang="en-US" dirty="0"/>
              <a:t>バックエンド</a:t>
            </a:r>
            <a:r>
              <a:rPr lang="ja-JP" altLang="en-US" dirty="0" smtClean="0"/>
              <a:t>は</a:t>
            </a:r>
            <a:r>
              <a:rPr lang="en-US" altLang="ja-JP" dirty="0" smtClean="0"/>
              <a:t>5</a:t>
            </a:r>
            <a:r>
              <a:rPr lang="ja-JP" altLang="en-US" dirty="0" smtClean="0"/>
              <a:t>割程度。</a:t>
            </a:r>
            <a:endParaRPr kumimoji="1" lang="ja-JP" altLang="en-US" dirty="0"/>
          </a:p>
        </p:txBody>
      </p:sp>
    </p:spTree>
    <p:extLst>
      <p:ext uri="{BB962C8B-B14F-4D97-AF65-F5344CB8AC3E}">
        <p14:creationId xmlns:p14="http://schemas.microsoft.com/office/powerpoint/2010/main" val="3848864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作業工程の振り返り反省</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3" name="コンテンツ プレースホルダー 2"/>
          <p:cNvSpPr>
            <a:spLocks noGrp="1"/>
          </p:cNvSpPr>
          <p:nvPr>
            <p:ph idx="1"/>
          </p:nvPr>
        </p:nvSpPr>
        <p:spPr>
          <a:xfrm>
            <a:off x="838200" y="1839479"/>
            <a:ext cx="10515600" cy="4351338"/>
          </a:xfrm>
        </p:spPr>
        <p:txBody>
          <a:bodyPr/>
          <a:lstStyle/>
          <a:p>
            <a:r>
              <a:rPr lang="ja-JP" altLang="en-US" dirty="0"/>
              <a:t>設計</a:t>
            </a:r>
            <a:r>
              <a:rPr lang="ja-JP" altLang="en-US" dirty="0" smtClean="0"/>
              <a:t>書の作成が予定より遅れてしまった。</a:t>
            </a:r>
            <a:endParaRPr lang="en-US" altLang="ja-JP" dirty="0" smtClean="0"/>
          </a:p>
          <a:p>
            <a:r>
              <a:rPr lang="ja-JP" altLang="en-US" dirty="0"/>
              <a:t>開発環境の</a:t>
            </a:r>
            <a:r>
              <a:rPr lang="ja-JP" altLang="en-US" dirty="0" smtClean="0"/>
              <a:t>統一</a:t>
            </a:r>
            <a:endParaRPr lang="en-US" altLang="ja-JP" dirty="0" smtClean="0"/>
          </a:p>
          <a:p>
            <a:r>
              <a:rPr kumimoji="1" lang="ja-JP" altLang="en-US" dirty="0"/>
              <a:t>バージョン</a:t>
            </a:r>
            <a:r>
              <a:rPr kumimoji="1" lang="ja-JP" altLang="en-US" dirty="0" smtClean="0"/>
              <a:t>管理でトラブルが多発</a:t>
            </a:r>
            <a:endParaRPr kumimoji="1" lang="en-US" altLang="ja-JP" dirty="0" smtClean="0"/>
          </a:p>
        </p:txBody>
      </p:sp>
    </p:spTree>
    <p:extLst>
      <p:ext uri="{BB962C8B-B14F-4D97-AF65-F5344CB8AC3E}">
        <p14:creationId xmlns:p14="http://schemas.microsoft.com/office/powerpoint/2010/main" val="1051934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0" y="0"/>
            <a:ext cx="12192000" cy="6857999"/>
          </a:xfrm>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報告終了</a:t>
            </a:r>
            <a:endParaRPr kumimoji="1" lang="ja-JP" altLang="en-US" dirty="0">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2307475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381</Words>
  <Application>Microsoft Office PowerPoint</Application>
  <PresentationFormat>ワイド画面</PresentationFormat>
  <Paragraphs>51</Paragraphs>
  <Slides>9</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HGS創英角ｺﾞｼｯｸUB</vt:lpstr>
      <vt:lpstr>HG創英角ｺﾞｼｯｸUB</vt:lpstr>
      <vt:lpstr>HG創英角ﾎﾟｯﾌﾟ体</vt:lpstr>
      <vt:lpstr>游ゴシック</vt:lpstr>
      <vt:lpstr>游ゴシック Light</vt:lpstr>
      <vt:lpstr>Arial</vt:lpstr>
      <vt:lpstr>Office テーマ</vt:lpstr>
      <vt:lpstr>災害時に特化したSNSサービス</vt:lpstr>
      <vt:lpstr>研究の背景</vt:lpstr>
      <vt:lpstr>研究の背景</vt:lpstr>
      <vt:lpstr>PowerPoint プレゼンテーション</vt:lpstr>
      <vt:lpstr>実装済みの機能一覧</vt:lpstr>
      <vt:lpstr>未実装機能一覧</vt:lpstr>
      <vt:lpstr>進捗状況</vt:lpstr>
      <vt:lpstr>作業工程の振り返り反省</vt:lpstr>
      <vt:lpstr>報告終了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災害時に特化したSNSサービス</dc:title>
  <dc:creator>中村 竜誠</dc:creator>
  <cp:lastModifiedBy>中村 竜誠</cp:lastModifiedBy>
  <cp:revision>20</cp:revision>
  <dcterms:created xsi:type="dcterms:W3CDTF">2020-11-24T02:44:05Z</dcterms:created>
  <dcterms:modified xsi:type="dcterms:W3CDTF">2020-11-25T01:17:27Z</dcterms:modified>
</cp:coreProperties>
</file>