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5492569-3ADD-4554-BFE1-136197C191F9}" type="slidenum">
              <a:t>‹#›</a:t>
            </a:fld>
            <a:endParaRPr lang="en-US" sz="14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662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68A795E7-7CF6-4E6A-9F76-32DC1E135B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>
        <a:ln>
          <a:noFill/>
        </a:ln>
        <a:latin typeface="굴림" pitchFamily="18"/>
        <a:ea typeface="굴림" pitchFamily="2"/>
        <a:cs typeface="Arial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E290BC-49A5-4B91-AA8E-123BA17942C3}" type="slidenum">
              <a:t>1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49FA4EF-B0B2-404D-B3EE-59C270FCF5D0}" type="slidenum">
              <a:t>10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FCFC7-8A7A-41EB-8654-7F176C4DAEAF}" type="slidenum">
              <a:t>2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077547-DA04-417C-BB94-9B7A9E4A90E6}" type="slidenum">
              <a:t>3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4DCACE-7366-4808-B2FE-0AE62714DF5F}" type="slidenum">
              <a:t>4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8DCC7F-85C6-49D3-93D7-21AE83CA15CA}" type="slidenum">
              <a:t>5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6EE84A-D3BE-4409-8BAC-A17ECE90F9CE}" type="slidenum">
              <a:t>6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16636E-00E7-4366-96AE-13F854086F3F}" type="slidenum">
              <a:t>7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BDFCD1-3B5A-4FD0-931B-80683646B59F}" type="slidenum">
              <a:t>8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96D61A-E96F-42DA-8D61-C08D5701D5A1}" type="slidenum">
              <a:t>9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13DF77-652E-4A6A-9AF1-618AAC7B56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6D8E0-E6C3-4DB1-B0EE-BCFA6E10C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0312B-AA1A-4E73-A121-327F36CD88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6B009D-D980-4331-97FD-DFF275C20B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9AB30D-1252-4C40-9F18-D7260D92EA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1AF0E-B764-4491-8F94-3835142F7C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2540CE-A8CF-4DBE-ABB5-4BDB1D6871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D3E50-EAFC-40E2-B910-8DF823FFB7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5D03E-2FA3-4A56-9149-A915AE254B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81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EBF7EE-5E4D-4D4D-B4F9-0148F45917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D29E2-8D02-45E5-9B0C-492B448F7D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noFill/>
          </a:ln>
        </p:spPr>
        <p:txBody>
          <a:bodyPr lIns="0" tIns="0" rIns="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바탕" pitchFamily="2"/>
                <a:cs typeface="Tahoma" pitchFamily="2"/>
              </a:defRPr>
            </a:lvl1pPr>
          </a:lstStyle>
          <a:p>
            <a:pPr lvl="0"/>
            <a:fld id="{8276F1A2-249E-4E66-9123-6F8626C2852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ko-KR" sz="44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altLang="ko-KR" sz="3200" b="0" i="0" u="none" strike="noStrike" kern="1200">
          <a:ln>
            <a:noFill/>
          </a:ln>
          <a:latin typeface="굴림" pitchFamily="18"/>
          <a:ea typeface="굴림" pitchFamily="2"/>
          <a:cs typeface="Arial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000" y="2772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부제목 2"/>
          <p:cNvSpPr txBox="1">
            <a:spLocks noGrp="1"/>
          </p:cNvSpPr>
          <p:nvPr>
            <p:ph type="subTitle" idx="4294967295"/>
          </p:nvPr>
        </p:nvSpPr>
        <p:spPr>
          <a:xfrm>
            <a:off x="5112000" y="9000"/>
            <a:ext cx="4968000" cy="7550999"/>
          </a:xfrm>
          <a:solidFill>
            <a:srgbClr val="FFFFFF">
              <a:alpha val="50000"/>
            </a:srgbClr>
          </a:solidFill>
        </p:spPr>
        <p:txBody>
          <a:bodyPr anchor="ctr"/>
          <a:lstStyle/>
          <a:p>
            <a:pPr lvl="0" algn="ctr"/>
            <a:endParaRPr lang="en-US" altLang="ko-KR" dirty="0"/>
          </a:p>
          <a:p>
            <a:pPr lvl="0" algn="ctr"/>
            <a:endParaRPr lang="en-US" altLang="ko-KR" dirty="0"/>
          </a:p>
          <a:p>
            <a:pPr lvl="0" algn="ctr"/>
            <a:r>
              <a:rPr lang="ko-KR" altLang="en-US" dirty="0"/>
              <a:t>사각형 그리드로 만들어진 필드에서 실시간 전투를 벌인다</a:t>
            </a:r>
            <a:r>
              <a:rPr lang="en-US" altLang="ko-KR" dirty="0"/>
              <a:t>.</a:t>
            </a:r>
          </a:p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적개심 수치로 파티원들의 행동에 따라 몬스터의 공격 대상이 바뀐다</a:t>
            </a:r>
            <a:r>
              <a:rPr lang="en-US" altLang="ko-KR" dirty="0"/>
              <a:t>.</a:t>
            </a:r>
          </a:p>
          <a:p>
            <a:pPr lvl="0" algn="ctr"/>
            <a:endParaRPr lang="en-US" dirty="0"/>
          </a:p>
          <a:p>
            <a:pPr lvl="0" algn="ctr"/>
            <a:r>
              <a:rPr lang="ko-KR" altLang="en-US" dirty="0"/>
              <a:t>일부 스킬들이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FINAL FANTASY XIV_2D.ver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2" y="2432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4051" y="2432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/>
              <a:t>평가</a:t>
            </a:r>
          </a:p>
        </p:txBody>
      </p:sp>
      <p:graphicFrame>
        <p:nvGraphicFramePr>
          <p:cNvPr id="3" name="표 개체 틀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52087340"/>
              </p:ext>
            </p:extLst>
          </p:nvPr>
        </p:nvGraphicFramePr>
        <p:xfrm>
          <a:off x="503999" y="1769040"/>
          <a:ext cx="9294479" cy="2560320"/>
        </p:xfrm>
        <a:graphic>
          <a:graphicData uri="http://schemas.openxmlformats.org/drawingml/2006/table">
            <a:tbl>
              <a:tblPr firstRow="1" bandRow="1"/>
              <a:tblGrid>
                <a:gridCol w="4758479">
                  <a:extLst>
                    <a:ext uri="{9D8B030D-6E8A-4147-A177-3AD203B41FA5}">
                      <a16:colId xmlns:a16="http://schemas.microsoft.com/office/drawing/2014/main" val="2998392569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8540918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평가 항목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50"/>
                          <a:ea typeface="굴림" pitchFamily="50"/>
                          <a:cs typeface="Arial" pitchFamily="2"/>
                        </a:rPr>
                        <a:t>평가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0117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발표자료에 포함할 내용을 다 포함 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6248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게임컨셉이 잘 표현되었는가?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6718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핵심 메카닉의 제시가 잘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9031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게임의 흐름이 잘 표현 되었는가?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5103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범위가 구체적이며 측정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82655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개발 계획이 구체적이며 실행 가능한가?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178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387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038" y="280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10/10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000" y="2772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ko-KR" altLang="en-US"/>
              <a:t>메인 게임 화면 구성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0000" y="1225080"/>
            <a:ext cx="9324720" cy="61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-987" y="-2014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4676" y="277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2/10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368000" y="0"/>
            <a:ext cx="13392000" cy="753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개체 틀 2"/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999" y="1776960"/>
            <a:ext cx="4426560" cy="2363400"/>
          </a:xfrm>
          <a:noFill/>
        </p:spPr>
      </p:pic>
      <p:pic>
        <p:nvPicPr>
          <p:cNvPr id="4" name="그림 개체 틀 3"/>
          <p:cNvPicPr>
            <a:picLocks noGrp="1" noChangeAspect="1"/>
          </p:cNvPicPr>
          <p:nvPr>
            <p:ph type="pic" idx="4294967295"/>
          </p:nvPr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999" y="4427279"/>
            <a:ext cx="4426560" cy="2274840"/>
          </a:xfrm>
          <a:noFill/>
        </p:spPr>
      </p:pic>
      <p:sp>
        <p:nvSpPr>
          <p:cNvPr id="5" name="텍스트 개체 틀 4"/>
          <p:cNvSpPr txBox="1">
            <a:spLocks noGrp="1"/>
          </p:cNvSpPr>
          <p:nvPr>
            <p:ph type="body" idx="4294967295"/>
          </p:nvPr>
        </p:nvSpPr>
        <p:spPr>
          <a:xfrm>
            <a:off x="5151960" y="28080"/>
            <a:ext cx="4928040" cy="7532279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몬스터는 각자 캐릭터에게 적개심을 가지고 가장 높은 적개심을 가진 캐릭터를 공격한다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이동을 제외한 모든 공격</a:t>
            </a:r>
            <a:r>
              <a:rPr lang="en-US" altLang="ko-KR" dirty="0"/>
              <a:t>, </a:t>
            </a:r>
            <a:r>
              <a:rPr lang="ko-KR" altLang="en-US" dirty="0"/>
              <a:t>마법</a:t>
            </a:r>
            <a:r>
              <a:rPr lang="en-US" altLang="ko-KR" dirty="0"/>
              <a:t>, </a:t>
            </a:r>
            <a:r>
              <a:rPr lang="ko-KR" altLang="en-US" dirty="0"/>
              <a:t>스킬은 적개심을 가진다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탱커는 적개심 상승에 보너스를 받는다</a:t>
            </a:r>
            <a:r>
              <a:rPr lang="en-US" altLang="ko-KR" dirty="0"/>
              <a:t>.</a:t>
            </a:r>
          </a:p>
        </p:txBody>
      </p:sp>
      <p:sp>
        <p:nvSpPr>
          <p:cNvPr id="6" name="제목 5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ko-KR" altLang="en-US" dirty="0"/>
              <a:t>적개심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-964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69065" y="-6801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3/10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00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개체 틀 2"/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999" y="1842840"/>
            <a:ext cx="4426560" cy="2231640"/>
          </a:xfrm>
          <a:noFill/>
        </p:spPr>
      </p:pic>
      <p:pic>
        <p:nvPicPr>
          <p:cNvPr id="4" name="그림 개체 틀 3"/>
          <p:cNvPicPr>
            <a:picLocks noGrp="1" noChangeAspect="1"/>
          </p:cNvPicPr>
          <p:nvPr>
            <p:ph type="pic" idx="4294967295"/>
          </p:nvPr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999" y="4421880"/>
            <a:ext cx="4426560" cy="2286000"/>
          </a:xfrm>
          <a:noFill/>
        </p:spPr>
      </p:pic>
      <p:sp>
        <p:nvSpPr>
          <p:cNvPr id="5" name="텍스트 개체 틀 4"/>
          <p:cNvSpPr txBox="1">
            <a:spLocks noGrp="1"/>
          </p:cNvSpPr>
          <p:nvPr>
            <p:ph type="body" idx="4294967295"/>
          </p:nvPr>
        </p:nvSpPr>
        <p:spPr>
          <a:xfrm>
            <a:off x="5151960" y="0"/>
            <a:ext cx="4928040" cy="6806992"/>
          </a:xfrm>
        </p:spPr>
        <p:txBody>
          <a:bodyPr>
            <a:sp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2열의 </a:t>
            </a:r>
            <a:r>
              <a:rPr lang="en-US" dirty="0" err="1"/>
              <a:t>스킬들과</a:t>
            </a:r>
            <a:r>
              <a:rPr lang="en-US" dirty="0"/>
              <a:t> </a:t>
            </a:r>
            <a:r>
              <a:rPr lang="en-US" dirty="0" err="1"/>
              <a:t>달리</a:t>
            </a:r>
            <a:r>
              <a:rPr lang="en-US" dirty="0"/>
              <a:t> 1,3열의 </a:t>
            </a:r>
            <a:r>
              <a:rPr lang="en-US" dirty="0" err="1"/>
              <a:t>스킬들이</a:t>
            </a:r>
            <a:r>
              <a:rPr lang="en-US" dirty="0"/>
              <a:t> </a:t>
            </a:r>
            <a:r>
              <a:rPr lang="en-US" dirty="0" err="1"/>
              <a:t>쿨타임을</a:t>
            </a:r>
            <a:r>
              <a:rPr lang="en-US" dirty="0"/>
              <a:t> </a:t>
            </a:r>
            <a:r>
              <a:rPr lang="en-US" dirty="0" err="1"/>
              <a:t>공유하는</a:t>
            </a:r>
            <a:r>
              <a:rPr lang="en-US" dirty="0"/>
              <a:t> 걸 볼 수 </a:t>
            </a:r>
            <a:r>
              <a:rPr lang="en-US" dirty="0" err="1"/>
              <a:t>있다</a:t>
            </a:r>
            <a:r>
              <a:rPr lang="en-US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이렇게 주요 스킬들이 </a:t>
            </a:r>
            <a:r>
              <a:rPr lang="ko-KR" altLang="en-US" dirty="0" err="1"/>
              <a:t>쿨타임을</a:t>
            </a:r>
            <a:r>
              <a:rPr lang="ko-KR" altLang="en-US" dirty="0"/>
              <a:t> </a:t>
            </a:r>
            <a:r>
              <a:rPr lang="ko-KR" altLang="en-US" dirty="0" err="1"/>
              <a:t>공유함으로서</a:t>
            </a:r>
            <a:r>
              <a:rPr lang="ko-KR" altLang="en-US" dirty="0"/>
              <a:t> 조작이 편해졌다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하지만 답답하다고 느끼는 유저 또한 다수 있다</a:t>
            </a:r>
            <a:endParaRPr lang="en-US" altLang="ko-KR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/>
              <a:t>스킬 쿨타임 공유</a:t>
            </a:r>
            <a:r>
              <a:rPr lang="en-US" altLang="ko-KR"/>
              <a:t>(</a:t>
            </a:r>
            <a:r>
              <a:rPr lang="ko-KR" altLang="en-US"/>
              <a:t>글로벌 쿨타임</a:t>
            </a:r>
            <a:r>
              <a:rPr lang="en-US" altLang="ko-KR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196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4051" y="2196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4/10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36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개체 틀 3"/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999" y="3191760"/>
            <a:ext cx="4426560" cy="2143080"/>
          </a:xfrm>
          <a:noFill/>
        </p:spPr>
      </p:pic>
      <p:sp>
        <p:nvSpPr>
          <p:cNvPr id="5" name="텍스트 개체 틀 4"/>
          <p:cNvSpPr txBox="1">
            <a:spLocks noGrp="1"/>
          </p:cNvSpPr>
          <p:nvPr>
            <p:ph type="body" idx="4294967295"/>
          </p:nvPr>
        </p:nvSpPr>
        <p:spPr>
          <a:xfrm>
            <a:off x="5151960" y="28079"/>
            <a:ext cx="4426560" cy="753227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altLang="ko-KR" dirty="0"/>
          </a:p>
          <a:p>
            <a:pPr lvl="0">
              <a:buSzPct val="45000"/>
              <a:buFont typeface="StarSymbol"/>
              <a:buChar char="●"/>
            </a:pPr>
            <a:endParaRPr lang="en-US" altLang="ko-KR" dirty="0"/>
          </a:p>
          <a:p>
            <a:pPr lvl="0">
              <a:buSzPct val="45000"/>
              <a:buFont typeface="StarSymbol"/>
              <a:buChar char="●"/>
            </a:pPr>
            <a:endParaRPr lang="en-US" altLang="ko-KR" dirty="0"/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파티는 </a:t>
            </a:r>
            <a:r>
              <a:rPr lang="en-US" altLang="ko-KR" dirty="0"/>
              <a:t>4</a:t>
            </a:r>
            <a:r>
              <a:rPr lang="ko-KR" altLang="en-US" dirty="0"/>
              <a:t>인을 이루며 탱커 </a:t>
            </a:r>
            <a:r>
              <a:rPr lang="ko-KR" altLang="en-US" dirty="0" err="1"/>
              <a:t>한명</a:t>
            </a:r>
            <a:r>
              <a:rPr lang="en-US" altLang="ko-KR" dirty="0"/>
              <a:t>, </a:t>
            </a:r>
            <a:r>
              <a:rPr lang="ko-KR" altLang="en-US" dirty="0"/>
              <a:t>딜러 </a:t>
            </a:r>
            <a:r>
              <a:rPr lang="ko-KR" altLang="en-US" dirty="0" err="1"/>
              <a:t>두명</a:t>
            </a:r>
            <a:r>
              <a:rPr lang="en-US" altLang="ko-KR" dirty="0"/>
              <a:t>, </a:t>
            </a:r>
            <a:r>
              <a:rPr lang="ko-KR" altLang="en-US" dirty="0" err="1"/>
              <a:t>힐러</a:t>
            </a:r>
            <a:r>
              <a:rPr lang="ko-KR" altLang="en-US" dirty="0"/>
              <a:t> 한명으로 만든다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파티원들은 각기 </a:t>
            </a:r>
            <a:r>
              <a:rPr lang="en-US" altLang="ko-KR" dirty="0"/>
              <a:t>AI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ko-KR" altLang="en-US" dirty="0"/>
              <a:t>각 보스방에서 전멸하면 파티전원은 초월하는 힘이라는 버프를 받는다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 dirty="0"/>
              <a:t>파티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92122" y="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9065" y="-1996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5/10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36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ko-KR" altLang="en-US"/>
              <a:t>개발 범위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138006449"/>
              </p:ext>
            </p:extLst>
          </p:nvPr>
        </p:nvGraphicFramePr>
        <p:xfrm>
          <a:off x="503999" y="1224000"/>
          <a:ext cx="9360718" cy="5760720"/>
        </p:xfrm>
        <a:graphic>
          <a:graphicData uri="http://schemas.openxmlformats.org/drawingml/2006/table">
            <a:tbl>
              <a:tblPr firstRow="1" bandRow="1"/>
              <a:tblGrid>
                <a:gridCol w="1947960">
                  <a:extLst>
                    <a:ext uri="{9D8B030D-6E8A-4147-A177-3AD203B41FA5}">
                      <a16:colId xmlns:a16="http://schemas.microsoft.com/office/drawing/2014/main" val="1560663617"/>
                    </a:ext>
                  </a:extLst>
                </a:gridCol>
                <a:gridCol w="3705479">
                  <a:extLst>
                    <a:ext uri="{9D8B030D-6E8A-4147-A177-3AD203B41FA5}">
                      <a16:colId xmlns:a16="http://schemas.microsoft.com/office/drawing/2014/main" val="3365050295"/>
                    </a:ext>
                  </a:extLst>
                </a:gridCol>
                <a:gridCol w="3707279">
                  <a:extLst>
                    <a:ext uri="{9D8B030D-6E8A-4147-A177-3AD203B41FA5}">
                      <a16:colId xmlns:a16="http://schemas.microsoft.com/office/drawing/2014/main" val="63813937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내용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최소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326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리스트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저레벨 던전 1개. 선택 기능 없음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2개 이상. 선택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637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 선택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 1가지,딜러 2가지,힐러 1가지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 2가지. 힐러 2가지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185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선택 가능 직업군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탱커만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탱커와 힐러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213624"/>
                  </a:ext>
                </a:extLst>
              </a:tr>
              <a:tr h="13057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플레이 방식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턴제. 비 글로벌 스킬 2개 및 클로벌 스킬 1개 선택 가능. 글로벌 스킬은 무조건 마지막 실행. 모든 행동을 선택 후 모든 아군과 적군이 동시에 행동. 적개심 판정은 글로벌 스킬이 끝나고 나서한다.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일시정지 가능한 실시간. 글로벌 스킬은 2.5초로 고정되고 비 글로벌 스킬 사용 딜레이는 1초로 고정. 필요한 경우 특정키(예 : 스페이스바)를 눌러 일시정지하고 행동을 선택 할 수 있다.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545565"/>
                  </a:ext>
                </a:extLst>
              </a:tr>
              <a:tr h="13557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 AI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1) 가만히 있다가 시야 안에 캐릭터가 들어오면 최초 목격된 캐릭터를 공격대상으로 지정한다.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2) 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일정한 거리를 순찰하며 시야안에 들어온 캐릭터를 공격대상으로 지정.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3) 보스 몬스터와 같이 특수 패턴을 가진 몬스터는 특수 패턴을 우선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1)을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주둔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지역을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지정해서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왔다갔다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하게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한다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465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82394" y="280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6/10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36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ko-KR" altLang="en-US"/>
              <a:t>개발범위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373967281"/>
              </p:ext>
            </p:extLst>
          </p:nvPr>
        </p:nvGraphicFramePr>
        <p:xfrm>
          <a:off x="447840" y="1257840"/>
          <a:ext cx="9190799" cy="6309360"/>
        </p:xfrm>
        <a:graphic>
          <a:graphicData uri="http://schemas.openxmlformats.org/drawingml/2006/table">
            <a:tbl>
              <a:tblPr firstRow="1" bandRow="1"/>
              <a:tblGrid>
                <a:gridCol w="1429200">
                  <a:extLst>
                    <a:ext uri="{9D8B030D-6E8A-4147-A177-3AD203B41FA5}">
                      <a16:colId xmlns:a16="http://schemas.microsoft.com/office/drawing/2014/main" val="1371305350"/>
                    </a:ext>
                  </a:extLst>
                </a:gridCol>
                <a:gridCol w="3913920">
                  <a:extLst>
                    <a:ext uri="{9D8B030D-6E8A-4147-A177-3AD203B41FA5}">
                      <a16:colId xmlns:a16="http://schemas.microsoft.com/office/drawing/2014/main" val="209378557"/>
                    </a:ext>
                  </a:extLst>
                </a:gridCol>
                <a:gridCol w="3847679">
                  <a:extLst>
                    <a:ext uri="{9D8B030D-6E8A-4147-A177-3AD203B41FA5}">
                      <a16:colId xmlns:a16="http://schemas.microsoft.com/office/drawing/2014/main" val="2753167045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99"/>
                          </a:solidFill>
                        </a:defRPr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내용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최소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541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 AI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1)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딜러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: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자동으로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순서가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정해지고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그것에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맞춰서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공격한다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2)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힐러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: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체력이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일정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비율로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내려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간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회복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보스 방 앞에서 브리핑을 시도함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</a:t>
                      </a:r>
                      <a:endParaRPr lang="en-US" sz="1800" b="0" i="0" u="none" strike="noStrike" kern="1200" dirty="0">
                        <a:ln>
                          <a:noFill/>
                        </a:ln>
                        <a:latin typeface="굴림" pitchFamily="18"/>
                        <a:ea typeface="굴림" pitchFamily="2"/>
                        <a:cs typeface="Arial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3)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공통 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특정 공략이 필요한 경우 필요한 행동을 함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1)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플레이어가 탱커일시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-1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딜러 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유저가 지정한 몬스터 순서로 공격한다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만약 지정하지 않을 경우 각자 무작위 순서로 공격하고 범위 공격이 있는 경우 범위 공격을 마구 사용한다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-2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힐러 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탱커의 체력 감소 속도를 보며 공격을 하기도 함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2)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플레이어가 힐러일시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-1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탱커 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: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알아서 열심히 간다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 </a:t>
                      </a: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플레이어가 무 의미 하게 힐을 마구 넣으면 화낸다</a:t>
                      </a: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8728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캐릭터 기술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해당 던전에서 사용 할 수 있는 스킬들 구현(방어막 개념의 힐러 스킬 예외, 장판형 스킬 예외)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해당 던전에서 사용 할 수 있는 스킬들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213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맵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원작 게임 내 초보 던전 그대로 차용.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원작 게임 내 </a:t>
                      </a: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상위던전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 그대로 차용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8484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기능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상승효과. 글로벌 쿨타임.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방어막 개념의 힐러 스킬 추가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18876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사운드, 애니메이션(A)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Bgm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공격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효과음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힐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효과음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.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캐릭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별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걷기A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공격A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en-US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스킬A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1종씩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464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0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2123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7/10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ko-KR" altLang="en-US"/>
              <a:t>개발 계획</a:t>
            </a:r>
          </a:p>
        </p:txBody>
      </p:sp>
      <p:graphicFrame>
        <p:nvGraphicFramePr>
          <p:cNvPr id="4" name="표 개체 틀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857078983"/>
              </p:ext>
            </p:extLst>
          </p:nvPr>
        </p:nvGraphicFramePr>
        <p:xfrm>
          <a:off x="509040" y="1286280"/>
          <a:ext cx="9096480" cy="4851999"/>
        </p:xfrm>
        <a:graphic>
          <a:graphicData uri="http://schemas.openxmlformats.org/drawingml/2006/table">
            <a:tbl>
              <a:tblPr firstRow="1" bandRow="1"/>
              <a:tblGrid>
                <a:gridCol w="948240">
                  <a:extLst>
                    <a:ext uri="{9D8B030D-6E8A-4147-A177-3AD203B41FA5}">
                      <a16:colId xmlns:a16="http://schemas.microsoft.com/office/drawing/2014/main" val="3193156580"/>
                    </a:ext>
                  </a:extLst>
                </a:gridCol>
                <a:gridCol w="1949597">
                  <a:extLst>
                    <a:ext uri="{9D8B030D-6E8A-4147-A177-3AD203B41FA5}">
                      <a16:colId xmlns:a16="http://schemas.microsoft.com/office/drawing/2014/main" val="2722848994"/>
                    </a:ext>
                  </a:extLst>
                </a:gridCol>
                <a:gridCol w="6198643">
                  <a:extLst>
                    <a:ext uri="{9D8B030D-6E8A-4147-A177-3AD203B41FA5}">
                      <a16:colId xmlns:a16="http://schemas.microsoft.com/office/drawing/2014/main" val="335800149"/>
                    </a:ext>
                  </a:extLst>
                </a:gridCol>
              </a:tblGrid>
              <a:tr h="64575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및 자료 수집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게임 제작이 쓸 바닥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벽 캐릭터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리소스 수집. </a:t>
                      </a: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던전 구조, </a:t>
                      </a: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스테이터스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분석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33401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2주차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조작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이동, 벽 충돌, 적에게 스킬 사용 구현.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22343"/>
                  </a:ext>
                </a:extLst>
              </a:tr>
              <a:tr h="3819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3주차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적개심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83179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4주차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AI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sz="1800" b="0" i="0" u="none" strike="noStrike" kern="1200" dirty="0" err="1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파티원</a:t>
                      </a: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, 몬스터 AI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334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5주차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중간점검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07336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6주차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던전 맵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수집했던 던전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177"/>
                  </a:ext>
                </a:extLst>
              </a:tr>
              <a:tr h="3493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7주차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스킬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모든 스킬들 구현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,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파티원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AI 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수정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3947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8주차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굴림" pitchFamily="50"/>
                          <a:ea typeface="굴림" pitchFamily="50"/>
                        </a:defRPr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50"/>
                          <a:ea typeface="굴림" pitchFamily="50"/>
                          <a:cs typeface="Arial" pitchFamily="2"/>
                        </a:rPr>
                        <a:t>보스 패턴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8961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9주차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실시간 플레이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</a:t>
                      </a:r>
                      <a:r>
                        <a:rPr lang="ko-KR" altLang="ko-KR" sz="1800" b="0" i="0" u="none" strike="noStrike" kern="1200" dirty="0" err="1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범위중</a:t>
                      </a: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 일시정지 가능한 실시간으로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83504"/>
                  </a:ext>
                </a:extLst>
              </a:tr>
              <a:tr h="38768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10주차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최대 개발 범위 구현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나머지 최대 개발 범위 개발 시도.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3991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11주차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마무리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sz="1800" b="0" i="0" u="none" strike="noStrike" kern="1200" dirty="0">
                          <a:ln>
                            <a:noFill/>
                          </a:ln>
                          <a:latin typeface="굴림" pitchFamily="18"/>
                          <a:ea typeface="굴림" pitchFamily="2"/>
                          <a:cs typeface="Arial" pitchFamily="2"/>
                        </a:rPr>
                        <a:t>마지막 검토, 릴리즈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237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987" y="-51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8/10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512720" y="28080"/>
            <a:ext cx="13392000" cy="7532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504359" y="720000"/>
            <a:ext cx="9071640" cy="1283400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발표가 끝났습니다</a:t>
            </a:r>
            <a:r>
              <a:rPr lang="en-US" altLang="ko-KR"/>
              <a:t>.</a:t>
            </a:r>
            <a:br>
              <a:rPr lang="en-US"/>
            </a:br>
            <a:r>
              <a:rPr lang="ko-KR" altLang="en-US"/>
              <a:t>감사합니다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4294967295"/>
          </p:nvPr>
        </p:nvSpPr>
        <p:spPr>
          <a:xfrm>
            <a:off x="503999" y="2304000"/>
            <a:ext cx="9071640" cy="44542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ko-KR" altLang="en-US"/>
              <a:t>이미지 출처 </a:t>
            </a:r>
            <a:r>
              <a:rPr lang="en-US" altLang="ko-KR"/>
              <a:t>: </a:t>
            </a:r>
            <a:r>
              <a:rPr lang="ko-KR" altLang="en-US"/>
              <a:t>어스토니시아 스토리</a:t>
            </a:r>
            <a:r>
              <a:rPr lang="en-US" altLang="ko-KR"/>
              <a:t>R, </a:t>
            </a:r>
            <a:r>
              <a:rPr lang="ko-KR" altLang="en-US"/>
              <a:t>파이널 판타지 </a:t>
            </a:r>
            <a:r>
              <a:rPr lang="en-US" altLang="ko-KR"/>
              <a:t>14.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06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2013182002 </a:t>
            </a:r>
            <a:r>
              <a:rPr lang="ko-KR" altLang="en-US" dirty="0"/>
              <a:t>강태규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676" y="500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9/10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723</Words>
  <Application>Microsoft Office PowerPoint</Application>
  <PresentationFormat>사용자 지정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StarSymbol</vt:lpstr>
      <vt:lpstr>굴림</vt:lpstr>
      <vt:lpstr>맑은 고딕</vt:lpstr>
      <vt:lpstr>바탕</vt:lpstr>
      <vt:lpstr>Arial</vt:lpstr>
      <vt:lpstr>Tahoma</vt:lpstr>
      <vt:lpstr>기본값</vt:lpstr>
      <vt:lpstr>FINAL FANTASY XIV_2D.ver</vt:lpstr>
      <vt:lpstr>메인 게임 화면 구성(예시)</vt:lpstr>
      <vt:lpstr>적개심</vt:lpstr>
      <vt:lpstr>스킬 쿨타임 공유(글로벌 쿨타임)</vt:lpstr>
      <vt:lpstr>파티</vt:lpstr>
      <vt:lpstr>개발 범위</vt:lpstr>
      <vt:lpstr>개발범위</vt:lpstr>
      <vt:lpstr>개발 계획</vt:lpstr>
      <vt:lpstr>발표가 끝났습니다. 감사합니다</vt:lpstr>
      <vt:lpstr>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FANTASY XIV_2D.ver</dc:title>
  <dc:creator>태규 강</dc:creator>
  <cp:lastModifiedBy>taegyu gang</cp:lastModifiedBy>
  <cp:revision>13</cp:revision>
  <dcterms:created xsi:type="dcterms:W3CDTF">2016-09-19T12:25:25Z</dcterms:created>
  <dcterms:modified xsi:type="dcterms:W3CDTF">2016-09-20T13:24:31Z</dcterms:modified>
</cp:coreProperties>
</file>