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7" r:id="rId4"/>
    <p:sldId id="266" r:id="rId5"/>
    <p:sldId id="264" r:id="rId6"/>
    <p:sldId id="265" r:id="rId7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5492569-3ADD-4554-BFE1-136197C191F9}" type="slidenum">
              <a:t>‹#›</a:t>
            </a:fld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5662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68A795E7-7CF6-4E6A-9F76-32DC1E135B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ko-KR" sz="2000" b="0" i="0" u="none" strike="noStrike" kern="1200">
        <a:ln>
          <a:noFill/>
        </a:ln>
        <a:latin typeface="굴림" pitchFamily="18"/>
        <a:ea typeface="굴림" pitchFamily="2"/>
        <a:cs typeface="Arial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E290BC-49A5-4B91-AA8E-123BA17942C3}" type="slidenum">
              <a:t>1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6EE84A-D3BE-4409-8BAC-A17ECE90F9CE}" type="slidenum">
              <a:t>2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BDFCD1-3B5A-4FD0-931B-80683646B59F}" type="slidenum">
              <a:t>3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82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96D61A-E96F-42DA-8D61-C08D5701D5A1}" type="slidenum">
              <a:t>5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49FA4EF-B0B2-404D-B3EE-59C270FCF5D0}" type="slidenum">
              <a:t>6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13DF77-652E-4A6A-9AF1-618AAC7B56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6D8E0-E6C3-4DB1-B0EE-BCFA6E10C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B0312B-AA1A-4E73-A121-327F36CD88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6B009D-D980-4331-97FD-DFF275C20B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9AB30D-1252-4C40-9F18-D7260D92EA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1AF0E-B764-4491-8F94-3835142F7C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2540CE-A8CF-4DBE-ABB5-4BDB1D6871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AD3E50-EAFC-40E2-B910-8DF823FFB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15D03E-2FA3-4A56-9149-A915AE254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81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EBF7EE-5E4D-4D4D-B4F9-0148F45917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6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D29E2-8D02-45E5-9B0C-492B448F7D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lIns="0" tIns="0" rIns="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8276F1A2-249E-4E66-9123-6F8626C2852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ko-KR" sz="4400" b="0" i="0" u="none" strike="noStrike" kern="1200">
          <a:ln>
            <a:noFill/>
          </a:ln>
          <a:latin typeface="굴림" pitchFamily="18"/>
          <a:ea typeface="굴림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altLang="ko-KR" sz="3200" b="0" i="0" u="none" strike="noStrike" kern="1200">
          <a:ln>
            <a:noFill/>
          </a:ln>
          <a:latin typeface="굴림" pitchFamily="18"/>
          <a:ea typeface="굴림" pitchFamily="2"/>
          <a:cs typeface="Arial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000" y="2772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부제목 2"/>
          <p:cNvSpPr txBox="1">
            <a:spLocks noGrp="1"/>
          </p:cNvSpPr>
          <p:nvPr>
            <p:ph type="subTitle" idx="4294967295"/>
          </p:nvPr>
        </p:nvSpPr>
        <p:spPr>
          <a:xfrm>
            <a:off x="5112000" y="9000"/>
            <a:ext cx="4968000" cy="7550999"/>
          </a:xfrm>
          <a:solidFill>
            <a:srgbClr val="FFFFFF">
              <a:alpha val="50000"/>
            </a:srgbClr>
          </a:solidFill>
        </p:spPr>
        <p:txBody>
          <a:bodyPr anchor="ctr"/>
          <a:lstStyle/>
          <a:p>
            <a:pPr lvl="0" algn="ctr"/>
            <a:endParaRPr lang="en-US" altLang="ko-KR" dirty="0"/>
          </a:p>
          <a:p>
            <a:pPr lvl="0" algn="ctr"/>
            <a:endParaRPr lang="en-US" altLang="ko-KR" dirty="0"/>
          </a:p>
          <a:p>
            <a:pPr lvl="0" algn="ctr"/>
            <a:r>
              <a:rPr lang="ko-KR" altLang="en-US" dirty="0"/>
              <a:t>사각형 그리드로 만들어진 필드에서 실시간 전투를 벌인다</a:t>
            </a:r>
            <a:r>
              <a:rPr lang="en-US" altLang="ko-KR" dirty="0"/>
              <a:t>.</a:t>
            </a:r>
          </a:p>
          <a:p>
            <a:pPr lvl="0" algn="ctr"/>
            <a:endParaRPr lang="en-US" dirty="0"/>
          </a:p>
          <a:p>
            <a:pPr lvl="0" algn="ctr"/>
            <a:r>
              <a:rPr lang="ko-KR" altLang="en-US" dirty="0"/>
              <a:t>적개심 수치로 파티원들의 행동에 따라 몬스터의 공격 대상이 바뀐다</a:t>
            </a:r>
            <a:r>
              <a:rPr lang="en-US" altLang="ko-KR" dirty="0"/>
              <a:t>.</a:t>
            </a:r>
          </a:p>
          <a:p>
            <a:pPr lvl="0" algn="ctr"/>
            <a:endParaRPr lang="en-US" dirty="0"/>
          </a:p>
          <a:p>
            <a:pPr lvl="0" algn="ctr"/>
            <a:r>
              <a:rPr lang="ko-KR" altLang="en-US" dirty="0"/>
              <a:t>일부 스킬들이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공유한다</a:t>
            </a:r>
            <a:r>
              <a:rPr lang="en-US" altLang="ko-KR" dirty="0"/>
              <a:t>.</a:t>
            </a:r>
          </a:p>
        </p:txBody>
      </p:sp>
      <p:sp>
        <p:nvSpPr>
          <p:cNvPr id="4" name="제목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FINAL FANTASY XIV_2D.ver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2" y="2432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4051" y="2432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36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498533" y="22899"/>
            <a:ext cx="9071640" cy="603141"/>
          </a:xfrm>
        </p:spPr>
        <p:txBody>
          <a:bodyPr/>
          <a:lstStyle/>
          <a:p>
            <a:pPr lvl="0"/>
            <a:r>
              <a:rPr lang="ko-KR" altLang="en-US" dirty="0"/>
              <a:t>개발 범위</a:t>
            </a:r>
          </a:p>
        </p:txBody>
      </p:sp>
      <p:graphicFrame>
        <p:nvGraphicFramePr>
          <p:cNvPr id="4" name="표 개체 틀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29186198"/>
              </p:ext>
            </p:extLst>
          </p:nvPr>
        </p:nvGraphicFramePr>
        <p:xfrm>
          <a:off x="-69574" y="648940"/>
          <a:ext cx="10150198" cy="3581102"/>
        </p:xfrm>
        <a:graphic>
          <a:graphicData uri="http://schemas.openxmlformats.org/drawingml/2006/table">
            <a:tbl>
              <a:tblPr firstRow="1" bandRow="1"/>
              <a:tblGrid>
                <a:gridCol w="1789044">
                  <a:extLst>
                    <a:ext uri="{9D8B030D-6E8A-4147-A177-3AD203B41FA5}">
                      <a16:colId xmlns:a16="http://schemas.microsoft.com/office/drawing/2014/main" val="1560663617"/>
                    </a:ext>
                  </a:extLst>
                </a:gridCol>
                <a:gridCol w="3883662">
                  <a:extLst>
                    <a:ext uri="{9D8B030D-6E8A-4147-A177-3AD203B41FA5}">
                      <a16:colId xmlns:a16="http://schemas.microsoft.com/office/drawing/2014/main" val="3365050295"/>
                    </a:ext>
                  </a:extLst>
                </a:gridCol>
                <a:gridCol w="4477492">
                  <a:extLst>
                    <a:ext uri="{9D8B030D-6E8A-4147-A177-3AD203B41FA5}">
                      <a16:colId xmlns:a16="http://schemas.microsoft.com/office/drawing/2014/main" val="638139373"/>
                    </a:ext>
                  </a:extLst>
                </a:gridCol>
              </a:tblGrid>
              <a:tr h="25237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내용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최소 개발 범위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범위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32662"/>
                  </a:ext>
                </a:extLst>
              </a:tr>
              <a:tr h="25237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 리스트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저레벨 던전 1개. 선택 기능 없음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 2개 이상. 선택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63719"/>
                  </a:ext>
                </a:extLst>
              </a:tr>
              <a:tr h="441662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선택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 1가지,딜러 2가지,힐러 1가지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 2가지. 힐러 2가지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18562"/>
                  </a:ext>
                </a:extLst>
              </a:tr>
              <a:tr h="25237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선택 가능 </a:t>
                      </a:r>
                      <a:r>
                        <a:rPr lang="ko-KR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직업군</a:t>
                      </a:r>
                      <a:endParaRPr lang="ko-KR" sz="16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탱커만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탱커와 힐러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213624"/>
                  </a:ext>
                </a:extLst>
              </a:tr>
              <a:tr h="1198796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플레이 방식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턴제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 비 글로벌 스킬 2개 및 </a:t>
                      </a:r>
                      <a:r>
                        <a:rPr lang="ko-KR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클로벌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스킬 1개 선택 가능. 글로벌 스킬은 무조건 마지막 실행. 모든 행동을 선택 후 모든 아군과 적군이 동시에 행동. 적개심 판정은 글로벌 스킬이 끝나고 </a:t>
                      </a:r>
                      <a:r>
                        <a:rPr lang="ko-KR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나서한다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일시정지 가능한 실시간. 글로벌 스킬은 2.5초로 고정되고 비 글로벌 스킬 사용 딜레이는 1초로 고정. 필요한 경우 특정키(예 : 스페이스바)</a:t>
                      </a:r>
                      <a:r>
                        <a:rPr lang="ko-KR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를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눌러 일시정지하고 행동을 선택 할 수 있다.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545565"/>
                  </a:ext>
                </a:extLst>
              </a:tr>
              <a:tr h="63094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 AI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  <a:tabLst/>
                      </a:pP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가만히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alt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있는다</a:t>
                      </a:r>
                      <a:endParaRPr lang="en-US" altLang="ko-KR" sz="16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  <a:p>
                      <a:pPr marL="342900" marR="0" lvl="0" indent="-34290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 startAt="2"/>
                        <a:tabLst/>
                      </a:pPr>
                      <a:r>
                        <a:rPr lang="ko-KR" alt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순찰한다</a:t>
                      </a:r>
                      <a:endParaRPr lang="en-US" altLang="ko-KR" sz="16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3) </a:t>
                      </a:r>
                      <a:r>
                        <a:rPr lang="ko-KR" altLang="en-US" sz="1600" b="0" i="0" u="none" strike="noStrike" kern="1200" baseline="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패턴을 돌려쓴다</a:t>
                      </a:r>
                      <a:r>
                        <a:rPr lang="en-US" altLang="ko-KR" sz="1600" b="0" i="0" u="none" strike="noStrike" kern="1200" baseline="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  <a:endParaRPr lang="en-US" sz="16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1)을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주둔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지역</a:t>
                      </a:r>
                      <a:r>
                        <a:rPr lang="ko-KR" alt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을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지정해서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왔다갔다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하게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한다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465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82394" y="2808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2/6</a:t>
            </a:r>
            <a:endParaRPr lang="ko-KR" altLang="en-US" dirty="0"/>
          </a:p>
        </p:txBody>
      </p:sp>
      <p:graphicFrame>
        <p:nvGraphicFramePr>
          <p:cNvPr id="7" name="표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187991"/>
              </p:ext>
            </p:extLst>
          </p:nvPr>
        </p:nvGraphicFramePr>
        <p:xfrm>
          <a:off x="-69574" y="4240288"/>
          <a:ext cx="10150197" cy="3186600"/>
        </p:xfrm>
        <a:graphic>
          <a:graphicData uri="http://schemas.openxmlformats.org/drawingml/2006/table">
            <a:tbl>
              <a:tblPr firstRow="1" bandRow="1"/>
              <a:tblGrid>
                <a:gridCol w="1803522">
                  <a:extLst>
                    <a:ext uri="{9D8B030D-6E8A-4147-A177-3AD203B41FA5}">
                      <a16:colId xmlns:a16="http://schemas.microsoft.com/office/drawing/2014/main" val="1371305350"/>
                    </a:ext>
                  </a:extLst>
                </a:gridCol>
                <a:gridCol w="3888639">
                  <a:extLst>
                    <a:ext uri="{9D8B030D-6E8A-4147-A177-3AD203B41FA5}">
                      <a16:colId xmlns:a16="http://schemas.microsoft.com/office/drawing/2014/main" val="209378557"/>
                    </a:ext>
                  </a:extLst>
                </a:gridCol>
                <a:gridCol w="4458036">
                  <a:extLst>
                    <a:ext uri="{9D8B030D-6E8A-4147-A177-3AD203B41FA5}">
                      <a16:colId xmlns:a16="http://schemas.microsoft.com/office/drawing/2014/main" val="2753167045"/>
                    </a:ext>
                  </a:extLst>
                </a:gridCol>
              </a:tblGrid>
              <a:tr h="702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AI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1)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딜러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: </a:t>
                      </a:r>
                      <a:r>
                        <a:rPr lang="ko-KR" alt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딜함</a:t>
                      </a:r>
                      <a:endParaRPr lang="en-US" sz="16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2)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힐러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: </a:t>
                      </a:r>
                      <a:r>
                        <a:rPr lang="ko-KR" alt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힐함</a:t>
                      </a:r>
                      <a:endParaRPr lang="en-US" altLang="ko-KR" sz="16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3) 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공통 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alt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공략에 필요한 행동함</a:t>
                      </a:r>
                      <a:endParaRPr lang="en-US" sz="16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1) 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플레이어가 탱커일시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-1 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딜러 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alt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유저에게 도전함</a:t>
                      </a:r>
                      <a:endParaRPr lang="en-US" altLang="ko-KR" sz="16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-2 </a:t>
                      </a:r>
                      <a:r>
                        <a:rPr lang="ko-KR" sz="16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힐러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alt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딜도 함</a:t>
                      </a:r>
                      <a:endParaRPr lang="en-US" altLang="ko-KR" sz="16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2) 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플레이어가 </a:t>
                      </a:r>
                      <a:r>
                        <a:rPr lang="ko-KR" sz="16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힐러일시</a:t>
                      </a:r>
                      <a:endParaRPr lang="ko-KR" sz="16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-1 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탱커 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알아서 열심히 간다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 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플레이어가 무 의미 하게 힐을 마구 넣으면 화낸다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541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캐릭터 기술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주요 스킬만 구현</a:t>
                      </a:r>
                      <a:endParaRPr lang="ko-KR" sz="16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모두 구현</a:t>
                      </a:r>
                      <a:endParaRPr lang="ko-KR" sz="16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213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맵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초보 던전 그대로 구현</a:t>
                      </a:r>
                      <a:endParaRPr lang="ko-KR" sz="16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상위</a:t>
                      </a:r>
                      <a:r>
                        <a:rPr lang="en-US" alt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던전 그대로 </a:t>
                      </a:r>
                      <a:r>
                        <a:rPr lang="ko-KR" altLang="en-US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구현</a:t>
                      </a:r>
                      <a:r>
                        <a:rPr lang="en-US" altLang="ko-KR" sz="16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  <a:endParaRPr lang="en-US" sz="16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8484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기능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상승효과. 글로벌 </a:t>
                      </a:r>
                      <a:r>
                        <a:rPr lang="ko-KR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쿨타임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방어막 개념의 </a:t>
                      </a:r>
                      <a:r>
                        <a:rPr lang="ko-KR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힐러</a:t>
                      </a:r>
                      <a:r>
                        <a:rPr lang="ko-KR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스킬 추가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18876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6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사운드, 애니메이션(A)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Bgm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공격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효과음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힐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효과음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캐릭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별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걷기A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공격A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en-US" sz="16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스킬A</a:t>
                      </a: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1종씩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464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434425" y="23609"/>
            <a:ext cx="9071640" cy="1262160"/>
          </a:xfrm>
        </p:spPr>
        <p:txBody>
          <a:bodyPr>
            <a:spAutoFit/>
          </a:bodyPr>
          <a:lstStyle/>
          <a:p>
            <a:pPr lvl="0"/>
            <a:r>
              <a:rPr lang="ko-KR" altLang="en-US" dirty="0"/>
              <a:t>개발 계획</a:t>
            </a:r>
          </a:p>
        </p:txBody>
      </p:sp>
      <p:graphicFrame>
        <p:nvGraphicFramePr>
          <p:cNvPr id="4" name="표 개체 틀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89456560"/>
              </p:ext>
            </p:extLst>
          </p:nvPr>
        </p:nvGraphicFramePr>
        <p:xfrm>
          <a:off x="434425" y="968228"/>
          <a:ext cx="9096480" cy="6331285"/>
        </p:xfrm>
        <a:graphic>
          <a:graphicData uri="http://schemas.openxmlformats.org/drawingml/2006/table">
            <a:tbl>
              <a:tblPr firstRow="1" bandRow="1"/>
              <a:tblGrid>
                <a:gridCol w="948240">
                  <a:extLst>
                    <a:ext uri="{9D8B030D-6E8A-4147-A177-3AD203B41FA5}">
                      <a16:colId xmlns:a16="http://schemas.microsoft.com/office/drawing/2014/main" val="3193156580"/>
                    </a:ext>
                  </a:extLst>
                </a:gridCol>
                <a:gridCol w="2269894">
                  <a:extLst>
                    <a:ext uri="{9D8B030D-6E8A-4147-A177-3AD203B41FA5}">
                      <a16:colId xmlns:a16="http://schemas.microsoft.com/office/drawing/2014/main" val="2722848994"/>
                    </a:ext>
                  </a:extLst>
                </a:gridCol>
                <a:gridCol w="5878346">
                  <a:extLst>
                    <a:ext uri="{9D8B030D-6E8A-4147-A177-3AD203B41FA5}">
                      <a16:colId xmlns:a16="http://schemas.microsoft.com/office/drawing/2014/main" val="335800149"/>
                    </a:ext>
                  </a:extLst>
                </a:gridCol>
              </a:tblGrid>
              <a:tr h="3228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리소스 및 자료 수집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제작이 쓸 바닥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벽 캐릭터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리소스 수집. 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 구조, </a:t>
                      </a: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스테이터스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분석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33401"/>
                  </a:ext>
                </a:extLst>
              </a:tr>
              <a:tr h="32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: 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던전이 너무 길어 간략화 하기로 변경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일부 리소스가 해상도 변경 및 잘라내는 과정에서 흰 바탕 생김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지인에게 의뢰 넣어서 제거 중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(90%)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96327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2주차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조작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이동, 벽 충돌, 적에게 스킬 사용 구현.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2234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: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벽 충돌 미 구현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(90%)</a:t>
                      </a: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33752"/>
                  </a:ext>
                </a:extLst>
              </a:tr>
              <a:tr h="1909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3주차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83179"/>
                  </a:ext>
                </a:extLst>
              </a:tr>
              <a:tr h="19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:</a:t>
                      </a:r>
                      <a:r>
                        <a:rPr lang="en-US" altLang="ko-KR" sz="1800" b="0" i="0" u="none" strike="noStrike" kern="1200" baseline="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altLang="en-US" sz="1800" b="0" i="0" u="none" strike="noStrike" kern="1200" baseline="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바탕만 구현 </a:t>
                      </a:r>
                      <a:r>
                        <a:rPr lang="en-US" altLang="ko-KR" sz="1800" b="0" i="0" u="none" strike="noStrike" kern="1200" baseline="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(10%)</a:t>
                      </a: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804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4주차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AI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구현</a:t>
                      </a:r>
                      <a:endParaRPr lang="en-US" sz="18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파티원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, 몬스터 AI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334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결과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목표로 한 범위의 행동은 구현했다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  <a:r>
                        <a:rPr lang="en-US" altLang="ko-KR" sz="1800" b="0" i="0" u="none" strike="noStrike" kern="1200" baseline="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(100%)</a:t>
                      </a:r>
                      <a:endParaRPr lang="ko-KR" sz="1800" b="0" i="0" u="none" strike="noStrike" kern="1200" dirty="0">
                        <a:ln>
                          <a:noFill/>
                        </a:ln>
                        <a:latin typeface="굴림" pitchFamily="50"/>
                        <a:ea typeface="굴림" pitchFamily="50"/>
                        <a:cs typeface="Arial" pitchFamily="2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972079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5주차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중간점검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중간점검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07336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6주차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던전 맵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수집했던 던전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3177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7주차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스킬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모든 스킬들 구현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ko-KR" alt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AI 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수정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3947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8주차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보스 패턴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보스 패턴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8961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9주차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실시간 플레이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</a:t>
                      </a:r>
                      <a:r>
                        <a:rPr lang="ko-KR" alt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범위중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일시정지 가능한 실시간으로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83504"/>
                  </a:ext>
                </a:extLst>
              </a:tr>
              <a:tr h="38768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10주차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범위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나머지 최대 개발 범위 개발 시도.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3991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11주차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마무리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마지막 검토, 릴리즈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237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987" y="-51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0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92890" y="914399"/>
            <a:ext cx="2380780" cy="58477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커밋</a:t>
            </a:r>
            <a:r>
              <a:rPr lang="ko-KR" altLang="en-US" sz="3200" dirty="0"/>
              <a:t> 그래프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987" y="-51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4676" y="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4/6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6" y="1728310"/>
            <a:ext cx="919290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2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504359" y="720000"/>
            <a:ext cx="9071640" cy="1283400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발표가 끝났습니다</a:t>
            </a:r>
            <a:r>
              <a:rPr lang="en-US" altLang="ko-KR"/>
              <a:t>.</a:t>
            </a:r>
            <a:br>
              <a:rPr lang="en-US"/>
            </a:br>
            <a:r>
              <a:rPr lang="ko-KR" altLang="en-US"/>
              <a:t>감사합니다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4294967295"/>
          </p:nvPr>
        </p:nvSpPr>
        <p:spPr>
          <a:xfrm>
            <a:off x="503999" y="2304000"/>
            <a:ext cx="9071640" cy="44542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ko-KR" altLang="en-US" dirty="0"/>
              <a:t>파이널 판타지 </a:t>
            </a:r>
            <a:r>
              <a:rPr lang="en-US" altLang="ko-KR" dirty="0"/>
              <a:t>14.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06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500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5/6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ko-KR" altLang="en-US"/>
              <a:t>평가</a:t>
            </a:r>
          </a:p>
        </p:txBody>
      </p:sp>
      <p:graphicFrame>
        <p:nvGraphicFramePr>
          <p:cNvPr id="3" name="표 개체 틀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552087340"/>
              </p:ext>
            </p:extLst>
          </p:nvPr>
        </p:nvGraphicFramePr>
        <p:xfrm>
          <a:off x="503999" y="1769040"/>
          <a:ext cx="9294479" cy="2560320"/>
        </p:xfrm>
        <a:graphic>
          <a:graphicData uri="http://schemas.openxmlformats.org/drawingml/2006/table">
            <a:tbl>
              <a:tblPr firstRow="1" bandRow="1"/>
              <a:tblGrid>
                <a:gridCol w="4758479">
                  <a:extLst>
                    <a:ext uri="{9D8B030D-6E8A-4147-A177-3AD203B41FA5}">
                      <a16:colId xmlns:a16="http://schemas.microsoft.com/office/drawing/2014/main" val="2998392569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8540918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평가 항목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50"/>
                          <a:ea typeface="굴림" pitchFamily="50"/>
                          <a:cs typeface="Arial" pitchFamily="2"/>
                        </a:rPr>
                        <a:t>평가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01174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발표자료에 포함할 내용을 다 포함 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6248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게임컨셉이 잘 표현되었는가?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6718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핵심 메카닉의 제시가 잘 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9031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게임의 흐름이 잘 표현 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51034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개발 범위가 구체적이며 측정 가능한가?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82655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개발 계획이 구체적이며 실행 가능한가?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178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387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038" y="280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6/7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값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539</Words>
  <Application>Microsoft Office PowerPoint</Application>
  <PresentationFormat>사용자 지정</PresentationFormat>
  <Paragraphs>123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StarSymbol</vt:lpstr>
      <vt:lpstr>굴림</vt:lpstr>
      <vt:lpstr>맑은 고딕</vt:lpstr>
      <vt:lpstr>바탕</vt:lpstr>
      <vt:lpstr>Arial</vt:lpstr>
      <vt:lpstr>Tahoma</vt:lpstr>
      <vt:lpstr>기본값</vt:lpstr>
      <vt:lpstr>FINAL FANTASY XIV_2D.ver</vt:lpstr>
      <vt:lpstr>개발 범위</vt:lpstr>
      <vt:lpstr>개발 계획</vt:lpstr>
      <vt:lpstr>PowerPoint 프레젠테이션</vt:lpstr>
      <vt:lpstr>발표가 끝났습니다. 감사합니다</vt:lpstr>
      <vt:lpstr>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FANTASY XIV_2D.ver</dc:title>
  <dc:creator>태규 강</dc:creator>
  <cp:lastModifiedBy>taegyu gang</cp:lastModifiedBy>
  <cp:revision>23</cp:revision>
  <dcterms:created xsi:type="dcterms:W3CDTF">2016-09-19T12:25:25Z</dcterms:created>
  <dcterms:modified xsi:type="dcterms:W3CDTF">2016-10-17T18:47:03Z</dcterms:modified>
</cp:coreProperties>
</file>