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Bebas Neu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ebasNeue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83182d9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83182d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83182d9a0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83182d9a0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83182d9a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83182d9a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3182d9a0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3182d9a0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3182d9a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3182d9a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52" name="Google Shape;52;p13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173287" y="130863"/>
            <a:ext cx="8797256" cy="4881744"/>
            <a:chOff x="916986" y="2500875"/>
            <a:chExt cx="2280618" cy="1217119"/>
          </a:xfrm>
        </p:grpSpPr>
        <p:sp>
          <p:nvSpPr>
            <p:cNvPr id="115" name="Google Shape;115;p13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956752" y="19968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subTitle"/>
          </p:nvPr>
        </p:nvSpPr>
        <p:spPr>
          <a:xfrm>
            <a:off x="3579000" y="19968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3" type="subTitle"/>
          </p:nvPr>
        </p:nvSpPr>
        <p:spPr>
          <a:xfrm>
            <a:off x="956752" y="35032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4" type="subTitle"/>
          </p:nvPr>
        </p:nvSpPr>
        <p:spPr>
          <a:xfrm>
            <a:off x="3579000" y="35032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5" type="subTitle"/>
          </p:nvPr>
        </p:nvSpPr>
        <p:spPr>
          <a:xfrm>
            <a:off x="6201248" y="19968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6" type="subTitle"/>
          </p:nvPr>
        </p:nvSpPr>
        <p:spPr>
          <a:xfrm>
            <a:off x="6201248" y="3503225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7" type="subTitle"/>
          </p:nvPr>
        </p:nvSpPr>
        <p:spPr>
          <a:xfrm>
            <a:off x="960652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9" type="subTitle"/>
          </p:nvPr>
        </p:nvSpPr>
        <p:spPr>
          <a:xfrm>
            <a:off x="6205148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3" type="subTitle"/>
          </p:nvPr>
        </p:nvSpPr>
        <p:spPr>
          <a:xfrm>
            <a:off x="960652" y="31630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4" type="subTitle"/>
          </p:nvPr>
        </p:nvSpPr>
        <p:spPr>
          <a:xfrm>
            <a:off x="3582900" y="31630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5" type="subTitle"/>
          </p:nvPr>
        </p:nvSpPr>
        <p:spPr>
          <a:xfrm>
            <a:off x="6205148" y="31630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4"/>
          <p:cNvGrpSpPr/>
          <p:nvPr/>
        </p:nvGrpSpPr>
        <p:grpSpPr>
          <a:xfrm>
            <a:off x="0" y="0"/>
            <a:ext cx="9144091" cy="5143648"/>
            <a:chOff x="0" y="0"/>
            <a:chExt cx="7440875" cy="4152456"/>
          </a:xfrm>
        </p:grpSpPr>
        <p:sp>
          <p:nvSpPr>
            <p:cNvPr id="135" name="Google Shape;135;p14"/>
            <p:cNvSpPr/>
            <p:nvPr/>
          </p:nvSpPr>
          <p:spPr>
            <a:xfrm>
              <a:off x="26505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83651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902179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1220641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539169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85776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176224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494752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813346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3131874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450336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3768929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4087457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4405920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4724447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043041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36163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680031" y="0"/>
              <a:ext cx="7545" cy="2884827"/>
            </a:xfrm>
            <a:custGeom>
              <a:rect b="b" l="l" r="r" t="t"/>
              <a:pathLst>
                <a:path extrusionOk="0" h="43971" w="115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998624" y="0"/>
              <a:ext cx="7348" cy="2884827"/>
            </a:xfrm>
            <a:custGeom>
              <a:rect b="b" l="l" r="r" t="t"/>
              <a:pathLst>
                <a:path extrusionOk="0" h="43971" w="112">
                  <a:moveTo>
                    <a:pt x="0" y="1"/>
                  </a:moveTo>
                  <a:lnTo>
                    <a:pt x="0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317152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6635615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1" y="1"/>
                  </a:moveTo>
                  <a:lnTo>
                    <a:pt x="1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6954208" y="0"/>
              <a:ext cx="7479" cy="2884827"/>
            </a:xfrm>
            <a:custGeom>
              <a:rect b="b" l="l" r="r" t="t"/>
              <a:pathLst>
                <a:path extrusionOk="0" h="43971" w="114">
                  <a:moveTo>
                    <a:pt x="0" y="1"/>
                  </a:moveTo>
                  <a:lnTo>
                    <a:pt x="0" y="43970"/>
                  </a:lnTo>
                  <a:lnTo>
                    <a:pt x="114" y="43970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7272736" y="0"/>
              <a:ext cx="7414" cy="2884827"/>
            </a:xfrm>
            <a:custGeom>
              <a:rect b="b" l="l" r="r" t="t"/>
              <a:pathLst>
                <a:path extrusionOk="0" h="43971" w="113">
                  <a:moveTo>
                    <a:pt x="1" y="1"/>
                  </a:moveTo>
                  <a:lnTo>
                    <a:pt x="1" y="43970"/>
                  </a:lnTo>
                  <a:lnTo>
                    <a:pt x="112" y="43970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0" y="7085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0" y="37488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0" y="67878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0" y="982811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0" y="1286708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0" y="1590737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0" y="189470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0" y="2198597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0" y="2502625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0" y="2806523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26505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83651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902179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220641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539169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85776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2176224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494752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813346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131874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450336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3768929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4087457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405920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4724447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043041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36163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5680031" y="2431703"/>
              <a:ext cx="7545" cy="1720754"/>
            </a:xfrm>
            <a:custGeom>
              <a:rect b="b" l="l" r="r" t="t"/>
              <a:pathLst>
                <a:path extrusionOk="0" h="26228" w="115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998624" y="2431703"/>
              <a:ext cx="7348" cy="1720754"/>
            </a:xfrm>
            <a:custGeom>
              <a:rect b="b" l="l" r="r" t="t"/>
              <a:pathLst>
                <a:path extrusionOk="0" h="26228" w="112">
                  <a:moveTo>
                    <a:pt x="0" y="0"/>
                  </a:moveTo>
                  <a:lnTo>
                    <a:pt x="0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17152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635615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1" y="0"/>
                  </a:moveTo>
                  <a:lnTo>
                    <a:pt x="1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6954208" y="2431703"/>
              <a:ext cx="7479" cy="1720754"/>
            </a:xfrm>
            <a:custGeom>
              <a:rect b="b" l="l" r="r" t="t"/>
              <a:pathLst>
                <a:path extrusionOk="0" h="26228" w="114">
                  <a:moveTo>
                    <a:pt x="0" y="0"/>
                  </a:moveTo>
                  <a:lnTo>
                    <a:pt x="0" y="26227"/>
                  </a:lnTo>
                  <a:lnTo>
                    <a:pt x="114" y="26227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272736" y="2431703"/>
              <a:ext cx="7414" cy="1720754"/>
            </a:xfrm>
            <a:custGeom>
              <a:rect b="b" l="l" r="r" t="t"/>
              <a:pathLst>
                <a:path extrusionOk="0" h="26228" w="113">
                  <a:moveTo>
                    <a:pt x="1" y="0"/>
                  </a:moveTo>
                  <a:lnTo>
                    <a:pt x="1" y="26227"/>
                  </a:lnTo>
                  <a:lnTo>
                    <a:pt x="112" y="2622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0" y="2502494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0" y="2806523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0" y="3110420"/>
              <a:ext cx="7440875" cy="7545"/>
            </a:xfrm>
            <a:custGeom>
              <a:rect b="b" l="l" r="r" t="t"/>
              <a:pathLst>
                <a:path extrusionOk="0" h="115" w="113415">
                  <a:moveTo>
                    <a:pt x="0" y="1"/>
                  </a:moveTo>
                  <a:lnTo>
                    <a:pt x="0" y="114"/>
                  </a:lnTo>
                  <a:lnTo>
                    <a:pt x="113414" y="114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0" y="3414448"/>
              <a:ext cx="7440875" cy="7414"/>
            </a:xfrm>
            <a:custGeom>
              <a:rect b="b" l="l" r="r" t="t"/>
              <a:pathLst>
                <a:path extrusionOk="0" h="113" w="113415">
                  <a:moveTo>
                    <a:pt x="0" y="1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1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0" y="3718411"/>
              <a:ext cx="7440875" cy="7479"/>
            </a:xfrm>
            <a:custGeom>
              <a:rect b="b" l="l" r="r" t="t"/>
              <a:pathLst>
                <a:path extrusionOk="0" h="114" w="113415">
                  <a:moveTo>
                    <a:pt x="0" y="0"/>
                  </a:moveTo>
                  <a:lnTo>
                    <a:pt x="0" y="113"/>
                  </a:lnTo>
                  <a:lnTo>
                    <a:pt x="113414" y="113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0" y="4022440"/>
              <a:ext cx="7440875" cy="7348"/>
            </a:xfrm>
            <a:custGeom>
              <a:rect b="b" l="l" r="r" t="t"/>
              <a:pathLst>
                <a:path extrusionOk="0" h="112" w="113415">
                  <a:moveTo>
                    <a:pt x="0" y="0"/>
                  </a:moveTo>
                  <a:lnTo>
                    <a:pt x="0" y="112"/>
                  </a:lnTo>
                  <a:lnTo>
                    <a:pt x="113414" y="112"/>
                  </a:lnTo>
                  <a:lnTo>
                    <a:pt x="113414" y="0"/>
                  </a:lnTo>
                  <a:close/>
                </a:path>
              </a:pathLst>
            </a:custGeom>
            <a:solidFill>
              <a:srgbClr val="434D7F">
                <a:alpha val="12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4"/>
          <p:cNvGrpSpPr/>
          <p:nvPr/>
        </p:nvGrpSpPr>
        <p:grpSpPr>
          <a:xfrm>
            <a:off x="192408" y="135664"/>
            <a:ext cx="8759169" cy="4872494"/>
            <a:chOff x="916986" y="2500875"/>
            <a:chExt cx="2280618" cy="1217119"/>
          </a:xfrm>
        </p:grpSpPr>
        <p:sp>
          <p:nvSpPr>
            <p:cNvPr id="198" name="Google Shape;198;p14"/>
            <p:cNvSpPr/>
            <p:nvPr/>
          </p:nvSpPr>
          <p:spPr>
            <a:xfrm>
              <a:off x="930568" y="2514572"/>
              <a:ext cx="105996" cy="1189768"/>
            </a:xfrm>
            <a:custGeom>
              <a:rect b="b" l="l" r="r" t="t"/>
              <a:pathLst>
                <a:path extrusionOk="0" h="20586" w="1834">
                  <a:moveTo>
                    <a:pt x="1147" y="1"/>
                  </a:moveTo>
                  <a:cubicBezTo>
                    <a:pt x="515" y="1"/>
                    <a:pt x="1" y="509"/>
                    <a:pt x="1" y="1139"/>
                  </a:cubicBezTo>
                  <a:lnTo>
                    <a:pt x="1" y="1854"/>
                  </a:lnTo>
                  <a:cubicBezTo>
                    <a:pt x="440" y="1854"/>
                    <a:pt x="796" y="2209"/>
                    <a:pt x="796" y="2645"/>
                  </a:cubicBezTo>
                  <a:cubicBezTo>
                    <a:pt x="796" y="3081"/>
                    <a:pt x="440" y="3433"/>
                    <a:pt x="1" y="3433"/>
                  </a:cubicBezTo>
                  <a:lnTo>
                    <a:pt x="1" y="4390"/>
                  </a:lnTo>
                  <a:cubicBezTo>
                    <a:pt x="440" y="4390"/>
                    <a:pt x="796" y="4745"/>
                    <a:pt x="796" y="5181"/>
                  </a:cubicBezTo>
                  <a:cubicBezTo>
                    <a:pt x="796" y="5615"/>
                    <a:pt x="440" y="5969"/>
                    <a:pt x="1" y="5969"/>
                  </a:cubicBezTo>
                  <a:lnTo>
                    <a:pt x="1" y="6924"/>
                  </a:lnTo>
                  <a:cubicBezTo>
                    <a:pt x="440" y="6924"/>
                    <a:pt x="796" y="7281"/>
                    <a:pt x="796" y="7717"/>
                  </a:cubicBezTo>
                  <a:cubicBezTo>
                    <a:pt x="796" y="8151"/>
                    <a:pt x="440" y="8505"/>
                    <a:pt x="1" y="8505"/>
                  </a:cubicBezTo>
                  <a:lnTo>
                    <a:pt x="1" y="9460"/>
                  </a:lnTo>
                  <a:cubicBezTo>
                    <a:pt x="440" y="9460"/>
                    <a:pt x="796" y="9815"/>
                    <a:pt x="796" y="10251"/>
                  </a:cubicBezTo>
                  <a:cubicBezTo>
                    <a:pt x="796" y="10687"/>
                    <a:pt x="440" y="11041"/>
                    <a:pt x="1" y="11041"/>
                  </a:cubicBezTo>
                  <a:lnTo>
                    <a:pt x="1" y="11996"/>
                  </a:lnTo>
                  <a:cubicBezTo>
                    <a:pt x="440" y="11996"/>
                    <a:pt x="796" y="12351"/>
                    <a:pt x="796" y="12787"/>
                  </a:cubicBezTo>
                  <a:cubicBezTo>
                    <a:pt x="796" y="13222"/>
                    <a:pt x="440" y="13575"/>
                    <a:pt x="1" y="13575"/>
                  </a:cubicBezTo>
                  <a:lnTo>
                    <a:pt x="1" y="14532"/>
                  </a:lnTo>
                  <a:cubicBezTo>
                    <a:pt x="440" y="14532"/>
                    <a:pt x="796" y="14886"/>
                    <a:pt x="796" y="15322"/>
                  </a:cubicBezTo>
                  <a:cubicBezTo>
                    <a:pt x="796" y="15758"/>
                    <a:pt x="440" y="16111"/>
                    <a:pt x="1" y="16111"/>
                  </a:cubicBezTo>
                  <a:lnTo>
                    <a:pt x="1" y="17068"/>
                  </a:lnTo>
                  <a:cubicBezTo>
                    <a:pt x="440" y="17068"/>
                    <a:pt x="796" y="17422"/>
                    <a:pt x="796" y="17856"/>
                  </a:cubicBezTo>
                  <a:cubicBezTo>
                    <a:pt x="796" y="18292"/>
                    <a:pt x="440" y="18647"/>
                    <a:pt x="1" y="18647"/>
                  </a:cubicBezTo>
                  <a:lnTo>
                    <a:pt x="1" y="19448"/>
                  </a:lnTo>
                  <a:cubicBezTo>
                    <a:pt x="1" y="20077"/>
                    <a:pt x="515" y="20586"/>
                    <a:pt x="1147" y="20586"/>
                  </a:cubicBezTo>
                  <a:lnTo>
                    <a:pt x="1833" y="2058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1036508" y="2514572"/>
              <a:ext cx="2147431" cy="1189768"/>
            </a:xfrm>
            <a:custGeom>
              <a:rect b="b" l="l" r="r" t="t"/>
              <a:pathLst>
                <a:path extrusionOk="0" h="20586" w="37156">
                  <a:moveTo>
                    <a:pt x="0" y="1"/>
                  </a:moveTo>
                  <a:lnTo>
                    <a:pt x="0" y="20586"/>
                  </a:lnTo>
                  <a:lnTo>
                    <a:pt x="36303" y="20586"/>
                  </a:lnTo>
                  <a:cubicBezTo>
                    <a:pt x="36773" y="20586"/>
                    <a:pt x="37156" y="20205"/>
                    <a:pt x="37156" y="19733"/>
                  </a:cubicBezTo>
                  <a:lnTo>
                    <a:pt x="37156" y="851"/>
                  </a:lnTo>
                  <a:cubicBezTo>
                    <a:pt x="37156" y="382"/>
                    <a:pt x="36773" y="1"/>
                    <a:pt x="36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916986" y="2500875"/>
              <a:ext cx="93570" cy="139459"/>
            </a:xfrm>
            <a:custGeom>
              <a:rect b="b" l="l" r="r" t="t"/>
              <a:pathLst>
                <a:path extrusionOk="0" h="2413" w="1619">
                  <a:moveTo>
                    <a:pt x="1382" y="0"/>
                  </a:moveTo>
                  <a:cubicBezTo>
                    <a:pt x="620" y="0"/>
                    <a:pt x="0" y="617"/>
                    <a:pt x="0" y="1376"/>
                  </a:cubicBezTo>
                  <a:lnTo>
                    <a:pt x="0" y="2177"/>
                  </a:lnTo>
                  <a:cubicBezTo>
                    <a:pt x="0" y="2308"/>
                    <a:pt x="106" y="2412"/>
                    <a:pt x="236" y="2412"/>
                  </a:cubicBezTo>
                  <a:cubicBezTo>
                    <a:pt x="367" y="2412"/>
                    <a:pt x="473" y="2308"/>
                    <a:pt x="473" y="2177"/>
                  </a:cubicBezTo>
                  <a:lnTo>
                    <a:pt x="473" y="1376"/>
                  </a:lnTo>
                  <a:cubicBezTo>
                    <a:pt x="473" y="878"/>
                    <a:pt x="881" y="474"/>
                    <a:pt x="1382" y="474"/>
                  </a:cubicBezTo>
                  <a:cubicBezTo>
                    <a:pt x="1512" y="474"/>
                    <a:pt x="1618" y="367"/>
                    <a:pt x="1618" y="238"/>
                  </a:cubicBezTo>
                  <a:cubicBezTo>
                    <a:pt x="1618" y="107"/>
                    <a:pt x="151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916986" y="3578650"/>
              <a:ext cx="133160" cy="139344"/>
            </a:xfrm>
            <a:custGeom>
              <a:rect b="b" l="l" r="r" t="t"/>
              <a:pathLst>
                <a:path extrusionOk="0" h="2411" w="2304">
                  <a:moveTo>
                    <a:pt x="236" y="0"/>
                  </a:moveTo>
                  <a:cubicBezTo>
                    <a:pt x="106" y="0"/>
                    <a:pt x="0" y="106"/>
                    <a:pt x="0" y="236"/>
                  </a:cubicBezTo>
                  <a:lnTo>
                    <a:pt x="0" y="1037"/>
                  </a:lnTo>
                  <a:cubicBezTo>
                    <a:pt x="0" y="1795"/>
                    <a:pt x="620" y="2410"/>
                    <a:pt x="1382" y="2410"/>
                  </a:cubicBezTo>
                  <a:lnTo>
                    <a:pt x="2068" y="2410"/>
                  </a:lnTo>
                  <a:cubicBezTo>
                    <a:pt x="2199" y="2410"/>
                    <a:pt x="2304" y="2306"/>
                    <a:pt x="2304" y="2175"/>
                  </a:cubicBezTo>
                  <a:cubicBezTo>
                    <a:pt x="2304" y="2043"/>
                    <a:pt x="2199" y="1939"/>
                    <a:pt x="2068" y="1939"/>
                  </a:cubicBezTo>
                  <a:lnTo>
                    <a:pt x="1382" y="1939"/>
                  </a:lnTo>
                  <a:cubicBezTo>
                    <a:pt x="881" y="1939"/>
                    <a:pt x="473" y="1535"/>
                    <a:pt x="473" y="1037"/>
                  </a:cubicBezTo>
                  <a:lnTo>
                    <a:pt x="473" y="236"/>
                  </a:lnTo>
                  <a:cubicBezTo>
                    <a:pt x="473" y="106"/>
                    <a:pt x="367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2917819" y="3493113"/>
              <a:ext cx="279786" cy="224880"/>
            </a:xfrm>
            <a:custGeom>
              <a:rect b="b" l="l" r="r" t="t"/>
              <a:pathLst>
                <a:path extrusionOk="0" h="3891" w="4841">
                  <a:moveTo>
                    <a:pt x="4605" y="0"/>
                  </a:moveTo>
                  <a:cubicBezTo>
                    <a:pt x="4473" y="0"/>
                    <a:pt x="4367" y="107"/>
                    <a:pt x="4367" y="236"/>
                  </a:cubicBezTo>
                  <a:lnTo>
                    <a:pt x="4367" y="2802"/>
                  </a:lnTo>
                  <a:cubicBezTo>
                    <a:pt x="4367" y="3142"/>
                    <a:pt x="4092" y="3419"/>
                    <a:pt x="3752" y="3419"/>
                  </a:cubicBezTo>
                  <a:lnTo>
                    <a:pt x="238" y="3419"/>
                  </a:lnTo>
                  <a:cubicBezTo>
                    <a:pt x="107" y="3419"/>
                    <a:pt x="1" y="3523"/>
                    <a:pt x="1" y="3655"/>
                  </a:cubicBezTo>
                  <a:cubicBezTo>
                    <a:pt x="1" y="3786"/>
                    <a:pt x="107" y="3890"/>
                    <a:pt x="238" y="3890"/>
                  </a:cubicBezTo>
                  <a:lnTo>
                    <a:pt x="3752" y="3890"/>
                  </a:lnTo>
                  <a:cubicBezTo>
                    <a:pt x="4353" y="3890"/>
                    <a:pt x="4840" y="3403"/>
                    <a:pt x="4840" y="2802"/>
                  </a:cubicBezTo>
                  <a:lnTo>
                    <a:pt x="4840" y="236"/>
                  </a:lnTo>
                  <a:cubicBezTo>
                    <a:pt x="4840" y="107"/>
                    <a:pt x="4734" y="0"/>
                    <a:pt x="4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4923076" y="2980825"/>
            <a:ext cx="26400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4"/>
          <p:cNvSpPr txBox="1"/>
          <p:nvPr>
            <p:ph idx="2" type="subTitle"/>
          </p:nvPr>
        </p:nvSpPr>
        <p:spPr>
          <a:xfrm>
            <a:off x="1580900" y="2980825"/>
            <a:ext cx="26400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1580905" y="24981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14"/>
          <p:cNvSpPr txBox="1"/>
          <p:nvPr>
            <p:ph idx="4" type="subTitle"/>
          </p:nvPr>
        </p:nvSpPr>
        <p:spPr>
          <a:xfrm>
            <a:off x="4923082" y="24981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14"/>
          <p:cNvSpPr/>
          <p:nvPr/>
        </p:nvSpPr>
        <p:spPr>
          <a:xfrm>
            <a:off x="8430766" y="3527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70B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ory02191@gmail.com" TargetMode="External"/><Relationship Id="rId4" Type="http://schemas.openxmlformats.org/officeDocument/2006/relationships/hyperlink" Target="mailto:sory02191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hatGPT" TargetMode="External"/><Relationship Id="rId4" Type="http://schemas.openxmlformats.org/officeDocument/2006/relationships/hyperlink" Target="https://www.techradar.com/news/chatgpt-explained" TargetMode="External"/><Relationship Id="rId5" Type="http://schemas.openxmlformats.org/officeDocument/2006/relationships/hyperlink" Target="https://www.scribbr.com/ai-tools/chatgpt-assignments/" TargetMode="External"/><Relationship Id="rId6" Type="http://schemas.openxmlformats.org/officeDocument/2006/relationships/hyperlink" Target="mailto:sory02191@gmail.com" TargetMode="External"/><Relationship Id="rId7" Type="http://schemas.openxmlformats.org/officeDocument/2006/relationships/hyperlink" Target="mailto:sory02191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sory02191@gmail.com" TargetMode="External"/><Relationship Id="rId4" Type="http://schemas.openxmlformats.org/officeDocument/2006/relationships/hyperlink" Target="mailto:sory02191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sory02191@gmail.com" TargetMode="External"/><Relationship Id="rId4" Type="http://schemas.openxmlformats.org/officeDocument/2006/relationships/hyperlink" Target="mailto:sory02191@gmail.com" TargetMode="External"/><Relationship Id="rId5" Type="http://schemas.openxmlformats.org/officeDocument/2006/relationships/hyperlink" Target="https://openai.com/blog/chatgp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sory02191@gmail.com" TargetMode="External"/><Relationship Id="rId4" Type="http://schemas.openxmlformats.org/officeDocument/2006/relationships/hyperlink" Target="mailto:sory0219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850"/>
              <a:t>ChatGPT3 설명</a:t>
            </a:r>
            <a:endParaRPr sz="7900"/>
          </a:p>
        </p:txBody>
      </p:sp>
      <p:sp>
        <p:nvSpPr>
          <p:cNvPr id="214" name="Google Shape;214;p15">
            <a:hlinkClick r:id="rId3"/>
          </p:cNvPr>
          <p:cNvSpPr txBox="1"/>
          <p:nvPr/>
        </p:nvSpPr>
        <p:spPr>
          <a:xfrm>
            <a:off x="6695325" y="4473875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chemeClr val="hlink"/>
                </a:solidFill>
                <a:hlinkClick r:id="rId4"/>
              </a:rPr>
              <a:t>sory02191@gmail.com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7008150" y="4085475"/>
            <a:ext cx="15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강사 류소리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/>
          <p:nvPr/>
        </p:nvSpPr>
        <p:spPr>
          <a:xfrm>
            <a:off x="603941" y="43330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65"/>
              <a:t>ChatGPT3 설명</a:t>
            </a:r>
            <a:endParaRPr sz="2965"/>
          </a:p>
        </p:txBody>
      </p:sp>
      <p:sp>
        <p:nvSpPr>
          <p:cNvPr id="222" name="Google Shape;222;p16"/>
          <p:cNvSpPr txBox="1"/>
          <p:nvPr>
            <p:ph idx="4" type="subTitle"/>
          </p:nvPr>
        </p:nvSpPr>
        <p:spPr>
          <a:xfrm>
            <a:off x="603950" y="1323800"/>
            <a:ext cx="8207400" cy="30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ChatGPT는 인공지능 챗봇으로, OpenAI가 개발한 최신 GPT-3.5 모델을 기반으로 합니다.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ChatGPT는 2022년 11월에 출시되었으며, GPT-3.5 및 GPT-4 모델을 기반으로 구축되었으며, 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지도 및 강화 학습 기술을 사용하여 fine-tuning 되었습니다. 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b="0" lang="ko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</a:t>
            </a: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 ChatGPT는 현재 Snapchat Plus 구독자를 대상으로 한 실험 기능으로 제공되고 있으며, 구독 비용은 월 3.99 달러입니다. 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b="0" lang="ko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 또한 ChatGPT는 동일한 아이디어의 다양한 패러프레이즈를 빠르게 생성할 수 있습니다. 이는 텍스트 유창성을 향상시키고자 하는 비영어권 사용자들에게 도움이 될 수 있습니다. 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b="0" lang="ko" sz="1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</a:t>
            </a:r>
            <a:r>
              <a:rPr b="0" lang="ko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]따라서 ChatGPT는 2022년 11월에 출시되었습니다.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2023년 3월 14일, OpenAI의 최신 언어모델인 GPT-4가 출시되었으며, 현재 ChatGPT Plus 가입자만 사용할 수 있다.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7379997" y="539498"/>
            <a:ext cx="1236835" cy="489612"/>
          </a:xfrm>
          <a:custGeom>
            <a:rect b="b" l="l" r="r" t="t"/>
            <a:pathLst>
              <a:path extrusionOk="0" h="14031" w="36083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896428" y="46040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>
            <a:hlinkClick r:id="rId6"/>
          </p:cNvPr>
          <p:cNvSpPr txBox="1"/>
          <p:nvPr/>
        </p:nvSpPr>
        <p:spPr>
          <a:xfrm>
            <a:off x="6695325" y="4473875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97A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sory02191@gmail.com</a:t>
            </a:r>
            <a:endParaRPr b="1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/>
          <p:nvPr/>
        </p:nvSpPr>
        <p:spPr>
          <a:xfrm>
            <a:off x="603941" y="4333086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3065"/>
              <a:t>ChatGPT3 설명</a:t>
            </a:r>
            <a:endParaRPr sz="2965"/>
          </a:p>
        </p:txBody>
      </p:sp>
      <p:sp>
        <p:nvSpPr>
          <p:cNvPr id="232" name="Google Shape;232;p17"/>
          <p:cNvSpPr txBox="1"/>
          <p:nvPr>
            <p:ph idx="4" type="subTitle"/>
          </p:nvPr>
        </p:nvSpPr>
        <p:spPr>
          <a:xfrm>
            <a:off x="555200" y="1259138"/>
            <a:ext cx="8207400" cy="29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ChatGPT-3는 GPT-3 아키텍처를 기반으로 하는 OpenAI에서 개발한 대규모 언어 모델입니다. 인공 지능을 사용하여 사용자의 질문과 진술에 대한 자연어 응답을 이해하고 생성합니다. 그것은 인간 언어의 방대한 데이터 세트에 대해 훈련되었으며 언어의 문맥, 구문 및 의미를 이해할 수 있는 능력을 가지고 있습니다.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ChatGPT-3는 챗봇, 고객 서비스, 언어 번역 및 콘텐츠 생성과 같은 다양한 응용 프로그램에서 사용할 수 있습니다. 복잡한 질문에 대해 일관되고 논리적인 응답을 생성할 수 있으며 인간과 구별하기 어려운 인간과 유사한 응답도 생성할 수 있습니다. 언어 기능이 방대하며 여러 언어로 응답을 이해하고 생성할 수 있습니다.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전반적으로 ChatGPT-3는 기술과 인간의 상호 작용을 개선하고 정보를 전달하고 처리하는 능력을 향상시키는 데 도움이 되는 고급 언어 모델입니다.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7379997" y="539498"/>
            <a:ext cx="1236835" cy="489612"/>
          </a:xfrm>
          <a:custGeom>
            <a:rect b="b" l="l" r="r" t="t"/>
            <a:pathLst>
              <a:path extrusionOk="0" h="14031" w="36083">
                <a:moveTo>
                  <a:pt x="18007" y="0"/>
                </a:moveTo>
                <a:cubicBezTo>
                  <a:pt x="15994" y="0"/>
                  <a:pt x="14021" y="912"/>
                  <a:pt x="12749" y="2604"/>
                </a:cubicBezTo>
                <a:cubicBezTo>
                  <a:pt x="12302" y="3196"/>
                  <a:pt x="11957" y="3864"/>
                  <a:pt x="11732" y="4571"/>
                </a:cubicBezTo>
                <a:cubicBezTo>
                  <a:pt x="11672" y="4757"/>
                  <a:pt x="11622" y="4945"/>
                  <a:pt x="11581" y="5134"/>
                </a:cubicBezTo>
                <a:cubicBezTo>
                  <a:pt x="11547" y="5292"/>
                  <a:pt x="11570" y="5420"/>
                  <a:pt x="11435" y="5420"/>
                </a:cubicBezTo>
                <a:cubicBezTo>
                  <a:pt x="11415" y="5420"/>
                  <a:pt x="11391" y="5417"/>
                  <a:pt x="11363" y="5411"/>
                </a:cubicBezTo>
                <a:cubicBezTo>
                  <a:pt x="11163" y="5370"/>
                  <a:pt x="10965" y="5248"/>
                  <a:pt x="10766" y="5189"/>
                </a:cubicBezTo>
                <a:cubicBezTo>
                  <a:pt x="10552" y="5127"/>
                  <a:pt x="10335" y="5083"/>
                  <a:pt x="10116" y="5053"/>
                </a:cubicBezTo>
                <a:cubicBezTo>
                  <a:pt x="9899" y="5022"/>
                  <a:pt x="9681" y="5007"/>
                  <a:pt x="9464" y="5007"/>
                </a:cubicBezTo>
                <a:cubicBezTo>
                  <a:pt x="8125" y="5007"/>
                  <a:pt x="6822" y="5578"/>
                  <a:pt x="5937" y="6609"/>
                </a:cubicBezTo>
                <a:cubicBezTo>
                  <a:pt x="5452" y="7174"/>
                  <a:pt x="5202" y="7782"/>
                  <a:pt x="4945" y="8468"/>
                </a:cubicBezTo>
                <a:cubicBezTo>
                  <a:pt x="4808" y="8829"/>
                  <a:pt x="4418" y="8774"/>
                  <a:pt x="4092" y="8842"/>
                </a:cubicBezTo>
                <a:cubicBezTo>
                  <a:pt x="3738" y="8914"/>
                  <a:pt x="3396" y="9036"/>
                  <a:pt x="3068" y="9191"/>
                </a:cubicBezTo>
                <a:cubicBezTo>
                  <a:pt x="1829" y="9775"/>
                  <a:pt x="851" y="10920"/>
                  <a:pt x="456" y="12232"/>
                </a:cubicBezTo>
                <a:cubicBezTo>
                  <a:pt x="312" y="12705"/>
                  <a:pt x="1" y="13789"/>
                  <a:pt x="681" y="13988"/>
                </a:cubicBezTo>
                <a:cubicBezTo>
                  <a:pt x="727" y="14014"/>
                  <a:pt x="782" y="14030"/>
                  <a:pt x="848" y="14030"/>
                </a:cubicBezTo>
                <a:lnTo>
                  <a:pt x="35235" y="14030"/>
                </a:lnTo>
                <a:cubicBezTo>
                  <a:pt x="35301" y="14030"/>
                  <a:pt x="35357" y="14014"/>
                  <a:pt x="35402" y="13988"/>
                </a:cubicBezTo>
                <a:cubicBezTo>
                  <a:pt x="36082" y="13789"/>
                  <a:pt x="35770" y="12705"/>
                  <a:pt x="35627" y="12232"/>
                </a:cubicBezTo>
                <a:cubicBezTo>
                  <a:pt x="35232" y="10920"/>
                  <a:pt x="34255" y="9775"/>
                  <a:pt x="33015" y="9191"/>
                </a:cubicBezTo>
                <a:cubicBezTo>
                  <a:pt x="32687" y="9036"/>
                  <a:pt x="32345" y="8914"/>
                  <a:pt x="31990" y="8842"/>
                </a:cubicBezTo>
                <a:cubicBezTo>
                  <a:pt x="31664" y="8774"/>
                  <a:pt x="31274" y="8829"/>
                  <a:pt x="31138" y="8468"/>
                </a:cubicBezTo>
                <a:cubicBezTo>
                  <a:pt x="30881" y="7782"/>
                  <a:pt x="30631" y="7174"/>
                  <a:pt x="30146" y="6609"/>
                </a:cubicBezTo>
                <a:cubicBezTo>
                  <a:pt x="29263" y="5578"/>
                  <a:pt x="27958" y="5007"/>
                  <a:pt x="26619" y="5007"/>
                </a:cubicBezTo>
                <a:cubicBezTo>
                  <a:pt x="26402" y="5007"/>
                  <a:pt x="26184" y="5022"/>
                  <a:pt x="25967" y="5053"/>
                </a:cubicBezTo>
                <a:cubicBezTo>
                  <a:pt x="25747" y="5083"/>
                  <a:pt x="25531" y="5127"/>
                  <a:pt x="25317" y="5189"/>
                </a:cubicBezTo>
                <a:cubicBezTo>
                  <a:pt x="25118" y="5248"/>
                  <a:pt x="24920" y="5370"/>
                  <a:pt x="24720" y="5411"/>
                </a:cubicBezTo>
                <a:cubicBezTo>
                  <a:pt x="24692" y="5417"/>
                  <a:pt x="24668" y="5420"/>
                  <a:pt x="24648" y="5420"/>
                </a:cubicBezTo>
                <a:cubicBezTo>
                  <a:pt x="24513" y="5420"/>
                  <a:pt x="24535" y="5292"/>
                  <a:pt x="24502" y="5134"/>
                </a:cubicBezTo>
                <a:cubicBezTo>
                  <a:pt x="24461" y="4945"/>
                  <a:pt x="24411" y="4757"/>
                  <a:pt x="24353" y="4571"/>
                </a:cubicBezTo>
                <a:cubicBezTo>
                  <a:pt x="24126" y="3864"/>
                  <a:pt x="23780" y="3196"/>
                  <a:pt x="23334" y="2604"/>
                </a:cubicBezTo>
                <a:cubicBezTo>
                  <a:pt x="22062" y="912"/>
                  <a:pt x="20089" y="0"/>
                  <a:pt x="18077" y="0"/>
                </a:cubicBezTo>
                <a:cubicBezTo>
                  <a:pt x="18066" y="0"/>
                  <a:pt x="18054" y="1"/>
                  <a:pt x="18042" y="1"/>
                </a:cubicBezTo>
                <a:cubicBezTo>
                  <a:pt x="18031" y="1"/>
                  <a:pt x="18019" y="0"/>
                  <a:pt x="180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896428" y="4604011"/>
            <a:ext cx="207420" cy="186779"/>
          </a:xfrm>
          <a:custGeom>
            <a:rect b="b" l="l" r="r" t="t"/>
            <a:pathLst>
              <a:path extrusionOk="0" h="3502" w="3889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>
            <a:hlinkClick r:id="rId3"/>
          </p:cNvPr>
          <p:cNvSpPr txBox="1"/>
          <p:nvPr/>
        </p:nvSpPr>
        <p:spPr>
          <a:xfrm>
            <a:off x="6695325" y="4473875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sory02191@gmail.com</a:t>
            </a:r>
            <a:endParaRPr b="1">
              <a:solidFill>
                <a:srgbClr val="4285F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94"/>
              <a:t>참고 출처</a:t>
            </a:r>
            <a:endParaRPr sz="2494"/>
          </a:p>
        </p:txBody>
      </p:sp>
      <p:sp>
        <p:nvSpPr>
          <p:cNvPr id="241" name="Google Shape;241;p18"/>
          <p:cNvSpPr txBox="1"/>
          <p:nvPr/>
        </p:nvSpPr>
        <p:spPr>
          <a:xfrm>
            <a:off x="628725" y="1066800"/>
            <a:ext cx="829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785675" y="1330400"/>
            <a:ext cx="48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>
            <a:hlinkClick r:id="rId3"/>
          </p:cNvPr>
          <p:cNvSpPr txBox="1"/>
          <p:nvPr/>
        </p:nvSpPr>
        <p:spPr>
          <a:xfrm>
            <a:off x="6695325" y="4473875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chemeClr val="hlink"/>
                </a:solidFill>
                <a:hlinkClick r:id="rId4"/>
              </a:rPr>
              <a:t>sory02191@gmail.com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720000" y="1207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65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https://openai.com/blog/chatgpt</a:t>
            </a:r>
            <a:endParaRPr sz="246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/>
        </p:nvSpPr>
        <p:spPr>
          <a:xfrm>
            <a:off x="628725" y="1066800"/>
            <a:ext cx="829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785675" y="1330400"/>
            <a:ext cx="48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>
            <p:ph type="title"/>
          </p:nvPr>
        </p:nvSpPr>
        <p:spPr>
          <a:xfrm>
            <a:off x="628725" y="1330400"/>
            <a:ext cx="7704000" cy="28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720"/>
              <a:t>이 프리젠테이션의 무단 배포 또는 공유는 기밀 유지 위반 및 저작권법 위반을 초래할 수 있습니다. </a:t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720"/>
              <a:t>또한 이 프레젠테이션에 포함된 정보는 교육 또는 정보 제공의 목적으로만 제공되며 전문적인 조언으로 해석되어서는 안 됩니다.</a:t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720"/>
              <a:t>이 프레젠테이션을 다른 사람과 공유하려면 먼저 저의 허락을 구하십시오. 질문이나 우려 사항이 있으시면 언제든지 저에게 직접 연락해 주십시오.</a:t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1720"/>
              <a:t>이해와 협조에 감사드립니다.</a:t>
            </a:r>
            <a:endParaRPr sz="1720"/>
          </a:p>
        </p:txBody>
      </p:sp>
      <p:sp>
        <p:nvSpPr>
          <p:cNvPr id="252" name="Google Shape;25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94"/>
              <a:t>본 프레젠테이션 저작권</a:t>
            </a:r>
            <a:endParaRPr sz="2494"/>
          </a:p>
        </p:txBody>
      </p:sp>
      <p:sp>
        <p:nvSpPr>
          <p:cNvPr id="253" name="Google Shape;253;p19">
            <a:hlinkClick r:id="rId3"/>
          </p:cNvPr>
          <p:cNvSpPr txBox="1"/>
          <p:nvPr/>
        </p:nvSpPr>
        <p:spPr>
          <a:xfrm>
            <a:off x="6695325" y="4473875"/>
            <a:ext cx="22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chemeClr val="hlink"/>
                </a:solidFill>
                <a:hlinkClick r:id="rId4"/>
              </a:rPr>
              <a:t>sory02191@gmail.com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