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300" r:id="rId3"/>
    <p:sldId id="331" r:id="rId4"/>
    <p:sldId id="333" r:id="rId5"/>
    <p:sldId id="340" r:id="rId6"/>
    <p:sldId id="341" r:id="rId7"/>
    <p:sldId id="335" r:id="rId8"/>
    <p:sldId id="350" r:id="rId9"/>
    <p:sldId id="345" r:id="rId10"/>
    <p:sldId id="336" r:id="rId11"/>
    <p:sldId id="337" r:id="rId12"/>
    <p:sldId id="338" r:id="rId13"/>
    <p:sldId id="339" r:id="rId14"/>
    <p:sldId id="343" r:id="rId15"/>
    <p:sldId id="346" r:id="rId16"/>
    <p:sldId id="349" r:id="rId17"/>
    <p:sldId id="348" r:id="rId18"/>
    <p:sldId id="34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3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08" y="3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yustam/C_code_example/blob/b9f725f11624af18210ef78e4067f0c2e604c4be/C%EC%96%B8%EC%96%B4%EB%A7%88%EC%A7%80%EB%A7%89%EA%B3%BC%EC%A0%9C.txt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9685" y="3274473"/>
            <a:ext cx="10613803" cy="3133635"/>
            <a:chOff x="483598" y="2691080"/>
            <a:chExt cx="10613803" cy="3133635"/>
          </a:xfrm>
        </p:grpSpPr>
        <p:sp>
          <p:nvSpPr>
            <p:cNvPr id="18" name="TextBox 17"/>
            <p:cNvSpPr txBox="1"/>
            <p:nvPr/>
          </p:nvSpPr>
          <p:spPr>
            <a:xfrm>
              <a:off x="483598" y="5055274"/>
              <a:ext cx="106138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(</a:t>
              </a:r>
              <a:r>
                <a:rPr lang="ko-KR" altLang="en-US" sz="4400" b="1" spc="-150" dirty="0" err="1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다조</a:t>
              </a:r>
              <a:r>
                <a:rPr lang="en-US" altLang="ko-KR" sz="44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) </a:t>
              </a:r>
              <a:r>
                <a:rPr lang="ko-KR" altLang="en-US" sz="44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류승윤 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김기현 김주원 </a:t>
              </a:r>
              <a:r>
                <a:rPr lang="ko-KR" altLang="en-US" sz="4400" b="1" spc="-150" dirty="0" err="1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박제성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</a:t>
              </a:r>
              <a:r>
                <a:rPr lang="ko-KR" altLang="en-US" sz="4400" b="1" spc="-150" dirty="0" err="1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조현태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54841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로또 </a:t>
            </a:r>
            <a:r>
              <a:rPr lang="ko-KR" altLang="en-US" sz="8000" b="1" spc="-150" dirty="0" err="1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생성기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4" name="Picture 6" descr="좀도둑 된 로또 당첨남…19억 도박·유흥으로 모두 탕진">
            <a:extLst>
              <a:ext uri="{FF2B5EF4-FFF2-40B4-BE49-F238E27FC236}">
                <a16:creationId xmlns:a16="http://schemas.microsoft.com/office/drawing/2014/main" id="{EB9063AF-5EA6-4D9E-B3DE-39940D67C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31" y="55058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65C3E-D1CE-45BC-B4FF-D6AB007D0302}"/>
              </a:ext>
            </a:extLst>
          </p:cNvPr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AD09E-D8A8-49F4-981D-A378187F0600}"/>
              </a:ext>
            </a:extLst>
          </p:cNvPr>
          <p:cNvSpPr txBox="1"/>
          <p:nvPr/>
        </p:nvSpPr>
        <p:spPr>
          <a:xfrm>
            <a:off x="462421" y="715078"/>
            <a:ext cx="67778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</a:t>
            </a:r>
            <a:r>
              <a:rPr lang="en-US" altLang="ko-KR" sz="3200" spc="-150" dirty="0">
                <a:solidFill>
                  <a:schemeClr val="bg1"/>
                </a:solidFill>
              </a:rPr>
              <a:t> 2</a:t>
            </a:r>
            <a:r>
              <a:rPr lang="ko-KR" altLang="en-US" sz="3200" spc="-150" dirty="0">
                <a:solidFill>
                  <a:schemeClr val="bg1"/>
                </a:solidFill>
              </a:rPr>
              <a:t>차원 배열을 이용한 프로그램 설계 </a:t>
            </a:r>
          </a:p>
          <a:p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D43A5B-98EB-433B-AD47-AEF319B66DC8}"/>
              </a:ext>
            </a:extLst>
          </p:cNvPr>
          <p:cNvSpPr txBox="1"/>
          <p:nvPr/>
        </p:nvSpPr>
        <p:spPr>
          <a:xfrm>
            <a:off x="949408" y="3484179"/>
            <a:ext cx="9174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이것을 인덱스로 결과에서 </a:t>
            </a:r>
            <a:r>
              <a:rPr lang="en-US" altLang="ko-KR" dirty="0">
                <a:solidFill>
                  <a:schemeClr val="bg1"/>
                </a:solidFill>
              </a:rPr>
              <a:t>lotto[</a:t>
            </a:r>
            <a:r>
              <a:rPr lang="en-US" altLang="ko-KR" dirty="0" err="1">
                <a:solidFill>
                  <a:schemeClr val="bg1"/>
                </a:solidFill>
              </a:rPr>
              <a:t>lotto_result</a:t>
            </a:r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][0]][j]</a:t>
            </a:r>
            <a:r>
              <a:rPr lang="ko-KR" altLang="en-US" dirty="0">
                <a:solidFill>
                  <a:schemeClr val="bg1"/>
                </a:solidFill>
              </a:rPr>
              <a:t>을 </a:t>
            </a:r>
            <a:r>
              <a:rPr lang="ko-KR" altLang="en-US" dirty="0" err="1">
                <a:solidFill>
                  <a:schemeClr val="bg1"/>
                </a:solidFill>
              </a:rPr>
              <a:t>호출했을때</a:t>
            </a:r>
            <a:r>
              <a:rPr lang="ko-KR" altLang="en-US" dirty="0">
                <a:solidFill>
                  <a:schemeClr val="bg1"/>
                </a:solidFill>
              </a:rPr>
              <a:t> 해당번호가 출력됩니다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F1719FB-2F50-4C23-9D3F-D4D03520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08" y="1620976"/>
            <a:ext cx="486795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65C3E-D1CE-45BC-B4FF-D6AB007D0302}"/>
              </a:ext>
            </a:extLst>
          </p:cNvPr>
          <p:cNvSpPr/>
          <p:nvPr/>
        </p:nvSpPr>
        <p:spPr>
          <a:xfrm>
            <a:off x="-22541" y="0"/>
            <a:ext cx="1223708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AD09E-D8A8-49F4-981D-A378187F0600}"/>
              </a:ext>
            </a:extLst>
          </p:cNvPr>
          <p:cNvSpPr txBox="1"/>
          <p:nvPr/>
        </p:nvSpPr>
        <p:spPr>
          <a:xfrm>
            <a:off x="462421" y="715078"/>
            <a:ext cx="92063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</a:t>
            </a:r>
            <a:r>
              <a:rPr lang="en-US" altLang="ko-KR" sz="3200" spc="-150" dirty="0">
                <a:solidFill>
                  <a:schemeClr val="bg1"/>
                </a:solidFill>
              </a:rPr>
              <a:t> </a:t>
            </a:r>
            <a:r>
              <a:rPr lang="ko-KR" altLang="en-US" sz="3200" spc="-150" dirty="0">
                <a:solidFill>
                  <a:schemeClr val="bg1"/>
                </a:solidFill>
              </a:rPr>
              <a:t>확률을 높이기 위한 방법</a:t>
            </a:r>
            <a:r>
              <a:rPr lang="en-US" altLang="ko-KR" sz="3200" spc="-150" dirty="0">
                <a:solidFill>
                  <a:schemeClr val="bg1"/>
                </a:solidFill>
              </a:rPr>
              <a:t> – </a:t>
            </a:r>
            <a:r>
              <a:rPr lang="ko-KR" altLang="en-US" sz="3200" spc="-150" dirty="0">
                <a:solidFill>
                  <a:schemeClr val="bg1"/>
                </a:solidFill>
              </a:rPr>
              <a:t>지난 주 당첨 번호 제외 </a:t>
            </a:r>
          </a:p>
          <a:p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A4A9-E592-4242-A434-83DB5CDB2151}"/>
              </a:ext>
            </a:extLst>
          </p:cNvPr>
          <p:cNvSpPr txBox="1"/>
          <p:nvPr/>
        </p:nvSpPr>
        <p:spPr>
          <a:xfrm>
            <a:off x="949408" y="1313852"/>
            <a:ext cx="95590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지난 주에 나온 당첨 번호가 이번 주에 나올 확률이 </a:t>
            </a:r>
            <a:r>
              <a:rPr lang="en-US" altLang="ko-KR" sz="2400" b="1" dirty="0">
                <a:solidFill>
                  <a:schemeClr val="bg1"/>
                </a:solidFill>
              </a:rPr>
              <a:t>3%</a:t>
            </a:r>
            <a:r>
              <a:rPr lang="ko-KR" altLang="en-US" dirty="0">
                <a:solidFill>
                  <a:schemeClr val="bg1"/>
                </a:solidFill>
              </a:rPr>
              <a:t>라는 점을 감안하여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처음 프로그램이 시작될 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지난 주 번호를 </a:t>
            </a:r>
            <a:r>
              <a:rPr lang="ko-KR" altLang="en-US" dirty="0" err="1">
                <a:solidFill>
                  <a:schemeClr val="bg1"/>
                </a:solidFill>
              </a:rPr>
              <a:t>입력받고</a:t>
            </a:r>
            <a:r>
              <a:rPr lang="ko-KR" altLang="en-US" dirty="0">
                <a:solidFill>
                  <a:schemeClr val="bg1"/>
                </a:solidFill>
              </a:rPr>
              <a:t> 생성에서 해당번호를 미리 제외합니다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6BA1178-ABE0-4A93-9B6E-A25445D0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97" y="2839147"/>
            <a:ext cx="2438740" cy="31627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D1F48D-5EEA-4CDE-8D89-6F9E0D85C4DF}"/>
              </a:ext>
            </a:extLst>
          </p:cNvPr>
          <p:cNvSpPr txBox="1"/>
          <p:nvPr/>
        </p:nvSpPr>
        <p:spPr>
          <a:xfrm>
            <a:off x="4460253" y="2846959"/>
            <a:ext cx="6596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시작에서 </a:t>
            </a:r>
            <a:r>
              <a:rPr lang="en-US" altLang="ko-KR" dirty="0" err="1">
                <a:solidFill>
                  <a:schemeClr val="bg1"/>
                </a:solidFill>
              </a:rPr>
              <a:t>last_lotto</a:t>
            </a:r>
            <a:r>
              <a:rPr lang="en-US" altLang="ko-KR" dirty="0">
                <a:solidFill>
                  <a:schemeClr val="bg1"/>
                </a:solidFill>
              </a:rPr>
              <a:t>[6]</a:t>
            </a:r>
            <a:r>
              <a:rPr lang="ko-KR" altLang="en-US" dirty="0">
                <a:solidFill>
                  <a:schemeClr val="bg1"/>
                </a:solidFill>
              </a:rPr>
              <a:t>를 생성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난수생성</a:t>
            </a:r>
            <a:r>
              <a:rPr lang="ko-KR" altLang="en-US" dirty="0">
                <a:solidFill>
                  <a:schemeClr val="bg1"/>
                </a:solidFill>
              </a:rPr>
              <a:t> 과정에서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해당 숫자를 만나면</a:t>
            </a:r>
            <a:r>
              <a:rPr lang="en-US" altLang="ko-KR" dirty="0">
                <a:solidFill>
                  <a:schemeClr val="bg1"/>
                </a:solidFill>
              </a:rPr>
              <a:t> Continue; </a:t>
            </a:r>
            <a:r>
              <a:rPr lang="ko-KR" altLang="en-US" dirty="0">
                <a:solidFill>
                  <a:schemeClr val="bg1"/>
                </a:solidFill>
              </a:rPr>
              <a:t>를 통해 다시 난수를 생성합니다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32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65C3E-D1CE-45BC-B4FF-D6AB007D0302}"/>
              </a:ext>
            </a:extLst>
          </p:cNvPr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AD09E-D8A8-49F4-981D-A378187F0600}"/>
              </a:ext>
            </a:extLst>
          </p:cNvPr>
          <p:cNvSpPr txBox="1"/>
          <p:nvPr/>
        </p:nvSpPr>
        <p:spPr>
          <a:xfrm>
            <a:off x="462421" y="715078"/>
            <a:ext cx="7061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</a:t>
            </a:r>
            <a:r>
              <a:rPr lang="en-US" altLang="ko-KR" sz="3200" spc="-150" dirty="0">
                <a:solidFill>
                  <a:schemeClr val="bg1"/>
                </a:solidFill>
              </a:rPr>
              <a:t> </a:t>
            </a:r>
            <a:r>
              <a:rPr lang="ko-KR" altLang="en-US" sz="3200" spc="-150" dirty="0">
                <a:solidFill>
                  <a:schemeClr val="bg1"/>
                </a:solidFill>
              </a:rPr>
              <a:t>확률을 높이기 위한 방법</a:t>
            </a:r>
            <a:r>
              <a:rPr lang="en-US" altLang="ko-KR" sz="3200" spc="-150" dirty="0">
                <a:solidFill>
                  <a:schemeClr val="bg1"/>
                </a:solidFill>
              </a:rPr>
              <a:t> – </a:t>
            </a:r>
            <a:r>
              <a:rPr lang="ko-KR" altLang="en-US" sz="3200" spc="-150" dirty="0">
                <a:solidFill>
                  <a:schemeClr val="bg1"/>
                </a:solidFill>
              </a:rPr>
              <a:t>홀짝 분포 </a:t>
            </a:r>
          </a:p>
          <a:p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B55C6E8-D721-4167-8770-F2BE7D5C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04" y="1704159"/>
            <a:ext cx="3143689" cy="2248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CB1878-5005-47E4-8E57-98C013C43EFB}"/>
              </a:ext>
            </a:extLst>
          </p:cNvPr>
          <p:cNvSpPr txBox="1"/>
          <p:nvPr/>
        </p:nvSpPr>
        <p:spPr>
          <a:xfrm>
            <a:off x="4990886" y="1704159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Lotto[n][6] </a:t>
            </a:r>
            <a:r>
              <a:rPr lang="ko-KR" altLang="en-US" dirty="0">
                <a:solidFill>
                  <a:schemeClr val="bg1"/>
                </a:solidFill>
              </a:rPr>
              <a:t>배열을 전달 받아 배열의 홀수 개수를 판단하고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해당 개수에 맞는 </a:t>
            </a:r>
            <a:r>
              <a:rPr lang="ko-KR" altLang="en-US" dirty="0" err="1">
                <a:solidFill>
                  <a:schemeClr val="bg1"/>
                </a:solidFill>
              </a:rPr>
              <a:t>기댓값을</a:t>
            </a:r>
            <a:r>
              <a:rPr lang="ko-KR" altLang="en-US" dirty="0">
                <a:solidFill>
                  <a:schemeClr val="bg1"/>
                </a:solidFill>
              </a:rPr>
              <a:t> 반환합니다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1D7B52-0423-4810-9771-873410337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04" y="4218965"/>
            <a:ext cx="2819794" cy="676369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E382F79-4234-4FB9-8BA5-D7FC75549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886" y="2781377"/>
            <a:ext cx="283884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3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65C3E-D1CE-45BC-B4FF-D6AB007D0302}"/>
              </a:ext>
            </a:extLst>
          </p:cNvPr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AD09E-D8A8-49F4-981D-A378187F0600}"/>
              </a:ext>
            </a:extLst>
          </p:cNvPr>
          <p:cNvSpPr txBox="1"/>
          <p:nvPr/>
        </p:nvSpPr>
        <p:spPr>
          <a:xfrm>
            <a:off x="462421" y="715078"/>
            <a:ext cx="78438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</a:t>
            </a:r>
            <a:r>
              <a:rPr lang="en-US" altLang="ko-KR" sz="3200" spc="-150" dirty="0">
                <a:solidFill>
                  <a:schemeClr val="bg1"/>
                </a:solidFill>
              </a:rPr>
              <a:t> </a:t>
            </a:r>
            <a:r>
              <a:rPr lang="ko-KR" altLang="en-US" sz="3200" spc="-150" dirty="0">
                <a:solidFill>
                  <a:schemeClr val="bg1"/>
                </a:solidFill>
              </a:rPr>
              <a:t>확률을 높이기 위한 방법</a:t>
            </a:r>
            <a:r>
              <a:rPr lang="en-US" altLang="ko-KR" sz="3200" spc="-150" dirty="0">
                <a:solidFill>
                  <a:schemeClr val="bg1"/>
                </a:solidFill>
              </a:rPr>
              <a:t> – </a:t>
            </a:r>
            <a:r>
              <a:rPr lang="ko-KR" altLang="en-US" sz="3200" spc="-150" dirty="0">
                <a:solidFill>
                  <a:schemeClr val="bg1"/>
                </a:solidFill>
              </a:rPr>
              <a:t>번호의 합 통계 </a:t>
            </a:r>
          </a:p>
          <a:p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593A6A0-080B-4E4B-9130-16F4D1C8C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20" y="1704159"/>
            <a:ext cx="2838846" cy="2010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05178A-0B88-42EF-82CC-6A5AA011802B}"/>
              </a:ext>
            </a:extLst>
          </p:cNvPr>
          <p:cNvSpPr txBox="1"/>
          <p:nvPr/>
        </p:nvSpPr>
        <p:spPr>
          <a:xfrm>
            <a:off x="4990886" y="1704159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Lotto[n][6] </a:t>
            </a:r>
            <a:r>
              <a:rPr lang="ko-KR" altLang="en-US" dirty="0">
                <a:solidFill>
                  <a:schemeClr val="bg1"/>
                </a:solidFill>
              </a:rPr>
              <a:t>배열을 전달 받아 배열원소의 합을 구하고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구간에 맞는 </a:t>
            </a:r>
            <a:r>
              <a:rPr lang="ko-KR" altLang="en-US" dirty="0" err="1">
                <a:solidFill>
                  <a:schemeClr val="bg1"/>
                </a:solidFill>
              </a:rPr>
              <a:t>기댓값을</a:t>
            </a:r>
            <a:r>
              <a:rPr lang="ko-KR" altLang="en-US" dirty="0">
                <a:solidFill>
                  <a:schemeClr val="bg1"/>
                </a:solidFill>
              </a:rPr>
              <a:t> 전달합니다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34501C6-8A13-4CED-9FCD-D3BE852D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20" y="3829778"/>
            <a:ext cx="2400635" cy="495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00D324-1B3B-4925-B69B-7B6A0BCFC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886" y="2515763"/>
            <a:ext cx="5298465" cy="31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9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65C3E-D1CE-45BC-B4FF-D6AB007D0302}"/>
              </a:ext>
            </a:extLst>
          </p:cNvPr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795" y="715078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</a:t>
            </a:r>
            <a:r>
              <a:rPr lang="ko-KR" altLang="en-US" sz="3200" b="1" dirty="0">
                <a:solidFill>
                  <a:schemeClr val="bg1"/>
                </a:solidFill>
              </a:rPr>
              <a:t>결과화면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7C1042A-41AD-43F8-9173-E141D474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20" y="371288"/>
            <a:ext cx="3267531" cy="225774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F187A9E-3C92-4E13-9DBA-B19B1E642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170" y="3204159"/>
            <a:ext cx="4315427" cy="85737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04D742F-6630-4A75-B2CE-5509D6E41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459" y="4636660"/>
            <a:ext cx="3924848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5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65C3E-D1CE-45BC-B4FF-D6AB007D0302}"/>
              </a:ext>
            </a:extLst>
          </p:cNvPr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795" y="715078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</a:t>
            </a:r>
            <a:r>
              <a:rPr lang="ko-KR" altLang="en-US" sz="3200" b="1" dirty="0">
                <a:solidFill>
                  <a:schemeClr val="bg1"/>
                </a:solidFill>
              </a:rPr>
              <a:t>결과화면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2B7DF-830A-45F1-BB70-DA3E901BCD60}"/>
              </a:ext>
            </a:extLst>
          </p:cNvPr>
          <p:cNvSpPr txBox="1"/>
          <p:nvPr/>
        </p:nvSpPr>
        <p:spPr>
          <a:xfrm>
            <a:off x="949408" y="2087573"/>
            <a:ext cx="10661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해당 프로그램은 현재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가지의 조건이 들어가 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확률을 높이기 위한 추가 조건들을 함수로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추가한다면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Lotto_score</a:t>
            </a:r>
            <a:r>
              <a:rPr lang="en-US" altLang="ko-KR" dirty="0">
                <a:solidFill>
                  <a:schemeClr val="bg1"/>
                </a:solidFill>
              </a:rPr>
              <a:t>[] </a:t>
            </a:r>
            <a:r>
              <a:rPr lang="ko-KR" altLang="en-US" dirty="0">
                <a:solidFill>
                  <a:schemeClr val="bg1"/>
                </a:solidFill>
              </a:rPr>
              <a:t>배열에 있는 기존 </a:t>
            </a:r>
            <a:r>
              <a:rPr lang="ko-KR" altLang="en-US" dirty="0" err="1">
                <a:solidFill>
                  <a:schemeClr val="bg1"/>
                </a:solidFill>
              </a:rPr>
              <a:t>기댓값에</a:t>
            </a:r>
            <a:r>
              <a:rPr lang="ko-KR" altLang="en-US" dirty="0">
                <a:solidFill>
                  <a:schemeClr val="bg1"/>
                </a:solidFill>
              </a:rPr>
              <a:t> 더함으로 쉽게 다른 조건들을 추가 할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B109886-5494-425E-B2A3-49A46738707E}"/>
              </a:ext>
            </a:extLst>
          </p:cNvPr>
          <p:cNvSpPr/>
          <p:nvPr/>
        </p:nvSpPr>
        <p:spPr>
          <a:xfrm>
            <a:off x="386358" y="2456243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B0FDE-9BE7-4F29-819C-1831B09F5773}"/>
              </a:ext>
            </a:extLst>
          </p:cNvPr>
          <p:cNvSpPr txBox="1"/>
          <p:nvPr/>
        </p:nvSpPr>
        <p:spPr>
          <a:xfrm>
            <a:off x="949408" y="3638056"/>
            <a:ext cx="7686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구조체를 사용한다면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 err="1">
                <a:solidFill>
                  <a:schemeClr val="bg1"/>
                </a:solidFill>
              </a:rPr>
              <a:t>기댓값으로</a:t>
            </a:r>
            <a:r>
              <a:rPr lang="ko-KR" altLang="en-US" dirty="0">
                <a:solidFill>
                  <a:schemeClr val="bg1"/>
                </a:solidFill>
              </a:rPr>
              <a:t> 소수점을 사용할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en-US" altLang="ko-KR" dirty="0" err="1">
                <a:solidFill>
                  <a:schemeClr val="bg1"/>
                </a:solidFill>
              </a:rPr>
              <a:t>lotto_result</a:t>
            </a:r>
            <a:r>
              <a:rPr lang="ko-KR" altLang="en-US" dirty="0">
                <a:solidFill>
                  <a:schemeClr val="bg1"/>
                </a:solidFill>
              </a:rPr>
              <a:t>와 같은 추가 배열 없이 </a:t>
            </a:r>
            <a:r>
              <a:rPr lang="ko-KR" altLang="en-US" dirty="0" err="1">
                <a:solidFill>
                  <a:schemeClr val="bg1"/>
                </a:solidFill>
              </a:rPr>
              <a:t>기댓값의</a:t>
            </a:r>
            <a:r>
              <a:rPr lang="ko-KR" altLang="en-US" dirty="0">
                <a:solidFill>
                  <a:schemeClr val="bg1"/>
                </a:solidFill>
              </a:rPr>
              <a:t> 등수를 나타낼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12DBB79-43AE-4A91-8479-5BEE9CF0B1E5}"/>
              </a:ext>
            </a:extLst>
          </p:cNvPr>
          <p:cNvSpPr/>
          <p:nvPr/>
        </p:nvSpPr>
        <p:spPr>
          <a:xfrm>
            <a:off x="386358" y="4006726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20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65C3E-D1CE-45BC-B4FF-D6AB007D0302}"/>
              </a:ext>
            </a:extLst>
          </p:cNvPr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795" y="7150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자체평가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2B7DF-830A-45F1-BB70-DA3E901BCD60}"/>
              </a:ext>
            </a:extLst>
          </p:cNvPr>
          <p:cNvSpPr txBox="1"/>
          <p:nvPr/>
        </p:nvSpPr>
        <p:spPr>
          <a:xfrm>
            <a:off x="857129" y="2087573"/>
            <a:ext cx="113672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확률을 높이기 위한 조건들을 함수로 만드는 것은 어렵지 않았습니다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가장 어려웠던 것은 </a:t>
            </a:r>
            <a:r>
              <a:rPr lang="ko-KR" altLang="en-US" dirty="0" err="1">
                <a:solidFill>
                  <a:schemeClr val="bg1"/>
                </a:solidFill>
              </a:rPr>
              <a:t>기댓값을</a:t>
            </a:r>
            <a:r>
              <a:rPr lang="ko-KR" altLang="en-US" dirty="0">
                <a:solidFill>
                  <a:schemeClr val="bg1"/>
                </a:solidFill>
              </a:rPr>
              <a:t> 정렬하고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1~5</a:t>
            </a:r>
            <a:r>
              <a:rPr lang="ko-KR" altLang="en-US" dirty="0">
                <a:solidFill>
                  <a:schemeClr val="bg1"/>
                </a:solidFill>
              </a:rPr>
              <a:t>등에 해당되는 원래 </a:t>
            </a:r>
            <a:r>
              <a:rPr lang="en-US" altLang="ko-KR" dirty="0">
                <a:solidFill>
                  <a:schemeClr val="bg1"/>
                </a:solidFill>
              </a:rPr>
              <a:t>lotto[6] </a:t>
            </a:r>
            <a:r>
              <a:rPr lang="ko-KR" altLang="en-US" dirty="0">
                <a:solidFill>
                  <a:schemeClr val="bg1"/>
                </a:solidFill>
              </a:rPr>
              <a:t>배열을 불러오는 것이었습니다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배열 자체에 인덱스를 넣을 수가 없었기에 또 하나의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차원배열을 생성하고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초기화 순서를 같게 만들어 자체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인덱스를 만들었습니다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 과제에서 가장 중요한 것은 확률을 높이기 위한 조건도 있겠지만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저희는 앞에 설명한 배열의 등수를 매기고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그것을 출력하는 것이라 생각합니다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만약에 저희가 포인터와 구조체를 잘 활용할 수 있었다면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불필요한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배열을 추가하지 않고 더 깔끔하고 간결한 코드가 작성되었을 것이라 생각합니다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구조체와 포인터에 숙달된다면 이 코드를 다시 수정해야 할 것입니다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B109886-5494-425E-B2A3-49A46738707E}"/>
              </a:ext>
            </a:extLst>
          </p:cNvPr>
          <p:cNvSpPr/>
          <p:nvPr/>
        </p:nvSpPr>
        <p:spPr>
          <a:xfrm>
            <a:off x="302302" y="2216397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41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65C3E-D1CE-45BC-B4FF-D6AB007D0302}"/>
              </a:ext>
            </a:extLst>
          </p:cNvPr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AD09E-D8A8-49F4-981D-A378187F0600}"/>
              </a:ext>
            </a:extLst>
          </p:cNvPr>
          <p:cNvSpPr txBox="1"/>
          <p:nvPr/>
        </p:nvSpPr>
        <p:spPr>
          <a:xfrm>
            <a:off x="462421" y="715078"/>
            <a:ext cx="1843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소스코드 </a:t>
            </a:r>
          </a:p>
          <a:p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B1878-5005-47E4-8E57-98C013C43EFB}"/>
              </a:ext>
            </a:extLst>
          </p:cNvPr>
          <p:cNvSpPr txBox="1"/>
          <p:nvPr/>
        </p:nvSpPr>
        <p:spPr>
          <a:xfrm>
            <a:off x="462421" y="1792296"/>
            <a:ext cx="210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2"/>
              </a:rPr>
              <a:t>https://github.com/Ryustam/C_code_example/blob/b9f725f11624af18210ef78e4067f0c2e604c4be/C%EC%96%B8%EC%96%B4%EB%A7%88%EC%A7%80%EB%A7%89%EA%B3%BC%EC%A0%9C.txt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1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218095" cy="2099938"/>
            <a:chOff x="527769" y="1728426"/>
            <a:chExt cx="5218095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3076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Introduction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521809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spc="-150" dirty="0">
                  <a:solidFill>
                    <a:schemeClr val="tx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감사합니다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294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50967"/>
            <a:ext cx="1223708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04776" y="2150537"/>
            <a:ext cx="403603" cy="424772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99400" y="2175936"/>
            <a:ext cx="45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9400" y="3198012"/>
            <a:ext cx="45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99400" y="4184259"/>
            <a:ext cx="45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9400" y="5719604"/>
            <a:ext cx="45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4742" y="2175936"/>
            <a:ext cx="63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44742" y="3198012"/>
            <a:ext cx="342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2</a:t>
            </a:r>
            <a:r>
              <a:rPr lang="ko-KR" altLang="en-US" spc="-150" dirty="0">
                <a:solidFill>
                  <a:schemeClr val="bg1"/>
                </a:solidFill>
              </a:rPr>
              <a:t>차원 배열을 이용한 프로그램 설계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4742" y="4184259"/>
            <a:ext cx="252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확률을 높이기 위한 방법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4742" y="5719604"/>
            <a:ext cx="107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결과화면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44742" y="2576901"/>
            <a:ext cx="3677350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알고리즘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02450" y="3841653"/>
            <a:ext cx="3677350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0158" y="4582314"/>
            <a:ext cx="3677350" cy="118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지난주 번호 제외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홀짝 분포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번호의합 분포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204776" y="3198013"/>
            <a:ext cx="403603" cy="424772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204776" y="4214885"/>
            <a:ext cx="403603" cy="424772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217476" y="5679255"/>
            <a:ext cx="403603" cy="424772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72250" y="491296"/>
            <a:ext cx="3707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CONTENTS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65C3E-D1CE-45BC-B4FF-D6AB007D0302}"/>
              </a:ext>
            </a:extLst>
          </p:cNvPr>
          <p:cNvSpPr/>
          <p:nvPr/>
        </p:nvSpPr>
        <p:spPr>
          <a:xfrm>
            <a:off x="0" y="-443984"/>
            <a:ext cx="1223708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421" y="715078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1.</a:t>
            </a:r>
            <a:r>
              <a:rPr lang="ko-KR" altLang="en-US" sz="32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BCDB00-50D1-4034-B503-9FCB70665829}"/>
              </a:ext>
            </a:extLst>
          </p:cNvPr>
          <p:cNvSpPr/>
          <p:nvPr/>
        </p:nvSpPr>
        <p:spPr>
          <a:xfrm>
            <a:off x="1739480" y="2437500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B678051-3E7F-4542-858A-07A8AA3EF402}"/>
              </a:ext>
            </a:extLst>
          </p:cNvPr>
          <p:cNvSpPr/>
          <p:nvPr/>
        </p:nvSpPr>
        <p:spPr>
          <a:xfrm>
            <a:off x="1731646" y="3531469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E4890-D1DC-417B-9D12-6198F6645BEF}"/>
              </a:ext>
            </a:extLst>
          </p:cNvPr>
          <p:cNvSpPr txBox="1"/>
          <p:nvPr/>
        </p:nvSpPr>
        <p:spPr>
          <a:xfrm>
            <a:off x="2263852" y="2462306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본 프로그램은 </a:t>
            </a:r>
            <a:r>
              <a:rPr lang="ko-KR" altLang="en-US" dirty="0" err="1">
                <a:solidFill>
                  <a:schemeClr val="bg1"/>
                </a:solidFill>
              </a:rPr>
              <a:t>로또번호를</a:t>
            </a:r>
            <a:r>
              <a:rPr lang="ko-KR" altLang="en-US" dirty="0">
                <a:solidFill>
                  <a:schemeClr val="bg1"/>
                </a:solidFill>
              </a:rPr>
              <a:t> 추천하는 프로그램입니다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9098C-2E33-4018-96AB-78C03B525921}"/>
              </a:ext>
            </a:extLst>
          </p:cNvPr>
          <p:cNvSpPr txBox="1"/>
          <p:nvPr/>
        </p:nvSpPr>
        <p:spPr>
          <a:xfrm>
            <a:off x="2263852" y="3433769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프로그램의 목적은 추천과정에서 통계와 조건을 이용하여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당첨확률이 높은 번호를 출력하는 것입니다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A4F4DB-48BF-44AF-9602-69EA37E0310D}"/>
              </a:ext>
            </a:extLst>
          </p:cNvPr>
          <p:cNvSpPr/>
          <p:nvPr/>
        </p:nvSpPr>
        <p:spPr>
          <a:xfrm>
            <a:off x="1731646" y="4603361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00A6F-DA95-458A-B856-E5C1C65FB866}"/>
              </a:ext>
            </a:extLst>
          </p:cNvPr>
          <p:cNvSpPr txBox="1"/>
          <p:nvPr/>
        </p:nvSpPr>
        <p:spPr>
          <a:xfrm>
            <a:off x="2256018" y="4628167"/>
            <a:ext cx="750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100</a:t>
            </a:r>
            <a:r>
              <a:rPr lang="ko-KR" altLang="en-US" dirty="0">
                <a:solidFill>
                  <a:schemeClr val="bg1"/>
                </a:solidFill>
              </a:rPr>
              <a:t>회의 시행을 통해서 당첨 확률이 높은 상위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개의 </a:t>
            </a:r>
            <a:r>
              <a:rPr lang="ko-KR" altLang="en-US" dirty="0" err="1">
                <a:solidFill>
                  <a:schemeClr val="bg1"/>
                </a:solidFill>
              </a:rPr>
              <a:t>회차를</a:t>
            </a:r>
            <a:r>
              <a:rPr lang="ko-KR" altLang="en-US" dirty="0">
                <a:solidFill>
                  <a:schemeClr val="bg1"/>
                </a:solidFill>
              </a:rPr>
              <a:t> 출력합니다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4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65C3E-D1CE-45BC-B4FF-D6AB007D0302}"/>
              </a:ext>
            </a:extLst>
          </p:cNvPr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421" y="715078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1.</a:t>
            </a:r>
            <a:r>
              <a:rPr lang="ko-KR" altLang="en-US" sz="3200" b="1" dirty="0">
                <a:solidFill>
                  <a:schemeClr val="bg1"/>
                </a:solidFill>
              </a:rPr>
              <a:t>개요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6F9215F-E601-4AB1-B473-3E1D8BB04E96}"/>
              </a:ext>
            </a:extLst>
          </p:cNvPr>
          <p:cNvGrpSpPr/>
          <p:nvPr/>
        </p:nvGrpSpPr>
        <p:grpSpPr>
          <a:xfrm>
            <a:off x="4485003" y="342900"/>
            <a:ext cx="3267075" cy="6172200"/>
            <a:chOff x="4485003" y="342900"/>
            <a:chExt cx="3267075" cy="6172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6B2C69B-524B-4156-895F-7CA8E3C2A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5003" y="342900"/>
              <a:ext cx="3267075" cy="61722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0B7A057-3F12-45BF-B195-9F1C4B07B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6815" y="4977978"/>
              <a:ext cx="1038370" cy="190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269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65C3E-D1CE-45BC-B4FF-D6AB007D0302}"/>
              </a:ext>
            </a:extLst>
          </p:cNvPr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AD09E-D8A8-49F4-981D-A378187F0600}"/>
              </a:ext>
            </a:extLst>
          </p:cNvPr>
          <p:cNvSpPr txBox="1"/>
          <p:nvPr/>
        </p:nvSpPr>
        <p:spPr>
          <a:xfrm>
            <a:off x="462421" y="715078"/>
            <a:ext cx="67778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</a:t>
            </a:r>
            <a:r>
              <a:rPr lang="en-US" altLang="ko-KR" sz="3200" spc="-150" dirty="0">
                <a:solidFill>
                  <a:schemeClr val="bg1"/>
                </a:solidFill>
              </a:rPr>
              <a:t> 2</a:t>
            </a:r>
            <a:r>
              <a:rPr lang="ko-KR" altLang="en-US" sz="3200" spc="-150" dirty="0">
                <a:solidFill>
                  <a:schemeClr val="bg1"/>
                </a:solidFill>
              </a:rPr>
              <a:t>차원 배열을 이용한 프로그램 설계 </a:t>
            </a:r>
          </a:p>
          <a:p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A84291-1837-415B-AB94-16D7D5C3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04" y="1626214"/>
            <a:ext cx="2000529" cy="35247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1584172-7EB8-42D1-B120-EB95B9848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04" y="2686060"/>
            <a:ext cx="7859222" cy="2505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A4F3D3-DCF0-4D9F-B1AD-6F917E323A97}"/>
              </a:ext>
            </a:extLst>
          </p:cNvPr>
          <p:cNvSpPr txBox="1"/>
          <p:nvPr/>
        </p:nvSpPr>
        <p:spPr>
          <a:xfrm>
            <a:off x="1034804" y="2147708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로또 번호를 생성하는 기본 코드</a:t>
            </a:r>
          </a:p>
        </p:txBody>
      </p:sp>
    </p:spTree>
    <p:extLst>
      <p:ext uri="{BB962C8B-B14F-4D97-AF65-F5344CB8AC3E}">
        <p14:creationId xmlns:p14="http://schemas.microsoft.com/office/powerpoint/2010/main" val="56574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65C3E-D1CE-45BC-B4FF-D6AB007D0302}"/>
              </a:ext>
            </a:extLst>
          </p:cNvPr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AD09E-D8A8-49F4-981D-A378187F0600}"/>
              </a:ext>
            </a:extLst>
          </p:cNvPr>
          <p:cNvSpPr txBox="1"/>
          <p:nvPr/>
        </p:nvSpPr>
        <p:spPr>
          <a:xfrm>
            <a:off x="462421" y="715078"/>
            <a:ext cx="67778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</a:t>
            </a:r>
            <a:r>
              <a:rPr lang="en-US" altLang="ko-KR" sz="3200" spc="-150" dirty="0">
                <a:solidFill>
                  <a:schemeClr val="bg1"/>
                </a:solidFill>
              </a:rPr>
              <a:t> 2</a:t>
            </a:r>
            <a:r>
              <a:rPr lang="ko-KR" altLang="en-US" sz="3200" spc="-150" dirty="0">
                <a:solidFill>
                  <a:schemeClr val="bg1"/>
                </a:solidFill>
              </a:rPr>
              <a:t>차원 배열을 이용한 프로그램 설계 </a:t>
            </a:r>
          </a:p>
          <a:p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5A4DB-37DD-46F7-A2B0-BF1358F48996}"/>
              </a:ext>
            </a:extLst>
          </p:cNvPr>
          <p:cNvSpPr txBox="1"/>
          <p:nvPr/>
        </p:nvSpPr>
        <p:spPr>
          <a:xfrm>
            <a:off x="938391" y="2064171"/>
            <a:ext cx="773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구조체를 사용하지 않고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차원 배열을 이용해 </a:t>
            </a:r>
            <a:r>
              <a:rPr lang="en-US" altLang="ko-KR" dirty="0">
                <a:solidFill>
                  <a:schemeClr val="bg1"/>
                </a:solidFill>
              </a:rPr>
              <a:t>100</a:t>
            </a:r>
            <a:r>
              <a:rPr lang="ko-KR" altLang="en-US" dirty="0">
                <a:solidFill>
                  <a:schemeClr val="bg1"/>
                </a:solidFill>
              </a:rPr>
              <a:t>개의 시행을 초기화한다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57476B-B6AB-4435-9465-D03D7A4CE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04" y="1658927"/>
            <a:ext cx="2467319" cy="26673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0D3133E-6561-43BD-9E3E-1F89C98A0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04" y="2705378"/>
            <a:ext cx="6611273" cy="1991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FC5AE0-97F8-418C-8F58-CDA1FB946E1E}"/>
              </a:ext>
            </a:extLst>
          </p:cNvPr>
          <p:cNvSpPr txBox="1"/>
          <p:nvPr/>
        </p:nvSpPr>
        <p:spPr>
          <a:xfrm>
            <a:off x="938391" y="4829741"/>
            <a:ext cx="984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lotto_result</a:t>
            </a:r>
            <a:r>
              <a:rPr lang="ko-KR" altLang="en-US" dirty="0">
                <a:solidFill>
                  <a:schemeClr val="bg1"/>
                </a:solidFill>
              </a:rPr>
              <a:t>라는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차원배열을 생성하여 </a:t>
            </a:r>
            <a:r>
              <a:rPr lang="ko-KR" altLang="en-US" dirty="0" err="1">
                <a:solidFill>
                  <a:schemeClr val="bg1"/>
                </a:solidFill>
              </a:rPr>
              <a:t>기댓값의</a:t>
            </a:r>
            <a:r>
              <a:rPr lang="ko-KR" altLang="en-US" dirty="0">
                <a:solidFill>
                  <a:schemeClr val="bg1"/>
                </a:solidFill>
              </a:rPr>
              <a:t> 합을 저장하고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몇 번째 시행인지를 저장한다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DFA8CE-74E2-4466-A640-E0B0EBDD2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399" y="3191939"/>
            <a:ext cx="2181529" cy="2381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A5083A-2F43-4BC2-BE5A-8278A61AA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634" y="2749158"/>
            <a:ext cx="1790950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65C3E-D1CE-45BC-B4FF-D6AB007D0302}"/>
              </a:ext>
            </a:extLst>
          </p:cNvPr>
          <p:cNvSpPr/>
          <p:nvPr/>
        </p:nvSpPr>
        <p:spPr>
          <a:xfrm>
            <a:off x="0" y="11017"/>
            <a:ext cx="1223708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AD09E-D8A8-49F4-981D-A378187F0600}"/>
              </a:ext>
            </a:extLst>
          </p:cNvPr>
          <p:cNvSpPr txBox="1"/>
          <p:nvPr/>
        </p:nvSpPr>
        <p:spPr>
          <a:xfrm>
            <a:off x="462421" y="715078"/>
            <a:ext cx="67778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</a:t>
            </a:r>
            <a:r>
              <a:rPr lang="en-US" altLang="ko-KR" sz="3200" spc="-150" dirty="0">
                <a:solidFill>
                  <a:schemeClr val="bg1"/>
                </a:solidFill>
              </a:rPr>
              <a:t> 2</a:t>
            </a:r>
            <a:r>
              <a:rPr lang="ko-KR" altLang="en-US" sz="3200" spc="-150" dirty="0">
                <a:solidFill>
                  <a:schemeClr val="bg1"/>
                </a:solidFill>
              </a:rPr>
              <a:t>차원 배열을 이용한 프로그램 설계 </a:t>
            </a:r>
          </a:p>
          <a:p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7900DDC-3AB6-4988-9E55-F667B15F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04" y="1436349"/>
            <a:ext cx="5010849" cy="26483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B73FC3-B0FC-4777-B2DB-C37CD5558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155" y="1857156"/>
            <a:ext cx="3048425" cy="15718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D43A5B-98EB-433B-AD47-AEF319B66DC8}"/>
              </a:ext>
            </a:extLst>
          </p:cNvPr>
          <p:cNvSpPr txBox="1"/>
          <p:nvPr/>
        </p:nvSpPr>
        <p:spPr>
          <a:xfrm>
            <a:off x="949408" y="4267489"/>
            <a:ext cx="91743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lotto_result</a:t>
            </a:r>
            <a:r>
              <a:rPr lang="ko-KR" altLang="en-US" dirty="0">
                <a:solidFill>
                  <a:schemeClr val="bg1"/>
                </a:solidFill>
              </a:rPr>
              <a:t> 배열에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개의 인자가 들어가는 이유는 </a:t>
            </a:r>
            <a:r>
              <a:rPr lang="ko-KR" altLang="en-US" dirty="0" err="1">
                <a:solidFill>
                  <a:schemeClr val="bg1"/>
                </a:solidFill>
              </a:rPr>
              <a:t>기댓값을</a:t>
            </a:r>
            <a:r>
              <a:rPr lang="ko-KR" altLang="en-US" dirty="0">
                <a:solidFill>
                  <a:schemeClr val="bg1"/>
                </a:solidFill>
              </a:rPr>
              <a:t> 기준으로 정렬을 했기때문에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해당 시행이 몇 회차인지 알 방법이 없기 때문입니다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lotto[1][6]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lotto_result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[1][2]={1,Lotto[1][6]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의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기댓값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}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이 저장되기에 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lotto_result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의 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첫번째 인자는 </a:t>
            </a:r>
            <a:r>
              <a:rPr lang="ko-KR" altLang="en-US" dirty="0">
                <a:solidFill>
                  <a:schemeClr val="bg1"/>
                </a:solidFill>
              </a:rPr>
              <a:t>각 </a:t>
            </a:r>
            <a:r>
              <a:rPr lang="ko-KR" altLang="en-US" dirty="0" err="1">
                <a:solidFill>
                  <a:schemeClr val="bg1"/>
                </a:solidFill>
              </a:rPr>
              <a:t>회차를</a:t>
            </a:r>
            <a:r>
              <a:rPr lang="ko-KR" altLang="en-US" dirty="0">
                <a:solidFill>
                  <a:schemeClr val="bg1"/>
                </a:solidFill>
              </a:rPr>
              <a:t> 알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6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FD1C57-63DE-4D5B-8888-FE3B80C8DB09}"/>
              </a:ext>
            </a:extLst>
          </p:cNvPr>
          <p:cNvSpPr/>
          <p:nvPr/>
        </p:nvSpPr>
        <p:spPr>
          <a:xfrm>
            <a:off x="0" y="11017"/>
            <a:ext cx="1223708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A1F7B-63E2-4561-9ED5-5E7F0E9B3B62}"/>
              </a:ext>
            </a:extLst>
          </p:cNvPr>
          <p:cNvSpPr txBox="1"/>
          <p:nvPr/>
        </p:nvSpPr>
        <p:spPr>
          <a:xfrm>
            <a:off x="462421" y="715078"/>
            <a:ext cx="67778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</a:t>
            </a:r>
            <a:r>
              <a:rPr lang="en-US" altLang="ko-KR" sz="3200" spc="-150" dirty="0">
                <a:solidFill>
                  <a:schemeClr val="bg1"/>
                </a:solidFill>
              </a:rPr>
              <a:t> 2</a:t>
            </a:r>
            <a:r>
              <a:rPr lang="ko-KR" altLang="en-US" sz="3200" spc="-150" dirty="0">
                <a:solidFill>
                  <a:schemeClr val="bg1"/>
                </a:solidFill>
              </a:rPr>
              <a:t>차원 배열을 이용한 프로그램 설계 </a:t>
            </a:r>
          </a:p>
          <a:p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275F23-9767-4C84-9B16-43EA0E03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9" y="2477857"/>
            <a:ext cx="2524477" cy="1924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08B35B-13FC-47E7-B00D-BC3B25FB1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59" y="2453969"/>
            <a:ext cx="2476846" cy="1876687"/>
          </a:xfrm>
          <a:prstGeom prst="rect">
            <a:avLst/>
          </a:prstGeom>
        </p:spPr>
      </p:pic>
      <p:sp>
        <p:nvSpPr>
          <p:cNvPr id="2" name="화살표: 톱니 모양의 오른쪽 1">
            <a:extLst>
              <a:ext uri="{FF2B5EF4-FFF2-40B4-BE49-F238E27FC236}">
                <a16:creationId xmlns:a16="http://schemas.microsoft.com/office/drawing/2014/main" id="{8E473E13-5E51-4CEB-B683-85936C4B9F01}"/>
              </a:ext>
            </a:extLst>
          </p:cNvPr>
          <p:cNvSpPr/>
          <p:nvPr/>
        </p:nvSpPr>
        <p:spPr>
          <a:xfrm>
            <a:off x="5273458" y="3279007"/>
            <a:ext cx="1189972" cy="325677"/>
          </a:xfrm>
          <a:prstGeom prst="notch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1BF903-5D0F-481D-B4AD-294E05EE3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726" y="2018343"/>
            <a:ext cx="905001" cy="2095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2E83EA-93A3-4F35-A5BC-9A3AC3896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586" y="1999290"/>
            <a:ext cx="1371791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7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65C3E-D1CE-45BC-B4FF-D6AB007D0302}"/>
              </a:ext>
            </a:extLst>
          </p:cNvPr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AD09E-D8A8-49F4-981D-A378187F0600}"/>
              </a:ext>
            </a:extLst>
          </p:cNvPr>
          <p:cNvSpPr txBox="1"/>
          <p:nvPr/>
        </p:nvSpPr>
        <p:spPr>
          <a:xfrm>
            <a:off x="462421" y="715078"/>
            <a:ext cx="67778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</a:t>
            </a:r>
            <a:r>
              <a:rPr lang="en-US" altLang="ko-KR" sz="3200" spc="-150" dirty="0">
                <a:solidFill>
                  <a:schemeClr val="bg1"/>
                </a:solidFill>
              </a:rPr>
              <a:t> 2</a:t>
            </a:r>
            <a:r>
              <a:rPr lang="ko-KR" altLang="en-US" sz="3200" spc="-150" dirty="0">
                <a:solidFill>
                  <a:schemeClr val="bg1"/>
                </a:solidFill>
              </a:rPr>
              <a:t>차원 배열을 이용한 프로그램 설계 </a:t>
            </a:r>
          </a:p>
          <a:p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D701E54-0293-45B4-AF74-0008CCF97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04" y="1570497"/>
            <a:ext cx="6363588" cy="21815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48610C-AE3F-4E7C-96C7-326DCA369297}"/>
              </a:ext>
            </a:extLst>
          </p:cNvPr>
          <p:cNvSpPr txBox="1"/>
          <p:nvPr/>
        </p:nvSpPr>
        <p:spPr>
          <a:xfrm>
            <a:off x="1034804" y="4238113"/>
            <a:ext cx="6532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기댓값</a:t>
            </a:r>
            <a:r>
              <a:rPr lang="ko-KR" altLang="en-US" dirty="0">
                <a:solidFill>
                  <a:schemeClr val="bg1"/>
                </a:solidFill>
              </a:rPr>
              <a:t> 상위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개의 배열을 오름차순으로 정렬하는 코드입니다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8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620</Words>
  <Application>Microsoft Office PowerPoint</Application>
  <PresentationFormat>와이드스크린</PresentationFormat>
  <Paragraphs>80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Noto Sans CJK KR Thin</vt:lpstr>
      <vt:lpstr>나눔스퀘어라운드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류승윤</cp:lastModifiedBy>
  <cp:revision>62</cp:revision>
  <dcterms:created xsi:type="dcterms:W3CDTF">2015-07-07T04:48:58Z</dcterms:created>
  <dcterms:modified xsi:type="dcterms:W3CDTF">2021-09-16T01:10:21Z</dcterms:modified>
</cp:coreProperties>
</file>