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KK</a:t>
            </a:r>
            <a:r>
              <a:rPr lang="ja-JP" altLang="en-US" dirty="0" smtClean="0"/>
              <a:t>活動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研究</a:t>
            </a:r>
            <a:r>
              <a:rPr lang="ja-JP" altLang="en-US" dirty="0" smtClean="0"/>
              <a:t>開発ツールの調査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 </a:t>
            </a:r>
            <a:r>
              <a:rPr lang="ja-JP" altLang="en-US" dirty="0" err="1"/>
              <a:t>ｇ</a:t>
            </a:r>
            <a:r>
              <a:rPr kumimoji="1" lang="en-US" altLang="ja-JP" dirty="0" smtClean="0"/>
              <a:t>it/</a:t>
            </a:r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ithub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開発者のローカルリポジトリでの変更を他の開発者に</a:t>
            </a:r>
            <a:r>
              <a:rPr lang="ja-JP" altLang="en-US" sz="2800" dirty="0" smtClean="0"/>
              <a:t>通知し、マージを実行するための</a:t>
            </a:r>
            <a:r>
              <a:rPr lang="en-US" altLang="ja-JP" sz="2800" dirty="0" err="1" smtClean="0"/>
              <a:t>Github</a:t>
            </a:r>
            <a:r>
              <a:rPr lang="ja-JP" altLang="en-US" sz="2800" dirty="0" smtClean="0"/>
              <a:t>の機能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/>
              <a:t>Github</a:t>
            </a:r>
            <a:r>
              <a:rPr lang="ja-JP" altLang="en-US" sz="2800" dirty="0" smtClean="0"/>
              <a:t>上の派生ブランチのページを表示する。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/>
              <a:t>New pull request</a:t>
            </a:r>
            <a:r>
              <a:rPr lang="ja-JP" altLang="en-US" sz="2800" dirty="0" smtClean="0"/>
              <a:t>を選択する。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/>
              <a:t>b</a:t>
            </a:r>
            <a:r>
              <a:rPr lang="en-US" altLang="ja-JP" sz="2800" dirty="0" smtClean="0"/>
              <a:t>ase</a:t>
            </a:r>
            <a:r>
              <a:rPr lang="ja-JP" altLang="en-US" sz="2800" dirty="0" smtClean="0"/>
              <a:t>（派生）、</a:t>
            </a:r>
            <a:r>
              <a:rPr lang="en-US" altLang="ja-JP" sz="2800" dirty="0" smtClean="0"/>
              <a:t>compare</a:t>
            </a:r>
            <a:r>
              <a:rPr lang="ja-JP" altLang="en-US" sz="2800" dirty="0" smtClean="0"/>
              <a:t>（主）に設定し、</a:t>
            </a:r>
            <a:r>
              <a:rPr lang="en-US" altLang="ja-JP" sz="2800" dirty="0" smtClean="0"/>
              <a:t>Create pull request</a:t>
            </a:r>
            <a:r>
              <a:rPr lang="ja-JP" altLang="en-US" sz="2800" dirty="0" smtClean="0"/>
              <a:t>を実行する。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管理者（他の開発者）は変更点のレビューを行い、問題なければマージする。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1728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福井追記分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</a:t>
            </a:r>
            <a:r>
              <a:rPr lang="ja-JP" altLang="en-US" dirty="0"/>
              <a:t>（</a:t>
            </a:r>
            <a:r>
              <a:rPr lang="ja-JP" altLang="en-US" dirty="0" smtClean="0"/>
              <a:t>ギット）</a:t>
            </a:r>
            <a:r>
              <a:rPr lang="ja-JP" altLang="en-US" dirty="0"/>
              <a:t>は、プログラムのソースコードなどの変更履歴を記録・追跡するための</a:t>
            </a:r>
            <a:r>
              <a:rPr lang="ja-JP" altLang="en-US" u="sng" dirty="0"/>
              <a:t>分散型バージョン管理システム</a:t>
            </a:r>
            <a:r>
              <a:rPr lang="ja-JP" altLang="en-US" dirty="0"/>
              <a:t>である</a:t>
            </a:r>
            <a:r>
              <a:rPr lang="ja-JP" altLang="en-US" dirty="0" smtClean="0"/>
              <a:t>。</a:t>
            </a:r>
            <a:r>
              <a:rPr lang="en-US" altLang="ja-JP" dirty="0"/>
              <a:t> </a:t>
            </a:r>
            <a:r>
              <a:rPr lang="en-US" altLang="ja-JP" dirty="0" smtClean="0"/>
              <a:t>(*)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（ギットハブ）はソフトウェア開発プロジェクトのための</a:t>
            </a:r>
            <a:r>
              <a:rPr lang="ja-JP" altLang="en-US" u="sng" dirty="0"/>
              <a:t>共有ウェブサービス</a:t>
            </a:r>
            <a:r>
              <a:rPr lang="ja-JP" altLang="en-US" dirty="0"/>
              <a:t>であり、</a:t>
            </a:r>
            <a:r>
              <a:rPr lang="en-US" altLang="ja-JP" dirty="0" err="1"/>
              <a:t>Git</a:t>
            </a:r>
            <a:r>
              <a:rPr lang="ja-JP" altLang="en-US" dirty="0"/>
              <a:t>バージョン管理システムを使用する</a:t>
            </a:r>
            <a:r>
              <a:rPr lang="ja-JP" altLang="en-US" dirty="0" smtClean="0"/>
              <a:t>。 </a:t>
            </a:r>
            <a:r>
              <a:rPr lang="en-US" altLang="ja-JP" dirty="0" smtClean="0"/>
              <a:t>(*)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20272" y="48691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(*) </a:t>
            </a:r>
            <a:r>
              <a:rPr kumimoji="1" lang="en-US" altLang="ja-JP" dirty="0" err="1" smtClean="0">
                <a:latin typeface="+mn-ea"/>
              </a:rPr>
              <a:t>wikipedia</a:t>
            </a:r>
            <a:r>
              <a:rPr kumimoji="1" lang="ja-JP" altLang="en-US" dirty="0" smtClean="0">
                <a:latin typeface="+mn-ea"/>
              </a:rPr>
              <a:t>より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6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10495"/>
              </p:ext>
            </p:extLst>
          </p:nvPr>
        </p:nvGraphicFramePr>
        <p:xfrm>
          <a:off x="4934971" y="168588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Github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 Inc.</a:t>
                      </a: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2008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Ruby on Rails,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Erlang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協調的バージョン管理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サービス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商用プラン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オープンソース向け無料アカウント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github.com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8872"/>
              </p:ext>
            </p:extLst>
          </p:nvPr>
        </p:nvGraphicFramePr>
        <p:xfrm>
          <a:off x="611560" y="165770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Linus B.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Torvalds, </a:t>
                      </a:r>
                      <a:r>
                        <a:rPr kumimoji="1" lang="ja-JP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濱野純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他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2005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C, Bourne Shell,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Tcl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Perl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バージョン管理ソフトウェア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GNU General Public License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2, GNU Lesser General Public License 2.1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git-scm.com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Github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pic>
        <p:nvPicPr>
          <p:cNvPr id="1026" name="Picture 2" descr="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22" y="1833600"/>
            <a:ext cx="2438400" cy="1019175"/>
          </a:xfrm>
          <a:prstGeom prst="rect">
            <a:avLst/>
          </a:prstGeom>
          <a:noFill/>
          <a:extLst/>
        </p:spPr>
      </p:pic>
      <p:pic>
        <p:nvPicPr>
          <p:cNvPr id="1028" name="Picture 4" descr="GitHub logo 2013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49" y="1957424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矢印 8"/>
          <p:cNvSpPr/>
          <p:nvPr/>
        </p:nvSpPr>
        <p:spPr>
          <a:xfrm>
            <a:off x="3131600" y="3530638"/>
            <a:ext cx="2880000" cy="180000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ローカルコミットが可能</a:t>
            </a:r>
            <a:endParaRPr kumimoji="1" lang="en-US" altLang="ja-JP" dirty="0" smtClean="0"/>
          </a:p>
          <a:p>
            <a:r>
              <a:rPr lang="ja-JP" altLang="en-US" dirty="0" smtClean="0"/>
              <a:t>ブランチ作成のコストが小さい</a:t>
            </a:r>
            <a:endParaRPr lang="en-US" altLang="ja-JP" dirty="0" smtClean="0"/>
          </a:p>
          <a:p>
            <a:r>
              <a:rPr kumimoji="1" lang="ja-JP" altLang="en-US" dirty="0" smtClean="0"/>
              <a:t>派生ブランチから主ブランチへの統合が容易</a:t>
            </a:r>
            <a:endParaRPr kumimoji="1" lang="en-US" altLang="ja-JP" dirty="0" smtClean="0"/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971600" y="5589240"/>
            <a:ext cx="7200000" cy="1080000"/>
          </a:xfrm>
          <a:prstGeom prst="flowChartAlternateProcess">
            <a:avLst/>
          </a:prstGeom>
          <a:solidFill>
            <a:schemeClr val="accent1"/>
          </a:solidFill>
          <a:ln w="63500" cmpd="sng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他の開発者に影響を与えずに個人の作業までバージョン管理できる。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7770" y="3862789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複数</a:t>
            </a:r>
            <a:r>
              <a:rPr lang="ja-JP" altLang="en-US" dirty="0" smtClean="0"/>
              <a:t>のパターンをテスト実装してどれがいいか確認したい。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81074" y="3461308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デバッグ用のコードを履歴に残しておきたい。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1720" y="4653136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作業途中の状態をとりあえずコミットしておきたい。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92080" y="4260039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単体検査用</a:t>
            </a:r>
            <a:r>
              <a:rPr lang="ja-JP" altLang="en-US" dirty="0" smtClean="0"/>
              <a:t>のコードを別系統で管理したい。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爆発 1 61"/>
          <p:cNvSpPr/>
          <p:nvPr/>
        </p:nvSpPr>
        <p:spPr>
          <a:xfrm>
            <a:off x="4752200" y="4077072"/>
            <a:ext cx="1620000" cy="7200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commit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爆発 1 17"/>
          <p:cNvSpPr/>
          <p:nvPr/>
        </p:nvSpPr>
        <p:spPr>
          <a:xfrm>
            <a:off x="3131840" y="4149160"/>
            <a:ext cx="1620000" cy="7200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commit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爆発 1 56"/>
          <p:cNvSpPr/>
          <p:nvPr/>
        </p:nvSpPr>
        <p:spPr>
          <a:xfrm>
            <a:off x="154360" y="4077152"/>
            <a:ext cx="1620000" cy="7200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commit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236487" y="2888880"/>
            <a:ext cx="1440160" cy="108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5488841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ubversion-logo-cropp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39" y="1664530"/>
            <a:ext cx="837257" cy="7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30" y="1833599"/>
            <a:ext cx="975360" cy="407670"/>
          </a:xfrm>
          <a:prstGeom prst="rect">
            <a:avLst/>
          </a:prstGeom>
          <a:noFill/>
          <a:extLst/>
        </p:spPr>
      </p:pic>
      <p:sp>
        <p:nvSpPr>
          <p:cNvPr id="8" name="円柱 7"/>
          <p:cNvSpPr/>
          <p:nvPr/>
        </p:nvSpPr>
        <p:spPr>
          <a:xfrm>
            <a:off x="1633530" y="2888880"/>
            <a:ext cx="1440160" cy="108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596567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7676647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/>
          <p:cNvSpPr/>
          <p:nvPr/>
        </p:nvSpPr>
        <p:spPr>
          <a:xfrm>
            <a:off x="885884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1993610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/>
          <p:cNvSpPr/>
          <p:nvPr/>
        </p:nvSpPr>
        <p:spPr>
          <a:xfrm>
            <a:off x="3073690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 : 書類 2"/>
          <p:cNvSpPr/>
          <p:nvPr/>
        </p:nvSpPr>
        <p:spPr>
          <a:xfrm>
            <a:off x="97590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 : 書類 13"/>
          <p:cNvSpPr/>
          <p:nvPr/>
        </p:nvSpPr>
        <p:spPr>
          <a:xfrm>
            <a:off x="1128306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 : 書類 14"/>
          <p:cNvSpPr/>
          <p:nvPr/>
        </p:nvSpPr>
        <p:spPr>
          <a:xfrm>
            <a:off x="1280706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 : 書類 18"/>
          <p:cNvSpPr/>
          <p:nvPr/>
        </p:nvSpPr>
        <p:spPr>
          <a:xfrm>
            <a:off x="2086006" y="53648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書類 19"/>
          <p:cNvSpPr/>
          <p:nvPr/>
        </p:nvSpPr>
        <p:spPr>
          <a:xfrm>
            <a:off x="2238406" y="551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書類 20"/>
          <p:cNvSpPr/>
          <p:nvPr/>
        </p:nvSpPr>
        <p:spPr>
          <a:xfrm>
            <a:off x="2390806" y="566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書類 21"/>
          <p:cNvSpPr/>
          <p:nvPr/>
        </p:nvSpPr>
        <p:spPr>
          <a:xfrm>
            <a:off x="316612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書類 22"/>
          <p:cNvSpPr/>
          <p:nvPr/>
        </p:nvSpPr>
        <p:spPr>
          <a:xfrm>
            <a:off x="3318526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 : 書類 23"/>
          <p:cNvSpPr/>
          <p:nvPr/>
        </p:nvSpPr>
        <p:spPr>
          <a:xfrm>
            <a:off x="3470926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 : 書類 24"/>
          <p:cNvSpPr/>
          <p:nvPr/>
        </p:nvSpPr>
        <p:spPr>
          <a:xfrm>
            <a:off x="55844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 : 書類 25"/>
          <p:cNvSpPr/>
          <p:nvPr/>
        </p:nvSpPr>
        <p:spPr>
          <a:xfrm>
            <a:off x="57368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 : 書類 26"/>
          <p:cNvSpPr/>
          <p:nvPr/>
        </p:nvSpPr>
        <p:spPr>
          <a:xfrm>
            <a:off x="5889218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 : 書類 27"/>
          <p:cNvSpPr/>
          <p:nvPr/>
        </p:nvSpPr>
        <p:spPr>
          <a:xfrm>
            <a:off x="66945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 : 書類 28"/>
          <p:cNvSpPr/>
          <p:nvPr/>
        </p:nvSpPr>
        <p:spPr>
          <a:xfrm>
            <a:off x="68469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書類 29"/>
          <p:cNvSpPr/>
          <p:nvPr/>
        </p:nvSpPr>
        <p:spPr>
          <a:xfrm>
            <a:off x="6999318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書類 30"/>
          <p:cNvSpPr/>
          <p:nvPr/>
        </p:nvSpPr>
        <p:spPr>
          <a:xfrm>
            <a:off x="7770332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 : 書類 31"/>
          <p:cNvSpPr/>
          <p:nvPr/>
        </p:nvSpPr>
        <p:spPr>
          <a:xfrm>
            <a:off x="7922732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書類 32"/>
          <p:cNvSpPr/>
          <p:nvPr/>
        </p:nvSpPr>
        <p:spPr>
          <a:xfrm>
            <a:off x="8075132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8" idx="3"/>
            <a:endCxn id="11" idx="1"/>
          </p:cNvCxnSpPr>
          <p:nvPr/>
        </p:nvCxnSpPr>
        <p:spPr>
          <a:xfrm flipH="1">
            <a:off x="1245884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3"/>
            <a:endCxn id="12" idx="1"/>
          </p:cNvCxnSpPr>
          <p:nvPr/>
        </p:nvCxnSpPr>
        <p:spPr>
          <a:xfrm>
            <a:off x="2353610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8" idx="3"/>
            <a:endCxn id="13" idx="1"/>
          </p:cNvCxnSpPr>
          <p:nvPr/>
        </p:nvCxnSpPr>
        <p:spPr>
          <a:xfrm>
            <a:off x="2353610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3" idx="3"/>
            <a:endCxn id="22" idx="0"/>
          </p:cNvCxnSpPr>
          <p:nvPr/>
        </p:nvCxnSpPr>
        <p:spPr>
          <a:xfrm>
            <a:off x="3433690" y="5097609"/>
            <a:ext cx="2436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2" idx="3"/>
            <a:endCxn id="19" idx="0"/>
          </p:cNvCxnSpPr>
          <p:nvPr/>
        </p:nvCxnSpPr>
        <p:spPr>
          <a:xfrm>
            <a:off x="2353610" y="5097609"/>
            <a:ext cx="2396" cy="26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1" idx="3"/>
            <a:endCxn id="3" idx="0"/>
          </p:cNvCxnSpPr>
          <p:nvPr/>
        </p:nvCxnSpPr>
        <p:spPr>
          <a:xfrm>
            <a:off x="1245884" y="5097609"/>
            <a:ext cx="22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5" idx="3"/>
            <a:endCxn id="6" idx="1"/>
          </p:cNvCxnSpPr>
          <p:nvPr/>
        </p:nvCxnSpPr>
        <p:spPr>
          <a:xfrm flipH="1">
            <a:off x="5848841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" idx="3"/>
            <a:endCxn id="9" idx="1"/>
          </p:cNvCxnSpPr>
          <p:nvPr/>
        </p:nvCxnSpPr>
        <p:spPr>
          <a:xfrm>
            <a:off x="6956567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" idx="3"/>
            <a:endCxn id="10" idx="1"/>
          </p:cNvCxnSpPr>
          <p:nvPr/>
        </p:nvCxnSpPr>
        <p:spPr>
          <a:xfrm>
            <a:off x="6956567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0" idx="3"/>
            <a:endCxn id="31" idx="0"/>
          </p:cNvCxnSpPr>
          <p:nvPr/>
        </p:nvCxnSpPr>
        <p:spPr>
          <a:xfrm>
            <a:off x="8036647" y="5097609"/>
            <a:ext cx="3685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9" idx="3"/>
            <a:endCxn id="28" idx="0"/>
          </p:cNvCxnSpPr>
          <p:nvPr/>
        </p:nvCxnSpPr>
        <p:spPr>
          <a:xfrm>
            <a:off x="6956567" y="5097609"/>
            <a:ext cx="7951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3"/>
            <a:endCxn id="25" idx="0"/>
          </p:cNvCxnSpPr>
          <p:nvPr/>
        </p:nvCxnSpPr>
        <p:spPr>
          <a:xfrm>
            <a:off x="5848841" y="5097609"/>
            <a:ext cx="5577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線吹き出し 2 (枠付き) 15"/>
          <p:cNvSpPr/>
          <p:nvPr/>
        </p:nvSpPr>
        <p:spPr>
          <a:xfrm>
            <a:off x="3837650" y="1899221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994"/>
              <a:gd name="adj6" fmla="val -190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線吹き出し 2 (枠付き) 46"/>
          <p:cNvSpPr/>
          <p:nvPr/>
        </p:nvSpPr>
        <p:spPr>
          <a:xfrm>
            <a:off x="4375272" y="2713244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08117"/>
              <a:gd name="adj6" fmla="val 1900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即座にサーバに反映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十字形 36"/>
          <p:cNvSpPr/>
          <p:nvPr/>
        </p:nvSpPr>
        <p:spPr>
          <a:xfrm rot="2600941">
            <a:off x="7226608" y="3993244"/>
            <a:ext cx="540000" cy="540000"/>
          </a:xfrm>
          <a:prstGeom prst="plus">
            <a:avLst>
              <a:gd name="adj" fmla="val 4165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線吹き出し 2 (枠付き) 53"/>
          <p:cNvSpPr/>
          <p:nvPr/>
        </p:nvSpPr>
        <p:spPr>
          <a:xfrm>
            <a:off x="4527672" y="3501841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14691"/>
              <a:gd name="adj6" fmla="val 2186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コミットできない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線吹き出し 2 (枠付き) 55"/>
          <p:cNvSpPr/>
          <p:nvPr/>
        </p:nvSpPr>
        <p:spPr>
          <a:xfrm>
            <a:off x="3843536" y="1897993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2420"/>
              <a:gd name="adj6" fmla="val -2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下カーブ矢印 37"/>
          <p:cNvSpPr/>
          <p:nvPr/>
        </p:nvSpPr>
        <p:spPr>
          <a:xfrm>
            <a:off x="1423345" y="4039969"/>
            <a:ext cx="885170" cy="446549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線吹き出し 2 (枠付き) 58"/>
          <p:cNvSpPr/>
          <p:nvPr/>
        </p:nvSpPr>
        <p:spPr>
          <a:xfrm>
            <a:off x="154360" y="2373719"/>
            <a:ext cx="1361546" cy="684096"/>
          </a:xfrm>
          <a:prstGeom prst="borderCallout2">
            <a:avLst>
              <a:gd name="adj1" fmla="val 115164"/>
              <a:gd name="adj2" fmla="val 50019"/>
              <a:gd name="adj3" fmla="val 132694"/>
              <a:gd name="adj4" fmla="val 50492"/>
              <a:gd name="adj5" fmla="val 268077"/>
              <a:gd name="adj6" fmla="val 1030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Pull request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0" name="下カーブ矢印 59"/>
          <p:cNvSpPr/>
          <p:nvPr/>
        </p:nvSpPr>
        <p:spPr>
          <a:xfrm>
            <a:off x="1398306" y="3573016"/>
            <a:ext cx="2160000" cy="900000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の導入①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</a:t>
            </a:r>
            <a:r>
              <a:rPr lang="en-US" altLang="ja-JP" sz="2800" dirty="0" smtClean="0">
                <a:latin typeface="+mn-ea"/>
                <a:hlinkClick r:id="rId2"/>
              </a:rPr>
              <a:t>/</a:t>
            </a:r>
            <a:r>
              <a:rPr lang="ja-JP" altLang="en-US" sz="2800" dirty="0" smtClean="0">
                <a:latin typeface="+mn-ea"/>
              </a:rPr>
              <a:t>より入手する。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インストールする。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</a:t>
            </a:r>
            <a:r>
              <a:rPr lang="ja-JP" altLang="en-US" sz="2800" dirty="0" smtClean="0">
                <a:latin typeface="+mn-ea"/>
              </a:rPr>
              <a:t>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</a:t>
            </a:r>
            <a:r>
              <a:rPr lang="en-US" altLang="ja-JP" sz="1800" dirty="0" smtClean="0">
                <a:latin typeface="+mn-ea"/>
              </a:rPr>
              <a:t>“username"</a:t>
            </a:r>
            <a:endParaRPr lang="en-US" altLang="ja-JP" sz="1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 smtClean="0">
                <a:latin typeface="+mn-ea"/>
              </a:rPr>
              <a:t> </a:t>
            </a:r>
            <a:r>
              <a:rPr lang="en-US" altLang="ja-JP" sz="1800" dirty="0" err="1" smtClean="0">
                <a:latin typeface="+mn-ea"/>
              </a:rPr>
              <a:t>config</a:t>
            </a:r>
            <a:r>
              <a:rPr lang="en-US" altLang="ja-JP" sz="1800" dirty="0" smtClean="0">
                <a:latin typeface="+mn-ea"/>
              </a:rPr>
              <a:t> –-global </a:t>
            </a:r>
            <a:r>
              <a:rPr lang="en-US" altLang="ja-JP" sz="1800" dirty="0" err="1" smtClean="0">
                <a:latin typeface="+mn-ea"/>
              </a:rPr>
              <a:t>http.proxy</a:t>
            </a:r>
            <a:r>
              <a:rPr lang="en-US" altLang="ja-JP" sz="1800" dirty="0" smtClean="0">
                <a:latin typeface="+mn-ea"/>
              </a:rPr>
              <a:t> http://user:pass@proxyadd:port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を起動</a:t>
            </a:r>
            <a:r>
              <a:rPr lang="ja-JP" altLang="en-US" sz="2800" dirty="0">
                <a:latin typeface="+mn-ea"/>
              </a:rPr>
              <a:t>し</a:t>
            </a:r>
            <a:r>
              <a:rPr kumimoji="1" lang="ja-JP" altLang="en-US" sz="2800" dirty="0" smtClean="0">
                <a:latin typeface="+mn-ea"/>
              </a:rPr>
              <a:t>、「</a:t>
            </a:r>
            <a:r>
              <a:rPr kumimoji="1" lang="en-US" altLang="ja-JP" sz="2800" dirty="0" smtClean="0">
                <a:latin typeface="+mn-ea"/>
              </a:rPr>
              <a:t>Create New Repository</a:t>
            </a:r>
            <a:r>
              <a:rPr kumimoji="1" lang="ja-JP" altLang="en-US" sz="2800" dirty="0" smtClean="0">
                <a:latin typeface="+mn-ea"/>
              </a:rPr>
              <a:t>」を選択して新規のローカルレポジトリを作成する。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対象ファイルを作成したディレクトリに保存する。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で、</a:t>
            </a:r>
            <a:r>
              <a:rPr kumimoji="1" lang="en-US" altLang="ja-JP" sz="2800" dirty="0" smtClean="0">
                <a:latin typeface="+mn-ea"/>
              </a:rPr>
              <a:t>Rescan-&gt;Stage Changed-&gt;Commit</a:t>
            </a:r>
            <a:r>
              <a:rPr kumimoji="1" lang="ja-JP" altLang="en-US" sz="2800" dirty="0" smtClean="0">
                <a:latin typeface="+mn-ea"/>
              </a:rPr>
              <a:t>を実行する。</a:t>
            </a:r>
            <a:r>
              <a:rPr lang="en-US" altLang="ja-JP" sz="2800" dirty="0">
                <a:latin typeface="+mn-ea"/>
              </a:rPr>
              <a:t>※</a:t>
            </a:r>
            <a:r>
              <a:rPr lang="ja-JP" altLang="en-US" sz="2800" dirty="0" smtClean="0">
                <a:latin typeface="+mn-ea"/>
              </a:rPr>
              <a:t>コミット</a:t>
            </a:r>
            <a:r>
              <a:rPr lang="ja-JP" altLang="en-US" sz="2800" dirty="0">
                <a:latin typeface="+mn-ea"/>
              </a:rPr>
              <a:t>時は</a:t>
            </a:r>
            <a:r>
              <a:rPr lang="ja-JP" altLang="en-US" sz="2800" dirty="0" smtClean="0">
                <a:latin typeface="+mn-ea"/>
              </a:rPr>
              <a:t>メッセージの入力が必須。</a:t>
            </a:r>
            <a:endParaRPr kumimoji="1"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5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の導入②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>
                <a:latin typeface="+mn-ea"/>
                <a:hlinkClick r:id="rId2"/>
              </a:rPr>
              <a:t>https</a:t>
            </a:r>
            <a:r>
              <a:rPr lang="en-US" altLang="ja-JP" sz="2800" dirty="0">
                <a:latin typeface="+mn-ea"/>
                <a:hlinkClick r:id="rId2"/>
              </a:rPr>
              <a:t>://</a:t>
            </a:r>
            <a:r>
              <a:rPr lang="en-US" altLang="ja-JP" sz="2800" dirty="0" smtClean="0">
                <a:latin typeface="+mn-ea"/>
                <a:hlinkClick r:id="rId2"/>
              </a:rPr>
              <a:t>github.com</a:t>
            </a:r>
            <a:r>
              <a:rPr lang="ja-JP" altLang="en-US" sz="2800" dirty="0">
                <a:latin typeface="+mn-ea"/>
              </a:rPr>
              <a:t>で</a:t>
            </a:r>
            <a:r>
              <a:rPr lang="ja-JP" altLang="en-US" sz="2800" dirty="0" smtClean="0">
                <a:latin typeface="+mn-ea"/>
              </a:rPr>
              <a:t>アカウントを作成する。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>
                <a:latin typeface="+mn-ea"/>
              </a:rPr>
              <a:t>Top</a:t>
            </a:r>
            <a:r>
              <a:rPr kumimoji="1" lang="ja-JP" altLang="en-US" sz="2800" dirty="0" smtClean="0">
                <a:latin typeface="+mn-ea"/>
              </a:rPr>
              <a:t>ページから、「</a:t>
            </a:r>
            <a:r>
              <a:rPr kumimoji="1" lang="en-US" altLang="ja-JP" sz="2800" dirty="0" smtClean="0">
                <a:latin typeface="+mn-ea"/>
              </a:rPr>
              <a:t>Create a Repository</a:t>
            </a:r>
            <a:r>
              <a:rPr kumimoji="1" lang="ja-JP" altLang="en-US" sz="2800" dirty="0" smtClean="0">
                <a:latin typeface="+mn-ea"/>
              </a:rPr>
              <a:t>」で新規のレポジトリを作成する。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で「</a:t>
            </a:r>
            <a:r>
              <a:rPr lang="en-US" altLang="ja-JP" sz="2800" dirty="0" smtClean="0">
                <a:latin typeface="+mn-ea"/>
              </a:rPr>
              <a:t>Push</a:t>
            </a:r>
            <a:r>
              <a:rPr lang="ja-JP" altLang="en-US" sz="2800" dirty="0" smtClean="0">
                <a:latin typeface="+mn-ea"/>
              </a:rPr>
              <a:t>」を押下し、「</a:t>
            </a:r>
            <a:r>
              <a:rPr lang="en-US" altLang="ja-JP" sz="2800" dirty="0" smtClean="0">
                <a:latin typeface="+mn-ea"/>
              </a:rPr>
              <a:t>Destination Repository</a:t>
            </a:r>
            <a:r>
              <a:rPr lang="ja-JP" altLang="en-US" sz="2800" dirty="0" smtClean="0">
                <a:latin typeface="+mn-ea"/>
              </a:rPr>
              <a:t>」に作成したレポジトリ（</a:t>
            </a:r>
            <a:r>
              <a:rPr lang="en-US" altLang="ja-JP" sz="2800" dirty="0" smtClean="0">
                <a:latin typeface="+mn-ea"/>
              </a:rPr>
              <a:t>URL</a:t>
            </a:r>
            <a:r>
              <a:rPr lang="ja-JP" altLang="en-US" sz="2800" dirty="0" smtClean="0">
                <a:latin typeface="+mn-ea"/>
              </a:rPr>
              <a:t>）を指定する。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続けて「</a:t>
            </a:r>
            <a:r>
              <a:rPr kumimoji="1" lang="en-US" altLang="ja-JP" sz="2800" dirty="0" smtClean="0">
                <a:latin typeface="+mn-ea"/>
              </a:rPr>
              <a:t>Push</a:t>
            </a:r>
            <a:r>
              <a:rPr kumimoji="1" lang="ja-JP" altLang="en-US" sz="2800" dirty="0" smtClean="0">
                <a:latin typeface="+mn-ea"/>
              </a:rPr>
              <a:t>」を押下し、ダイアログで</a:t>
            </a:r>
            <a:r>
              <a:rPr kumimoji="1" lang="en-US" altLang="ja-JP" sz="2800" dirty="0" err="1" smtClean="0">
                <a:latin typeface="+mn-ea"/>
              </a:rPr>
              <a:t>Github</a:t>
            </a:r>
            <a:r>
              <a:rPr kumimoji="1" lang="ja-JP" altLang="en-US" sz="2800" dirty="0" smtClean="0">
                <a:latin typeface="+mn-ea"/>
              </a:rPr>
              <a:t>のユーザー名、およびパスワードを入力する。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「</a:t>
            </a:r>
            <a:r>
              <a:rPr lang="en-US" altLang="ja-JP" sz="2800" dirty="0" smtClean="0">
                <a:latin typeface="+mn-ea"/>
              </a:rPr>
              <a:t>Success</a:t>
            </a:r>
            <a:r>
              <a:rPr lang="ja-JP" altLang="en-US" sz="2800" dirty="0" smtClean="0">
                <a:latin typeface="+mn-ea"/>
              </a:rPr>
              <a:t>」と表示されたら、</a:t>
            </a:r>
            <a:r>
              <a:rPr lang="en-US" altLang="ja-JP" sz="2800" dirty="0" err="1" smtClean="0">
                <a:latin typeface="+mn-ea"/>
              </a:rPr>
              <a:t>Github</a:t>
            </a:r>
            <a:r>
              <a:rPr lang="ja-JP" altLang="en-US" sz="2800" dirty="0" smtClean="0">
                <a:latin typeface="+mn-ea"/>
              </a:rPr>
              <a:t>のレポジトリにファイルが追加されていることを確認する。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5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導入③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https://git-for-windows.github.io/</a:t>
            </a:r>
            <a:r>
              <a:rPr lang="ja-JP" altLang="en-US" sz="2800" dirty="0">
                <a:latin typeface="+mn-ea"/>
              </a:rPr>
              <a:t>より入手する。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インストールする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“username"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–-global </a:t>
            </a:r>
            <a:r>
              <a:rPr lang="en-US" altLang="ja-JP" sz="1800" dirty="0" err="1">
                <a:latin typeface="+mn-ea"/>
              </a:rPr>
              <a:t>http.proxy</a:t>
            </a:r>
            <a:r>
              <a:rPr lang="en-US" altLang="ja-JP" sz="1800" dirty="0">
                <a:latin typeface="+mn-ea"/>
              </a:rPr>
              <a:t> http://</a:t>
            </a:r>
            <a:r>
              <a:rPr lang="en-US" altLang="ja-JP" sz="1800" dirty="0" smtClean="0">
                <a:latin typeface="+mn-ea"/>
              </a:rPr>
              <a:t>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で以下のコマンドを</a:t>
            </a:r>
            <a:r>
              <a:rPr lang="ja-JP" altLang="en-US" sz="2800" dirty="0" smtClean="0">
                <a:latin typeface="+mn-ea"/>
              </a:rPr>
              <a:t>実行し、リモートレポジトリからローカルレポジトリを複製する。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clone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https</a:t>
            </a:r>
            <a:r>
              <a:rPr lang="en-US" altLang="ja-JP" sz="1800" dirty="0">
                <a:latin typeface="+mn-ea"/>
              </a:rPr>
              <a:t>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lang="en-US" altLang="ja-JP" sz="1800" dirty="0" smtClean="0">
              <a:latin typeface="+mn-ea"/>
              <a:hlinkClick r:id="rId3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編集を行ったら、</a:t>
            </a:r>
            <a:r>
              <a:rPr lang="en-US" altLang="ja-JP" sz="2800" dirty="0" smtClean="0">
                <a:latin typeface="+mn-ea"/>
              </a:rPr>
              <a:t>Rescan-&gt;Stage Changed-&gt;Commit</a:t>
            </a:r>
            <a:r>
              <a:rPr lang="ja-JP" altLang="en-US" sz="2800" dirty="0" smtClean="0">
                <a:latin typeface="+mn-ea"/>
              </a:rPr>
              <a:t>でローカルレポジトリを更新する。</a:t>
            </a:r>
            <a:endParaRPr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4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</a:t>
            </a:r>
            <a:r>
              <a:rPr lang="ja-JP" altLang="en-US" dirty="0"/>
              <a:t>④　</a:t>
            </a:r>
            <a:r>
              <a:rPr lang="en-US" altLang="ja-JP" dirty="0"/>
              <a:t>※</a:t>
            </a:r>
            <a:r>
              <a:rPr lang="ja-JP" altLang="en-US" dirty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https://github.com</a:t>
            </a:r>
            <a:r>
              <a:rPr lang="ja-JP" altLang="en-US" sz="2800" dirty="0">
                <a:latin typeface="+mn-ea"/>
              </a:rPr>
              <a:t>でアカウントを作成する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管理者に連絡し、リモートレポジトリの</a:t>
            </a:r>
            <a:r>
              <a:rPr lang="en-US" altLang="ja-JP" sz="2800" dirty="0" smtClean="0">
                <a:latin typeface="+mn-ea"/>
              </a:rPr>
              <a:t>Collaborators</a:t>
            </a:r>
            <a:r>
              <a:rPr lang="ja-JP" altLang="en-US" sz="2800" dirty="0" err="1" smtClean="0">
                <a:latin typeface="+mn-ea"/>
              </a:rPr>
              <a:t>に登</a:t>
            </a:r>
            <a:r>
              <a:rPr lang="ja-JP" altLang="en-US" sz="2800" dirty="0" smtClean="0">
                <a:latin typeface="+mn-ea"/>
              </a:rPr>
              <a:t>録してもらう。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Bash</a:t>
            </a:r>
            <a:r>
              <a:rPr lang="ja-JP" altLang="en-US" sz="2800" dirty="0" smtClean="0">
                <a:latin typeface="+mn-ea"/>
              </a:rPr>
              <a:t>で以下</a:t>
            </a:r>
            <a:r>
              <a:rPr lang="ja-JP" altLang="en-US" sz="2800" dirty="0">
                <a:latin typeface="+mn-ea"/>
              </a:rPr>
              <a:t>の</a:t>
            </a:r>
            <a:r>
              <a:rPr lang="ja-JP" altLang="en-US" sz="2800" dirty="0" smtClean="0">
                <a:latin typeface="+mn-ea"/>
              </a:rPr>
              <a:t>コマンドを実行し、ローカルレポジトリとリモートレポジトリ</a:t>
            </a:r>
            <a:r>
              <a:rPr lang="ja-JP" altLang="en-US" sz="2800" dirty="0">
                <a:latin typeface="+mn-ea"/>
              </a:rPr>
              <a:t>を</a:t>
            </a:r>
            <a:r>
              <a:rPr lang="ja-JP" altLang="en-US" sz="2800" dirty="0" smtClean="0">
                <a:latin typeface="+mn-ea"/>
              </a:rPr>
              <a:t>同期する。</a:t>
            </a:r>
            <a:endParaRPr lang="en-US" altLang="ja-JP" sz="28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pull https://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kumimoji="1" lang="en-US" altLang="ja-JP" sz="1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</a:t>
            </a:r>
            <a:r>
              <a:rPr lang="en-US" altLang="ja-JP" sz="2800" dirty="0" smtClean="0">
                <a:latin typeface="+mn-ea"/>
              </a:rPr>
              <a:t>Branch-&gt;Create</a:t>
            </a:r>
            <a:r>
              <a:rPr lang="ja-JP" altLang="en-US" sz="2800" dirty="0" smtClean="0">
                <a:latin typeface="+mn-ea"/>
              </a:rPr>
              <a:t>を選択し、派生ブランチを作成する。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</a:t>
            </a:r>
            <a:r>
              <a:rPr lang="ja-JP" altLang="en-US" sz="2800" dirty="0">
                <a:latin typeface="+mn-ea"/>
              </a:rPr>
              <a:t>を行ったら、</a:t>
            </a:r>
            <a:r>
              <a:rPr lang="en-US" altLang="ja-JP" sz="2800" dirty="0" smtClean="0">
                <a:latin typeface="+mn-ea"/>
              </a:rPr>
              <a:t>Rescan-&gt;Stage Changed-&gt;Commit-&gt;Push</a:t>
            </a:r>
            <a:r>
              <a:rPr lang="ja-JP" altLang="en-US" sz="2800" dirty="0" smtClean="0">
                <a:latin typeface="+mn-ea"/>
              </a:rPr>
              <a:t>でリモートレポジトリを更新する。</a:t>
            </a:r>
            <a:endParaRPr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8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739</Words>
  <Application>Microsoft Office PowerPoint</Application>
  <PresentationFormat>画面に合わせる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KK活動 研究開発ツールの調査</vt:lpstr>
      <vt:lpstr>git/Githubとは</vt:lpstr>
      <vt:lpstr>git/Githubとは</vt:lpstr>
      <vt:lpstr>gitの特徴</vt:lpstr>
      <vt:lpstr>gitの特徴</vt:lpstr>
      <vt:lpstr>gitの導入①　※管理者</vt:lpstr>
      <vt:lpstr>gitの導入②　※管理者</vt:lpstr>
      <vt:lpstr>gitの導入③　※ユーザー</vt:lpstr>
      <vt:lpstr>gitの導入④　※ユーザー</vt:lpstr>
      <vt:lpstr>Pull request</vt:lpstr>
      <vt:lpstr>福井追記分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KK活動 研究開発ツールの調査</dc:title>
  <dc:creator>user</dc:creator>
  <cp:lastModifiedBy>user</cp:lastModifiedBy>
  <cp:revision>46</cp:revision>
  <dcterms:created xsi:type="dcterms:W3CDTF">2016-01-05T01:09:50Z</dcterms:created>
  <dcterms:modified xsi:type="dcterms:W3CDTF">2016-01-13T12:36:34Z</dcterms:modified>
</cp:coreProperties>
</file>