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name/repo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KK</a:t>
            </a:r>
            <a:r>
              <a:rPr lang="ja-JP" altLang="en-US" dirty="0" smtClean="0"/>
              <a:t>活動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研究</a:t>
            </a:r>
            <a:r>
              <a:rPr lang="ja-JP" altLang="en-US" dirty="0" smtClean="0"/>
              <a:t>開発ツールの調査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 </a:t>
            </a:r>
            <a:r>
              <a:rPr lang="ja-JP" altLang="en-US" dirty="0" err="1"/>
              <a:t>ｇ</a:t>
            </a:r>
            <a:r>
              <a:rPr kumimoji="1" lang="en-US" altLang="ja-JP" dirty="0" smtClean="0"/>
              <a:t>it/</a:t>
            </a:r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5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960"/>
          </a:xfrm>
        </p:spPr>
        <p:txBody>
          <a:bodyPr>
            <a:normAutofit/>
          </a:bodyPr>
          <a:lstStyle/>
          <a:p>
            <a:r>
              <a:rPr lang="en-US" altLang="ja-JP" dirty="0" err="1"/>
              <a:t>git</a:t>
            </a:r>
            <a:r>
              <a:rPr lang="ja-JP" altLang="en-US" dirty="0"/>
              <a:t>（</a:t>
            </a:r>
            <a:r>
              <a:rPr lang="ja-JP" altLang="en-US" dirty="0" smtClean="0"/>
              <a:t>ギット）</a:t>
            </a:r>
            <a:r>
              <a:rPr lang="ja-JP" altLang="en-US" dirty="0"/>
              <a:t>は、プログラムのソースコードなどの変更履歴を記録・追跡するための</a:t>
            </a:r>
            <a:r>
              <a:rPr lang="ja-JP" altLang="en-US" u="sng" dirty="0"/>
              <a:t>分散型バージョン管理システム</a:t>
            </a:r>
            <a:r>
              <a:rPr lang="ja-JP" altLang="en-US" dirty="0"/>
              <a:t>である</a:t>
            </a:r>
            <a:r>
              <a:rPr lang="ja-JP" altLang="en-US" dirty="0" smtClean="0"/>
              <a:t>。</a:t>
            </a:r>
            <a:r>
              <a:rPr lang="en-US" altLang="ja-JP" dirty="0"/>
              <a:t> </a:t>
            </a:r>
            <a:r>
              <a:rPr lang="en-US" altLang="ja-JP" dirty="0" smtClean="0"/>
              <a:t>(*)</a:t>
            </a:r>
          </a:p>
          <a:p>
            <a:r>
              <a:rPr lang="en-US" altLang="ja-JP" dirty="0"/>
              <a:t>GitHub</a:t>
            </a:r>
            <a:r>
              <a:rPr lang="ja-JP" altLang="en-US" dirty="0"/>
              <a:t>（ギットハブ）はソフトウェア開発プロジェクトのための</a:t>
            </a:r>
            <a:r>
              <a:rPr lang="ja-JP" altLang="en-US" u="sng" dirty="0"/>
              <a:t>共有ウェブサービス</a:t>
            </a:r>
            <a:r>
              <a:rPr lang="ja-JP" altLang="en-US" dirty="0"/>
              <a:t>であり、</a:t>
            </a:r>
            <a:r>
              <a:rPr lang="en-US" altLang="ja-JP" dirty="0" err="1"/>
              <a:t>Git</a:t>
            </a:r>
            <a:r>
              <a:rPr lang="ja-JP" altLang="en-US" dirty="0"/>
              <a:t>バージョン管理システムを使用する</a:t>
            </a:r>
            <a:r>
              <a:rPr lang="ja-JP" altLang="en-US" dirty="0" smtClean="0"/>
              <a:t>。 </a:t>
            </a:r>
            <a:r>
              <a:rPr lang="en-US" altLang="ja-JP" dirty="0" smtClean="0"/>
              <a:t>(*)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20272" y="486916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n-ea"/>
              </a:rPr>
              <a:t>(*) </a:t>
            </a:r>
            <a:r>
              <a:rPr kumimoji="1" lang="en-US" altLang="ja-JP" dirty="0" err="1" smtClean="0">
                <a:latin typeface="+mn-ea"/>
              </a:rPr>
              <a:t>wikipedia</a:t>
            </a:r>
            <a:r>
              <a:rPr kumimoji="1" lang="ja-JP" altLang="en-US" dirty="0" smtClean="0">
                <a:latin typeface="+mn-ea"/>
              </a:rPr>
              <a:t>より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61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610495"/>
              </p:ext>
            </p:extLst>
          </p:nvPr>
        </p:nvGraphicFramePr>
        <p:xfrm>
          <a:off x="4934971" y="168588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Github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en-US" altLang="ja-JP" sz="1400" b="0" baseline="0" dirty="0" smtClean="0">
                          <a:latin typeface="+mn-ea"/>
                          <a:ea typeface="+mn-ea"/>
                        </a:rPr>
                        <a:t> Inc.</a:t>
                      </a: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2008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Ruby on Rails,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Erlang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協調的バージョン管理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WEB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サービス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商用プラン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オープンソース向け無料アカウント</a:t>
                      </a:r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github.com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8872"/>
              </p:ext>
            </p:extLst>
          </p:nvPr>
        </p:nvGraphicFramePr>
        <p:xfrm>
          <a:off x="611560" y="1657700"/>
          <a:ext cx="36004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2160240"/>
              </a:tblGrid>
              <a:tr h="370840">
                <a:tc gridSpan="2">
                  <a:txBody>
                    <a:bodyPr/>
                    <a:lstStyle/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en-US" altLang="ja-JP" sz="1400" b="0" dirty="0" smtClean="0">
                        <a:latin typeface="+mn-ea"/>
                        <a:ea typeface="+mn-ea"/>
                      </a:endParaRPr>
                    </a:p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開発元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Linus B.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Torvalds, </a:t>
                      </a:r>
                      <a:r>
                        <a:rPr kumimoji="1" lang="ja-JP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濱野純</a:t>
                      </a:r>
                      <a:r>
                        <a:rPr kumimoji="1" lang="en-US" altLang="ja-JP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ja-JP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他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設立年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2005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開発言語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C, Bourne Shell, </a:t>
                      </a:r>
                      <a:r>
                        <a:rPr kumimoji="1" lang="en-US" altLang="ja-JP" sz="1400" b="0" dirty="0" err="1" smtClean="0">
                          <a:latin typeface="+mn-ea"/>
                          <a:ea typeface="+mn-ea"/>
                        </a:rPr>
                        <a:t>Tcl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, Perl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対応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OS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Unix</a:t>
                      </a:r>
                      <a:r>
                        <a:rPr kumimoji="1" lang="ja-JP" altLang="pt-BR" sz="1400" b="0" dirty="0" smtClean="0">
                          <a:latin typeface="+mn-ea"/>
                          <a:ea typeface="+mn-ea"/>
                        </a:rPr>
                        <a:t>系</a:t>
                      </a:r>
                      <a:r>
                        <a:rPr kumimoji="1" lang="pt-BR" altLang="ja-JP" sz="1400" b="0" dirty="0" smtClean="0">
                          <a:latin typeface="+mn-ea"/>
                          <a:ea typeface="+mn-ea"/>
                        </a:rPr>
                        <a:t>, Linux, Windows, OS X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種別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バージョン管理ソフトウェア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ライセンス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GNU General Public License </a:t>
                      </a:r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バージョン</a:t>
                      </a:r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2, GNU Lesser General Public License 2.1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b="0" dirty="0" smtClean="0">
                          <a:latin typeface="+mn-ea"/>
                          <a:ea typeface="+mn-ea"/>
                        </a:rPr>
                        <a:t>公式サイト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latin typeface="+mn-ea"/>
                          <a:ea typeface="+mn-ea"/>
                        </a:rPr>
                        <a:t>git-scm.com</a:t>
                      </a:r>
                      <a:endParaRPr kumimoji="1" lang="ja-JP" altLang="en-US" sz="14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lang="en-US" altLang="ja-JP" dirty="0" err="1" smtClean="0"/>
              <a:t>it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Github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pic>
        <p:nvPicPr>
          <p:cNvPr id="1026" name="Picture 2" descr="g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222" y="1833600"/>
            <a:ext cx="2438400" cy="1019175"/>
          </a:xfrm>
          <a:prstGeom prst="rect">
            <a:avLst/>
          </a:prstGeom>
          <a:noFill/>
          <a:extLst/>
        </p:spPr>
      </p:pic>
      <p:pic>
        <p:nvPicPr>
          <p:cNvPr id="1028" name="Picture 4" descr="GitHub logo 2013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849" y="1957424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の特徴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ローカルコミットが可能</a:t>
            </a:r>
            <a:endParaRPr kumimoji="1" lang="en-US" altLang="ja-JP" dirty="0" smtClean="0"/>
          </a:p>
          <a:p>
            <a:r>
              <a:rPr lang="ja-JP" altLang="en-US" dirty="0" smtClean="0"/>
              <a:t>ブランチ作成のコストが小さい</a:t>
            </a:r>
            <a:endParaRPr lang="en-US" altLang="ja-JP" dirty="0" smtClean="0"/>
          </a:p>
          <a:p>
            <a:r>
              <a:rPr kumimoji="1" lang="ja-JP" altLang="en-US" dirty="0" smtClean="0"/>
              <a:t>派生ブランチから主ブランチへの統合が容易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34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</a:t>
            </a:r>
            <a:r>
              <a:rPr kumimoji="1" lang="ja-JP" altLang="en-US" dirty="0" smtClean="0"/>
              <a:t>特徴</a:t>
            </a:r>
            <a:endParaRPr kumimoji="1" lang="ja-JP" altLang="en-US" dirty="0"/>
          </a:p>
        </p:txBody>
      </p:sp>
      <p:sp>
        <p:nvSpPr>
          <p:cNvPr id="5" name="円柱 4"/>
          <p:cNvSpPr/>
          <p:nvPr/>
        </p:nvSpPr>
        <p:spPr>
          <a:xfrm>
            <a:off x="6236487" y="2888880"/>
            <a:ext cx="1440160" cy="108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/>
          <p:cNvSpPr/>
          <p:nvPr/>
        </p:nvSpPr>
        <p:spPr>
          <a:xfrm>
            <a:off x="5488841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ubversion-logo-cropp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39" y="1664530"/>
            <a:ext cx="837257" cy="74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30" y="1833599"/>
            <a:ext cx="975360" cy="407670"/>
          </a:xfrm>
          <a:prstGeom prst="rect">
            <a:avLst/>
          </a:prstGeom>
          <a:noFill/>
          <a:extLst/>
        </p:spPr>
      </p:pic>
      <p:sp>
        <p:nvSpPr>
          <p:cNvPr id="8" name="円柱 7"/>
          <p:cNvSpPr/>
          <p:nvPr/>
        </p:nvSpPr>
        <p:spPr>
          <a:xfrm>
            <a:off x="1633530" y="2888880"/>
            <a:ext cx="1440160" cy="108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59656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>
            <a:off x="7676647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柱 10"/>
          <p:cNvSpPr/>
          <p:nvPr/>
        </p:nvSpPr>
        <p:spPr>
          <a:xfrm>
            <a:off x="885884" y="4557609"/>
            <a:ext cx="720000" cy="540000"/>
          </a:xfrm>
          <a:prstGeom prst="can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1993610" y="4557609"/>
            <a:ext cx="720000" cy="540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/>
          <p:cNvSpPr/>
          <p:nvPr/>
        </p:nvSpPr>
        <p:spPr>
          <a:xfrm>
            <a:off x="3073690" y="4557609"/>
            <a:ext cx="720000" cy="540000"/>
          </a:xfrm>
          <a:prstGeom prst="ca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 : 書類 2"/>
          <p:cNvSpPr/>
          <p:nvPr/>
        </p:nvSpPr>
        <p:spPr>
          <a:xfrm>
            <a:off x="97590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書類 13"/>
          <p:cNvSpPr/>
          <p:nvPr/>
        </p:nvSpPr>
        <p:spPr>
          <a:xfrm>
            <a:off x="1128306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書類 14"/>
          <p:cNvSpPr/>
          <p:nvPr/>
        </p:nvSpPr>
        <p:spPr>
          <a:xfrm>
            <a:off x="1280706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 : 書類 18"/>
          <p:cNvSpPr/>
          <p:nvPr/>
        </p:nvSpPr>
        <p:spPr>
          <a:xfrm>
            <a:off x="2086006" y="53648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書類 19"/>
          <p:cNvSpPr/>
          <p:nvPr/>
        </p:nvSpPr>
        <p:spPr>
          <a:xfrm>
            <a:off x="2238406" y="551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ローチャート : 書類 20"/>
          <p:cNvSpPr/>
          <p:nvPr/>
        </p:nvSpPr>
        <p:spPr>
          <a:xfrm>
            <a:off x="2390806" y="566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 : 書類 21"/>
          <p:cNvSpPr/>
          <p:nvPr/>
        </p:nvSpPr>
        <p:spPr>
          <a:xfrm>
            <a:off x="3166126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書類 22"/>
          <p:cNvSpPr/>
          <p:nvPr/>
        </p:nvSpPr>
        <p:spPr>
          <a:xfrm>
            <a:off x="3318526" y="5489632"/>
            <a:ext cx="540000" cy="360000"/>
          </a:xfrm>
          <a:prstGeom prst="flowChartDocumen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 : 書類 23"/>
          <p:cNvSpPr/>
          <p:nvPr/>
        </p:nvSpPr>
        <p:spPr>
          <a:xfrm>
            <a:off x="3470926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 : 書類 24"/>
          <p:cNvSpPr/>
          <p:nvPr/>
        </p:nvSpPr>
        <p:spPr>
          <a:xfrm>
            <a:off x="55844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書類 25"/>
          <p:cNvSpPr/>
          <p:nvPr/>
        </p:nvSpPr>
        <p:spPr>
          <a:xfrm>
            <a:off x="57368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 : 書類 26"/>
          <p:cNvSpPr/>
          <p:nvPr/>
        </p:nvSpPr>
        <p:spPr>
          <a:xfrm>
            <a:off x="5889218" y="5642032"/>
            <a:ext cx="540000" cy="360000"/>
          </a:xfrm>
          <a:prstGeom prst="flowChartDocumen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ローチャート : 書類 27"/>
          <p:cNvSpPr/>
          <p:nvPr/>
        </p:nvSpPr>
        <p:spPr>
          <a:xfrm>
            <a:off x="6694518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 : 書類 28"/>
          <p:cNvSpPr/>
          <p:nvPr/>
        </p:nvSpPr>
        <p:spPr>
          <a:xfrm>
            <a:off x="6846918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フローチャート : 書類 29"/>
          <p:cNvSpPr/>
          <p:nvPr/>
        </p:nvSpPr>
        <p:spPr>
          <a:xfrm>
            <a:off x="6999318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ローチャート : 書類 30"/>
          <p:cNvSpPr/>
          <p:nvPr/>
        </p:nvSpPr>
        <p:spPr>
          <a:xfrm>
            <a:off x="7770332" y="53372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フローチャート : 書類 31"/>
          <p:cNvSpPr/>
          <p:nvPr/>
        </p:nvSpPr>
        <p:spPr>
          <a:xfrm>
            <a:off x="7922732" y="54896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 : 書類 32"/>
          <p:cNvSpPr/>
          <p:nvPr/>
        </p:nvSpPr>
        <p:spPr>
          <a:xfrm>
            <a:off x="8075132" y="5642032"/>
            <a:ext cx="540000" cy="3600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8" idx="3"/>
            <a:endCxn id="11" idx="1"/>
          </p:cNvCxnSpPr>
          <p:nvPr/>
        </p:nvCxnSpPr>
        <p:spPr>
          <a:xfrm flipH="1">
            <a:off x="1245884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8" idx="3"/>
            <a:endCxn id="12" idx="1"/>
          </p:cNvCxnSpPr>
          <p:nvPr/>
        </p:nvCxnSpPr>
        <p:spPr>
          <a:xfrm>
            <a:off x="2353610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>
            <a:stCxn id="8" idx="3"/>
            <a:endCxn id="13" idx="1"/>
          </p:cNvCxnSpPr>
          <p:nvPr/>
        </p:nvCxnSpPr>
        <p:spPr>
          <a:xfrm>
            <a:off x="2353610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3" idx="3"/>
            <a:endCxn id="22" idx="0"/>
          </p:cNvCxnSpPr>
          <p:nvPr/>
        </p:nvCxnSpPr>
        <p:spPr>
          <a:xfrm>
            <a:off x="3433690" y="5097609"/>
            <a:ext cx="2436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12" idx="3"/>
            <a:endCxn id="19" idx="0"/>
          </p:cNvCxnSpPr>
          <p:nvPr/>
        </p:nvCxnSpPr>
        <p:spPr>
          <a:xfrm>
            <a:off x="2353610" y="5097609"/>
            <a:ext cx="2396" cy="26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11" idx="3"/>
            <a:endCxn id="3" idx="0"/>
          </p:cNvCxnSpPr>
          <p:nvPr/>
        </p:nvCxnSpPr>
        <p:spPr>
          <a:xfrm>
            <a:off x="1245884" y="5097609"/>
            <a:ext cx="22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5" idx="3"/>
            <a:endCxn id="6" idx="1"/>
          </p:cNvCxnSpPr>
          <p:nvPr/>
        </p:nvCxnSpPr>
        <p:spPr>
          <a:xfrm flipH="1">
            <a:off x="5848841" y="3968880"/>
            <a:ext cx="1107726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5" idx="3"/>
            <a:endCxn id="9" idx="1"/>
          </p:cNvCxnSpPr>
          <p:nvPr/>
        </p:nvCxnSpPr>
        <p:spPr>
          <a:xfrm>
            <a:off x="6956567" y="3968880"/>
            <a:ext cx="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5" idx="3"/>
            <a:endCxn id="10" idx="1"/>
          </p:cNvCxnSpPr>
          <p:nvPr/>
        </p:nvCxnSpPr>
        <p:spPr>
          <a:xfrm>
            <a:off x="6956567" y="3968880"/>
            <a:ext cx="1080080" cy="58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10" idx="3"/>
            <a:endCxn id="31" idx="0"/>
          </p:cNvCxnSpPr>
          <p:nvPr/>
        </p:nvCxnSpPr>
        <p:spPr>
          <a:xfrm>
            <a:off x="8036647" y="5097609"/>
            <a:ext cx="3685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>
            <a:stCxn id="9" idx="3"/>
            <a:endCxn id="28" idx="0"/>
          </p:cNvCxnSpPr>
          <p:nvPr/>
        </p:nvCxnSpPr>
        <p:spPr>
          <a:xfrm>
            <a:off x="6956567" y="5097609"/>
            <a:ext cx="7951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3"/>
            <a:endCxn id="25" idx="0"/>
          </p:cNvCxnSpPr>
          <p:nvPr/>
        </p:nvCxnSpPr>
        <p:spPr>
          <a:xfrm>
            <a:off x="5848841" y="5097609"/>
            <a:ext cx="5577" cy="239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5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の導入①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</a:t>
            </a:r>
            <a:r>
              <a:rPr lang="en-US" altLang="ja-JP" sz="2800" dirty="0" smtClean="0">
                <a:latin typeface="+mn-ea"/>
                <a:hlinkClick r:id="rId2"/>
              </a:rPr>
              <a:t>/</a:t>
            </a:r>
            <a:r>
              <a:rPr lang="ja-JP" altLang="en-US" sz="2800" dirty="0" smtClean="0">
                <a:latin typeface="+mn-ea"/>
              </a:rPr>
              <a:t>より入手する。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インストールする。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</a:t>
            </a:r>
            <a:r>
              <a:rPr lang="ja-JP" altLang="en-US" sz="2800" dirty="0" smtClean="0">
                <a:latin typeface="+mn-ea"/>
              </a:rPr>
              <a:t>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</a:t>
            </a:r>
            <a:r>
              <a:rPr lang="en-US" altLang="ja-JP" dirty="0" smtClean="0">
                <a:latin typeface="+mn-ea"/>
              </a:rPr>
              <a:t>“username"</a:t>
            </a:r>
            <a:endParaRPr lang="en-US" altLang="ja-JP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“mailad@email.com</a:t>
            </a:r>
            <a:r>
              <a:rPr lang="en-US" altLang="ja-JP" dirty="0">
                <a:latin typeface="+mn-ea"/>
              </a:rPr>
              <a:t>"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</a:t>
            </a:r>
            <a:r>
              <a:rPr kumimoji="1" lang="en-US" altLang="ja-JP" sz="2800" dirty="0" smtClean="0">
                <a:latin typeface="+mn-ea"/>
              </a:rPr>
              <a:t>GUI</a:t>
            </a:r>
            <a:r>
              <a:rPr kumimoji="1" lang="ja-JP" altLang="en-US" sz="2800" dirty="0" smtClean="0">
                <a:latin typeface="+mn-ea"/>
              </a:rPr>
              <a:t>を</a:t>
            </a:r>
            <a:r>
              <a:rPr kumimoji="1" lang="ja-JP" altLang="en-US" sz="2800" dirty="0" smtClean="0">
                <a:latin typeface="+mn-ea"/>
              </a:rPr>
              <a:t>起動</a:t>
            </a:r>
            <a:r>
              <a:rPr lang="ja-JP" altLang="en-US" sz="2800" dirty="0">
                <a:latin typeface="+mn-ea"/>
              </a:rPr>
              <a:t>し</a:t>
            </a:r>
            <a:r>
              <a:rPr kumimoji="1" lang="ja-JP" altLang="en-US" sz="2800" dirty="0" smtClean="0">
                <a:latin typeface="+mn-ea"/>
              </a:rPr>
              <a:t>、</a:t>
            </a:r>
            <a:r>
              <a:rPr kumimoji="1" lang="ja-JP" altLang="en-US" sz="2800" dirty="0" smtClean="0">
                <a:latin typeface="+mn-ea"/>
              </a:rPr>
              <a:t>「</a:t>
            </a:r>
            <a:r>
              <a:rPr kumimoji="1" lang="en-US" altLang="ja-JP" sz="2800" dirty="0" smtClean="0">
                <a:latin typeface="+mn-ea"/>
              </a:rPr>
              <a:t>Create New Repository</a:t>
            </a:r>
            <a:r>
              <a:rPr kumimoji="1" lang="ja-JP" altLang="en-US" sz="2800" dirty="0" smtClean="0">
                <a:latin typeface="+mn-ea"/>
              </a:rPr>
              <a:t>」を選択</a:t>
            </a:r>
            <a:r>
              <a:rPr kumimoji="1" lang="ja-JP" altLang="en-US" sz="2800" dirty="0" smtClean="0">
                <a:latin typeface="+mn-ea"/>
              </a:rPr>
              <a:t>して新規のローカルレポジトリを</a:t>
            </a:r>
            <a:r>
              <a:rPr kumimoji="1" lang="ja-JP" altLang="en-US" sz="2800" dirty="0" smtClean="0">
                <a:latin typeface="+mn-ea"/>
              </a:rPr>
              <a:t>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対象ファイルを作成したディレクトリに保存する。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kumimoji="1" lang="ja-JP" altLang="en-US" sz="2800" dirty="0" smtClean="0">
                <a:latin typeface="+mn-ea"/>
              </a:rPr>
              <a:t>で、</a:t>
            </a:r>
            <a:r>
              <a:rPr kumimoji="1" lang="en-US" altLang="ja-JP" sz="2800" dirty="0" smtClean="0">
                <a:latin typeface="+mn-ea"/>
              </a:rPr>
              <a:t>Rescan-Stage Changed-Commit</a:t>
            </a:r>
            <a:r>
              <a:rPr kumimoji="1" lang="ja-JP" altLang="en-US" sz="2800" dirty="0" smtClean="0">
                <a:latin typeface="+mn-ea"/>
              </a:rPr>
              <a:t>を実行する。</a:t>
            </a:r>
            <a:r>
              <a:rPr lang="en-US" altLang="ja-JP" sz="2800" dirty="0">
                <a:latin typeface="+mn-ea"/>
              </a:rPr>
              <a:t>※</a:t>
            </a:r>
            <a:r>
              <a:rPr lang="ja-JP" altLang="en-US" sz="2800" dirty="0" smtClean="0">
                <a:latin typeface="+mn-ea"/>
              </a:rPr>
              <a:t>コミット</a:t>
            </a:r>
            <a:r>
              <a:rPr lang="ja-JP" altLang="en-US" sz="2800" dirty="0">
                <a:latin typeface="+mn-ea"/>
              </a:rPr>
              <a:t>時は</a:t>
            </a:r>
            <a:r>
              <a:rPr lang="ja-JP" altLang="en-US" sz="2800" dirty="0" smtClean="0">
                <a:latin typeface="+mn-ea"/>
              </a:rPr>
              <a:t>メッセージの入力が必須。</a:t>
            </a:r>
            <a:endParaRPr kumimoji="1"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5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</a:t>
            </a:r>
            <a:r>
              <a:rPr kumimoji="1" lang="en-US" altLang="ja-JP" dirty="0" err="1" smtClean="0"/>
              <a:t>it</a:t>
            </a:r>
            <a:r>
              <a:rPr kumimoji="1" lang="ja-JP" altLang="en-US" dirty="0" smtClean="0"/>
              <a:t>の導入②　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管理者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smtClean="0">
                <a:latin typeface="+mn-ea"/>
                <a:hlinkClick r:id="rId2"/>
              </a:rPr>
              <a:t>https</a:t>
            </a:r>
            <a:r>
              <a:rPr lang="en-US" altLang="ja-JP" sz="2800" dirty="0">
                <a:latin typeface="+mn-ea"/>
                <a:hlinkClick r:id="rId2"/>
              </a:rPr>
              <a:t>://</a:t>
            </a:r>
            <a:r>
              <a:rPr lang="en-US" altLang="ja-JP" sz="2800" dirty="0" smtClean="0">
                <a:latin typeface="+mn-ea"/>
                <a:hlinkClick r:id="rId2"/>
              </a:rPr>
              <a:t>github.com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アカウントを作成する。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smtClean="0">
                <a:latin typeface="+mn-ea"/>
              </a:rPr>
              <a:t>Top</a:t>
            </a:r>
            <a:r>
              <a:rPr kumimoji="1" lang="ja-JP" altLang="en-US" sz="2800" dirty="0" smtClean="0">
                <a:latin typeface="+mn-ea"/>
              </a:rPr>
              <a:t>ページから、「</a:t>
            </a:r>
            <a:r>
              <a:rPr kumimoji="1" lang="en-US" altLang="ja-JP" sz="2800" dirty="0" smtClean="0">
                <a:latin typeface="+mn-ea"/>
              </a:rPr>
              <a:t>Create a Repository</a:t>
            </a:r>
            <a:r>
              <a:rPr kumimoji="1" lang="ja-JP" altLang="en-US" sz="2800" dirty="0" smtClean="0">
                <a:latin typeface="+mn-ea"/>
              </a:rPr>
              <a:t>」で新規のレポジトリを作成する。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800" dirty="0" err="1" smtClean="0">
                <a:latin typeface="+mn-ea"/>
              </a:rPr>
              <a:t>Git</a:t>
            </a:r>
            <a:r>
              <a:rPr kumimoji="1" lang="en-US" altLang="ja-JP" sz="2800" dirty="0" smtClean="0">
                <a:latin typeface="+mn-ea"/>
              </a:rPr>
              <a:t> GUI</a:t>
            </a:r>
            <a:r>
              <a:rPr lang="ja-JP" altLang="en-US" sz="2800" dirty="0" smtClean="0">
                <a:latin typeface="+mn-ea"/>
              </a:rPr>
              <a:t>で「</a:t>
            </a:r>
            <a:r>
              <a:rPr lang="en-US" altLang="ja-JP" sz="2800" dirty="0" smtClean="0">
                <a:latin typeface="+mn-ea"/>
              </a:rPr>
              <a:t>Push</a:t>
            </a:r>
            <a:r>
              <a:rPr lang="ja-JP" altLang="en-US" sz="2800" dirty="0" smtClean="0">
                <a:latin typeface="+mn-ea"/>
              </a:rPr>
              <a:t>」を押下し、「</a:t>
            </a:r>
            <a:r>
              <a:rPr lang="en-US" altLang="ja-JP" sz="2800" dirty="0" smtClean="0">
                <a:latin typeface="+mn-ea"/>
              </a:rPr>
              <a:t>Destination Repository</a:t>
            </a:r>
            <a:r>
              <a:rPr lang="ja-JP" altLang="en-US" sz="2800" dirty="0" smtClean="0">
                <a:latin typeface="+mn-ea"/>
              </a:rPr>
              <a:t>」に作成したレポジトリ（</a:t>
            </a:r>
            <a:r>
              <a:rPr lang="en-US" altLang="ja-JP" sz="2800" dirty="0" smtClean="0">
                <a:latin typeface="+mn-ea"/>
              </a:rPr>
              <a:t>URL</a:t>
            </a:r>
            <a:r>
              <a:rPr lang="ja-JP" altLang="en-US" sz="2800" dirty="0" smtClean="0">
                <a:latin typeface="+mn-ea"/>
              </a:rPr>
              <a:t>）を指定する。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800" dirty="0" smtClean="0">
                <a:latin typeface="+mn-ea"/>
              </a:rPr>
              <a:t>続けて「</a:t>
            </a:r>
            <a:r>
              <a:rPr kumimoji="1" lang="en-US" altLang="ja-JP" sz="2800" dirty="0" smtClean="0">
                <a:latin typeface="+mn-ea"/>
              </a:rPr>
              <a:t>Push</a:t>
            </a:r>
            <a:r>
              <a:rPr kumimoji="1" lang="ja-JP" altLang="en-US" sz="2800" dirty="0" smtClean="0">
                <a:latin typeface="+mn-ea"/>
              </a:rPr>
              <a:t>」を押下し、ダイアログで</a:t>
            </a:r>
            <a:r>
              <a:rPr kumimoji="1" lang="en-US" altLang="ja-JP" sz="2800" dirty="0" err="1" smtClean="0">
                <a:latin typeface="+mn-ea"/>
              </a:rPr>
              <a:t>Github</a:t>
            </a:r>
            <a:r>
              <a:rPr kumimoji="1" lang="ja-JP" altLang="en-US" sz="2800" dirty="0" smtClean="0">
                <a:latin typeface="+mn-ea"/>
              </a:rPr>
              <a:t>のユーザー名、およびパスワードを入力する。</a:t>
            </a:r>
            <a:endParaRPr kumimoji="1"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「</a:t>
            </a:r>
            <a:r>
              <a:rPr lang="en-US" altLang="ja-JP" sz="2800" dirty="0" smtClean="0">
                <a:latin typeface="+mn-ea"/>
              </a:rPr>
              <a:t>Success</a:t>
            </a:r>
            <a:r>
              <a:rPr lang="ja-JP" altLang="en-US" sz="2800" dirty="0" smtClean="0">
                <a:latin typeface="+mn-ea"/>
              </a:rPr>
              <a:t>」と表示されたら、</a:t>
            </a:r>
            <a:r>
              <a:rPr lang="en-US" altLang="ja-JP" sz="2800" dirty="0" err="1" smtClean="0">
                <a:latin typeface="+mn-ea"/>
              </a:rPr>
              <a:t>Github</a:t>
            </a:r>
            <a:r>
              <a:rPr lang="ja-JP" altLang="en-US" sz="2800" dirty="0" smtClean="0">
                <a:latin typeface="+mn-ea"/>
              </a:rPr>
              <a:t>のレポジトリにファイルが追加されていることを確認する。</a:t>
            </a: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251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導入③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latin typeface="+mn-ea"/>
                <a:hlinkClick r:id="rId2"/>
              </a:rPr>
              <a:t>https://git-for-windows.github.io/</a:t>
            </a:r>
            <a:r>
              <a:rPr lang="ja-JP" altLang="en-US" sz="2800" dirty="0">
                <a:latin typeface="+mn-ea"/>
              </a:rPr>
              <a:t>より入手する。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インストールする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を起動し、以下のコマンドを実行する。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user.name “username"</a:t>
            </a: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err="1">
                <a:latin typeface="+mn-ea"/>
              </a:rPr>
              <a:t>config</a:t>
            </a:r>
            <a:r>
              <a:rPr lang="en-US" altLang="ja-JP" dirty="0">
                <a:latin typeface="+mn-ea"/>
              </a:rPr>
              <a:t> --global </a:t>
            </a:r>
            <a:r>
              <a:rPr lang="en-US" altLang="ja-JP" dirty="0" err="1">
                <a:latin typeface="+mn-ea"/>
              </a:rPr>
              <a:t>user.email</a:t>
            </a:r>
            <a:r>
              <a:rPr lang="en-US" altLang="ja-JP" dirty="0">
                <a:latin typeface="+mn-ea"/>
              </a:rPr>
              <a:t> “mailad@email.com"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 err="1">
                <a:latin typeface="+mn-ea"/>
              </a:rPr>
              <a:t>Git</a:t>
            </a:r>
            <a:r>
              <a:rPr lang="en-US" altLang="ja-JP" sz="2800" dirty="0">
                <a:latin typeface="+mn-ea"/>
              </a:rPr>
              <a:t> Bash</a:t>
            </a:r>
            <a:r>
              <a:rPr lang="ja-JP" altLang="en-US" sz="2800" dirty="0">
                <a:latin typeface="+mn-ea"/>
              </a:rPr>
              <a:t>で以下のコマンドを</a:t>
            </a:r>
            <a:r>
              <a:rPr lang="ja-JP" altLang="en-US" sz="2800" dirty="0" smtClean="0">
                <a:latin typeface="+mn-ea"/>
              </a:rPr>
              <a:t>実行</a:t>
            </a:r>
            <a:r>
              <a:rPr lang="ja-JP" altLang="en-US" sz="2800" dirty="0" smtClean="0">
                <a:latin typeface="+mn-ea"/>
              </a:rPr>
              <a:t>し、リモートレポジトリからローカルレポジトリを複製する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 smtClean="0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clone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  <a:hlinkClick r:id="rId3"/>
              </a:rPr>
              <a:t>https</a:t>
            </a:r>
            <a:r>
              <a:rPr lang="en-US" altLang="ja-JP" dirty="0">
                <a:latin typeface="+mn-ea"/>
                <a:hlinkClick r:id="rId3"/>
              </a:rPr>
              <a:t>://</a:t>
            </a:r>
            <a:r>
              <a:rPr lang="en-US" altLang="ja-JP" dirty="0" smtClean="0">
                <a:latin typeface="+mn-ea"/>
                <a:hlinkClick r:id="rId3"/>
              </a:rPr>
              <a:t>github.com/username/repo</a:t>
            </a:r>
            <a:endParaRPr lang="en-US" altLang="ja-JP" dirty="0" smtClean="0">
              <a:latin typeface="+mn-ea"/>
              <a:hlinkClick r:id="rId3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 smtClean="0">
                <a:latin typeface="+mn-ea"/>
              </a:rPr>
              <a:t>編集を行ったら、</a:t>
            </a:r>
            <a:r>
              <a:rPr lang="en-US" altLang="ja-JP" sz="2800" dirty="0" smtClean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Changed-Commit-(Push)</a:t>
            </a:r>
            <a:r>
              <a:rPr lang="ja-JP" altLang="en-US" sz="2800" dirty="0" smtClean="0">
                <a:latin typeface="+mn-ea"/>
              </a:rPr>
              <a:t>でレポジトリを更新する。</a:t>
            </a:r>
            <a:endParaRPr lang="en-US" altLang="ja-JP" sz="2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64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ja-JP" altLang="en-US" dirty="0"/>
              <a:t>の</a:t>
            </a:r>
            <a:r>
              <a:rPr lang="ja-JP" altLang="en-US" dirty="0" smtClean="0"/>
              <a:t>導入</a:t>
            </a:r>
            <a:r>
              <a:rPr lang="ja-JP" altLang="en-US" dirty="0"/>
              <a:t>④　</a:t>
            </a:r>
            <a:r>
              <a:rPr lang="en-US" altLang="ja-JP" dirty="0"/>
              <a:t>※</a:t>
            </a:r>
            <a:r>
              <a:rPr lang="ja-JP" altLang="en-US" dirty="0"/>
              <a:t>ユーザー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800" dirty="0" err="1" smtClean="0">
                <a:latin typeface="+mn-ea"/>
              </a:rPr>
              <a:t>Git</a:t>
            </a:r>
            <a:r>
              <a:rPr lang="en-US" altLang="ja-JP" sz="2800" dirty="0" smtClean="0">
                <a:latin typeface="+mn-ea"/>
              </a:rPr>
              <a:t> Bash</a:t>
            </a:r>
            <a:r>
              <a:rPr lang="ja-JP" altLang="en-US" sz="2800" dirty="0" smtClean="0">
                <a:latin typeface="+mn-ea"/>
              </a:rPr>
              <a:t>で以下</a:t>
            </a:r>
            <a:r>
              <a:rPr lang="ja-JP" altLang="en-US" sz="2800" dirty="0">
                <a:latin typeface="+mn-ea"/>
              </a:rPr>
              <a:t>の</a:t>
            </a:r>
            <a:r>
              <a:rPr lang="ja-JP" altLang="en-US" sz="2800" dirty="0" smtClean="0">
                <a:latin typeface="+mn-ea"/>
              </a:rPr>
              <a:t>コマンドを実行し、ローカルレポジトリをリモートレポジトリに同期する。</a:t>
            </a:r>
            <a:endParaRPr lang="en-US" altLang="ja-JP" sz="2800" dirty="0" smtClean="0">
              <a:latin typeface="+mn-ea"/>
            </a:endParaRPr>
          </a:p>
          <a:p>
            <a:pPr marL="400050" lvl="1" indent="0">
              <a:buNone/>
            </a:pPr>
            <a:r>
              <a:rPr lang="en-US" altLang="ja-JP" dirty="0">
                <a:latin typeface="+mn-ea"/>
              </a:rPr>
              <a:t>$ </a:t>
            </a:r>
            <a:r>
              <a:rPr lang="en-US" altLang="ja-JP" dirty="0" err="1">
                <a:latin typeface="+mn-ea"/>
              </a:rPr>
              <a:t>git</a:t>
            </a:r>
            <a:r>
              <a:rPr lang="en-US" altLang="ja-JP" dirty="0">
                <a:latin typeface="+mn-ea"/>
              </a:rPr>
              <a:t> pull https://</a:t>
            </a:r>
            <a:r>
              <a:rPr lang="en-US" altLang="ja-JP" dirty="0" smtClean="0">
                <a:latin typeface="+mn-ea"/>
              </a:rPr>
              <a:t>github.com/username/repo</a:t>
            </a:r>
            <a:endParaRPr kumimoji="1" lang="en-US" altLang="ja-JP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latin typeface="+mn-ea"/>
              </a:rPr>
              <a:t>編集を行ったら、</a:t>
            </a:r>
            <a:r>
              <a:rPr lang="en-US" altLang="ja-JP" sz="2800" dirty="0">
                <a:latin typeface="+mn-ea"/>
              </a:rPr>
              <a:t>Rescan-Stage </a:t>
            </a:r>
            <a:r>
              <a:rPr lang="en-US" altLang="ja-JP" sz="2800" dirty="0" smtClean="0">
                <a:latin typeface="+mn-ea"/>
              </a:rPr>
              <a:t>Changed-Commit-(Push)</a:t>
            </a:r>
            <a:r>
              <a:rPr lang="ja-JP" altLang="en-US" sz="2800" dirty="0" smtClean="0">
                <a:latin typeface="+mn-ea"/>
              </a:rPr>
              <a:t>でレポジトリを更新する</a:t>
            </a:r>
            <a:r>
              <a:rPr lang="ja-JP" altLang="en-US" sz="2800" dirty="0">
                <a:latin typeface="+mn-ea"/>
              </a:rPr>
              <a:t>。</a:t>
            </a:r>
            <a:endParaRPr lang="en-US" altLang="ja-JP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kumimoji="1" lang="ja-JP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5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510</Words>
  <Application>Microsoft Office PowerPoint</Application>
  <PresentationFormat>画面に合わせる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KK活動 研究開発ツールの調査</vt:lpstr>
      <vt:lpstr>git/Githubとは</vt:lpstr>
      <vt:lpstr>git/Githubとは</vt:lpstr>
      <vt:lpstr>gitの特徴</vt:lpstr>
      <vt:lpstr>gitの特徴</vt:lpstr>
      <vt:lpstr>gitの導入①　※管理者</vt:lpstr>
      <vt:lpstr>gitの導入②　※管理者</vt:lpstr>
      <vt:lpstr>gitの導入③　※ユーザー</vt:lpstr>
      <vt:lpstr>gitの導入④　※ユーザー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KK活動 研究開発ツールの調査</dc:title>
  <dc:creator>user</dc:creator>
  <cp:lastModifiedBy>user</cp:lastModifiedBy>
  <cp:revision>31</cp:revision>
  <dcterms:created xsi:type="dcterms:W3CDTF">2016-01-05T01:09:50Z</dcterms:created>
  <dcterms:modified xsi:type="dcterms:W3CDTF">2016-01-05T10:12:52Z</dcterms:modified>
</cp:coreProperties>
</file>